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87" r:id="rId3"/>
    <p:sldId id="288" r:id="rId4"/>
    <p:sldId id="258" r:id="rId5"/>
    <p:sldId id="259" r:id="rId6"/>
    <p:sldId id="276" r:id="rId7"/>
    <p:sldId id="270" r:id="rId8"/>
    <p:sldId id="290" r:id="rId9"/>
    <p:sldId id="291" r:id="rId10"/>
    <p:sldId id="292" r:id="rId11"/>
    <p:sldId id="293" r:id="rId12"/>
    <p:sldId id="294" r:id="rId13"/>
    <p:sldId id="295" r:id="rId14"/>
    <p:sldId id="296" r:id="rId15"/>
    <p:sldId id="277" r:id="rId16"/>
    <p:sldId id="262" r:id="rId17"/>
    <p:sldId id="278" r:id="rId18"/>
    <p:sldId id="263" r:id="rId19"/>
    <p:sldId id="297" r:id="rId20"/>
    <p:sldId id="264" r:id="rId21"/>
    <p:sldId id="298" r:id="rId22"/>
    <p:sldId id="299" r:id="rId23"/>
    <p:sldId id="300" r:id="rId24"/>
    <p:sldId id="275" r:id="rId25"/>
    <p:sldId id="279" r:id="rId26"/>
    <p:sldId id="265" r:id="rId27"/>
    <p:sldId id="301" r:id="rId28"/>
    <p:sldId id="302" r:id="rId29"/>
    <p:sldId id="269" r:id="rId30"/>
    <p:sldId id="303" r:id="rId31"/>
    <p:sldId id="271" r:id="rId32"/>
    <p:sldId id="274" r:id="rId33"/>
    <p:sldId id="266" r:id="rId34"/>
    <p:sldId id="261" r:id="rId35"/>
    <p:sldId id="306" r:id="rId36"/>
    <p:sldId id="307" r:id="rId37"/>
    <p:sldId id="308" r:id="rId38"/>
    <p:sldId id="309" r:id="rId39"/>
    <p:sldId id="310" r:id="rId40"/>
    <p:sldId id="268" r:id="rId41"/>
    <p:sldId id="311" r:id="rId42"/>
    <p:sldId id="280" r:id="rId43"/>
    <p:sldId id="312" r:id="rId44"/>
    <p:sldId id="304" r:id="rId45"/>
    <p:sldId id="313" r:id="rId46"/>
    <p:sldId id="272" r:id="rId47"/>
    <p:sldId id="314" r:id="rId48"/>
    <p:sldId id="315" r:id="rId49"/>
    <p:sldId id="316" r:id="rId50"/>
    <p:sldId id="282"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11D5"/>
    <a:srgbClr val="4CDFD4"/>
    <a:srgbClr val="407ED1"/>
    <a:srgbClr val="3636DC"/>
    <a:srgbClr val="3644DB"/>
    <a:srgbClr val="49E09B"/>
    <a:srgbClr val="47ADDA"/>
    <a:srgbClr val="65E1FF"/>
    <a:srgbClr val="61E1FF"/>
    <a:srgbClr val="C6A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83" d="100"/>
          <a:sy n="83" d="100"/>
        </p:scale>
        <p:origin x="73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ser>
          <c:idx val="0"/>
          <c:order val="0"/>
          <c:tx>
            <c:strRef>
              <c:f>Sheet1!$B$1</c:f>
              <c:strCache>
                <c:ptCount val="1"/>
                <c:pt idx="0">
                  <c:v>列 1</c:v>
                </c:pt>
              </c:strCache>
            </c:strRef>
          </c:tx>
          <c:spPr>
            <a:solidFill>
              <a:srgbClr val="7611D5"/>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Sheet1!$B$2:$B$6</c:f>
              <c:numCache>
                <c:formatCode>General</c:formatCode>
                <c:ptCount val="5"/>
                <c:pt idx="0">
                  <c:v>20</c:v>
                </c:pt>
                <c:pt idx="1">
                  <c:v>25</c:v>
                </c:pt>
                <c:pt idx="2">
                  <c:v>55</c:v>
                </c:pt>
                <c:pt idx="3">
                  <c:v>95</c:v>
                </c:pt>
                <c:pt idx="4">
                  <c:v>120</c:v>
                </c:pt>
              </c:numCache>
            </c:numRef>
          </c:val>
          <c:extLst>
            <c:ext xmlns:c16="http://schemas.microsoft.com/office/drawing/2014/chart" uri="{C3380CC4-5D6E-409C-BE32-E72D297353CC}">
              <c16:uniqueId val="{00000000-BAF3-44F5-B614-B57B2806C98C}"/>
            </c:ext>
          </c:extLst>
        </c:ser>
        <c:ser>
          <c:idx val="1"/>
          <c:order val="1"/>
          <c:tx>
            <c:strRef>
              <c:f>Sheet1!$C$1</c:f>
              <c:strCache>
                <c:ptCount val="1"/>
                <c:pt idx="0">
                  <c:v>列2</c:v>
                </c:pt>
              </c:strCache>
            </c:strRef>
          </c:tx>
          <c:spPr>
            <a:solidFill>
              <a:srgbClr val="4CDFD4">
                <a:alpha val="85000"/>
              </a:srgbClr>
            </a:solidFill>
            <a:ln w="9525" cap="flat" cmpd="sng" algn="ctr">
              <a:noFill/>
              <a:round/>
            </a:ln>
            <a:effectLst/>
            <a:sp3d/>
          </c:spPr>
          <c:invertIfNegative val="0"/>
          <c:cat>
            <c:strRef>
              <c:f>Sheet1!$A$2:$A$6</c:f>
              <c:strCache>
                <c:ptCount val="5"/>
                <c:pt idx="0">
                  <c:v>一月</c:v>
                </c:pt>
                <c:pt idx="1">
                  <c:v>二月</c:v>
                </c:pt>
                <c:pt idx="2">
                  <c:v>三月</c:v>
                </c:pt>
                <c:pt idx="3">
                  <c:v>四月</c:v>
                </c:pt>
                <c:pt idx="4">
                  <c:v>五月</c:v>
                </c:pt>
              </c:strCache>
            </c:strRef>
          </c:cat>
          <c:val>
            <c:numRef>
              <c:f>Sheet1!$C$2:$C$6</c:f>
              <c:numCache>
                <c:formatCode>General</c:formatCode>
                <c:ptCount val="5"/>
                <c:pt idx="0">
                  <c:v>50</c:v>
                </c:pt>
                <c:pt idx="1">
                  <c:v>50</c:v>
                </c:pt>
                <c:pt idx="2">
                  <c:v>65</c:v>
                </c:pt>
                <c:pt idx="3">
                  <c:v>55</c:v>
                </c:pt>
                <c:pt idx="4">
                  <c:v>60</c:v>
                </c:pt>
              </c:numCache>
            </c:numRef>
          </c:val>
          <c:extLst>
            <c:ext xmlns:c16="http://schemas.microsoft.com/office/drawing/2014/chart" uri="{C3380CC4-5D6E-409C-BE32-E72D297353CC}">
              <c16:uniqueId val="{00000001-BAF3-44F5-B614-B57B2806C98C}"/>
            </c:ext>
          </c:extLst>
        </c:ser>
        <c:dLbls>
          <c:showLegendKey val="0"/>
          <c:showVal val="0"/>
          <c:showCatName val="0"/>
          <c:showSerName val="0"/>
          <c:showPercent val="0"/>
          <c:showBubbleSize val="0"/>
        </c:dLbls>
        <c:gapWidth val="65"/>
        <c:shape val="box"/>
        <c:axId val="1195149424"/>
        <c:axId val="1195149984"/>
        <c:axId val="0"/>
      </c:bar3DChart>
      <c:catAx>
        <c:axId val="1195149424"/>
        <c:scaling>
          <c:orientation val="minMax"/>
        </c:scaling>
        <c:delete val="1"/>
        <c:axPos val="b"/>
        <c:numFmt formatCode="General" sourceLinked="1"/>
        <c:majorTickMark val="out"/>
        <c:minorTickMark val="none"/>
        <c:tickLblPos val="nextTo"/>
        <c:crossAx val="1195149984"/>
        <c:crosses val="autoZero"/>
        <c:auto val="1"/>
        <c:lblAlgn val="ctr"/>
        <c:lblOffset val="100"/>
        <c:noMultiLvlLbl val="0"/>
      </c:catAx>
      <c:valAx>
        <c:axId val="1195149984"/>
        <c:scaling>
          <c:orientation val="minMax"/>
          <c:max val="120"/>
        </c:scaling>
        <c:delete val="0"/>
        <c:axPos val="l"/>
        <c:majorGridlines>
          <c:spPr>
            <a:ln w="9525" cap="sq" cmpd="dbl"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0" spcFirstLastPara="1" vertOverflow="ellipsis" wrap="square" anchor="t" anchorCtr="0"/>
          <a:lstStyle/>
          <a:p>
            <a:pPr>
              <a:defRPr sz="1197" b="0" i="0" u="none" strike="noStrike" kern="1200" baseline="0">
                <a:solidFill>
                  <a:schemeClr val="bg2">
                    <a:lumMod val="75000"/>
                  </a:schemeClr>
                </a:solidFill>
                <a:latin typeface="+mn-lt"/>
                <a:ea typeface="+mn-ea"/>
                <a:cs typeface="+mn-cs"/>
              </a:defRPr>
            </a:pPr>
            <a:endParaRPr lang="en-US"/>
          </a:p>
        </c:txPr>
        <c:crossAx val="1195149424"/>
        <c:crosses val="autoZero"/>
        <c:crossBetween val="between"/>
        <c:majorUnit val="30"/>
        <c:minorUnit val="4"/>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rtl="0">
            <a:defRPr sz="1200" b="0" i="0" u="none" strike="noStrike" kern="1200" baseline="0">
              <a:solidFill>
                <a:schemeClr val="bg2">
                  <a:lumMod val="2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8.png"/></Relationships>
</file>

<file path=ppt/drawing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rawing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2.png"/></Relationships>
</file>

<file path=ppt/drawing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3.png"/></Relationships>
</file>

<file path=ppt/drawing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3.png"/></Relationships>
</file>

<file path=ppt/drawing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rawings/_rels/drawing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rawings/_rels/drawing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4B30ED89-8474-D762-AACA-C34E5FA4E24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87384B52-1334-1D0C-872F-C9EABEB8959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1A0A902C-C663-BAB5-A6A3-E2E7E2D6C3A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681964"/>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1A0A902C-C663-BAB5-A6A3-E2E7E2D6C3A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681964"/>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6" name="chart">
          <a:extLst xmlns:a="http://schemas.openxmlformats.org/drawingml/2006/main">
            <a:ext uri="{FF2B5EF4-FFF2-40B4-BE49-F238E27FC236}">
              <a16:creationId xmlns:a16="http://schemas.microsoft.com/office/drawing/2014/main" id="{DAF9ECAF-8C84-F699-DDFA-68D89ABCD61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0"/>
          <a:ext cx="8272989" cy="5041829"/>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1A0A902C-C663-BAB5-A6A3-E2E7E2D6C3A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681964"/>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6" name="chart">
          <a:extLst xmlns:a="http://schemas.openxmlformats.org/drawingml/2006/main">
            <a:ext uri="{FF2B5EF4-FFF2-40B4-BE49-F238E27FC236}">
              <a16:creationId xmlns:a16="http://schemas.microsoft.com/office/drawing/2014/main" id="{DAF9ECAF-8C84-F699-DDFA-68D89ABCD61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0"/>
          <a:ext cx="8272989" cy="5041829"/>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7" name="chart">
          <a:extLst xmlns:a="http://schemas.openxmlformats.org/drawingml/2006/main">
            <a:ext uri="{FF2B5EF4-FFF2-40B4-BE49-F238E27FC236}">
              <a16:creationId xmlns:a16="http://schemas.microsoft.com/office/drawing/2014/main" id="{5C320DD1-F38F-B67B-9730-F36DA2A5AF6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0" y="0"/>
          <a:ext cx="8272989" cy="4828450"/>
        </a:xfrm>
        <a:prstGeom xmlns:a="http://schemas.openxmlformats.org/drawingml/2006/main" prst="rect">
          <a:avLst/>
        </a:prstGeom>
      </cdr:spPr>
    </cdr:pic>
  </cdr:relSizeAnchor>
  <cdr:relSizeAnchor xmlns:cdr="http://schemas.openxmlformats.org/drawingml/2006/chartDrawing">
    <cdr:from>
      <cdr:x>1.00614E-16</cdr:x>
      <cdr:y>0</cdr:y>
    </cdr:from>
    <cdr:to>
      <cdr:x>1</cdr:x>
      <cdr:y>1</cdr:y>
    </cdr:to>
    <cdr:pic>
      <cdr:nvPicPr>
        <cdr:cNvPr id="8" name="chart">
          <a:extLst xmlns:a="http://schemas.openxmlformats.org/drawingml/2006/main">
            <a:ext uri="{FF2B5EF4-FFF2-40B4-BE49-F238E27FC236}">
              <a16:creationId xmlns:a16="http://schemas.microsoft.com/office/drawing/2014/main" id="{340CC00B-AE48-90A1-04BA-11720D26B79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152400" y="152400"/>
          <a:ext cx="5734120" cy="3777915"/>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1A0A902C-C663-BAB5-A6A3-E2E7E2D6C3A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681964"/>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6" name="chart">
          <a:extLst xmlns:a="http://schemas.openxmlformats.org/drawingml/2006/main">
            <a:ext uri="{FF2B5EF4-FFF2-40B4-BE49-F238E27FC236}">
              <a16:creationId xmlns:a16="http://schemas.microsoft.com/office/drawing/2014/main" id="{DAF9ECAF-8C84-F699-DDFA-68D89ABCD61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0"/>
          <a:ext cx="8272989" cy="5041829"/>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7" name="chart">
          <a:extLst xmlns:a="http://schemas.openxmlformats.org/drawingml/2006/main">
            <a:ext uri="{FF2B5EF4-FFF2-40B4-BE49-F238E27FC236}">
              <a16:creationId xmlns:a16="http://schemas.microsoft.com/office/drawing/2014/main" id="{5C320DD1-F38F-B67B-9730-F36DA2A5AF6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0" y="0"/>
          <a:ext cx="8272989" cy="4828450"/>
        </a:xfrm>
        <a:prstGeom xmlns:a="http://schemas.openxmlformats.org/drawingml/2006/main" prst="rect">
          <a:avLst/>
        </a:prstGeom>
      </cdr:spPr>
    </cdr:pic>
  </cdr:relSizeAnchor>
  <cdr:relSizeAnchor xmlns:cdr="http://schemas.openxmlformats.org/drawingml/2006/chartDrawing">
    <cdr:from>
      <cdr:x>1.00614E-16</cdr:x>
      <cdr:y>0</cdr:y>
    </cdr:from>
    <cdr:to>
      <cdr:x>1</cdr:x>
      <cdr:y>1</cdr:y>
    </cdr:to>
    <cdr:pic>
      <cdr:nvPicPr>
        <cdr:cNvPr id="8" name="chart">
          <a:extLst xmlns:a="http://schemas.openxmlformats.org/drawingml/2006/main">
            <a:ext uri="{FF2B5EF4-FFF2-40B4-BE49-F238E27FC236}">
              <a16:creationId xmlns:a16="http://schemas.microsoft.com/office/drawing/2014/main" id="{340CC00B-AE48-90A1-04BA-11720D26B79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152400" y="15240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9" name="chart">
          <a:extLst xmlns:a="http://schemas.openxmlformats.org/drawingml/2006/main">
            <a:ext uri="{FF2B5EF4-FFF2-40B4-BE49-F238E27FC236}">
              <a16:creationId xmlns:a16="http://schemas.microsoft.com/office/drawing/2014/main" id="{B0D1A584-0A64-6C62-E496-8AD4B05B319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7"/>
        <a:stretch xmlns:a="http://schemas.openxmlformats.org/drawingml/2006/main">
          <a:fillRect/>
        </a:stretch>
      </cdr:blipFill>
      <cdr:spPr>
        <a:xfrm xmlns:a="http://schemas.openxmlformats.org/drawingml/2006/main">
          <a:off x="0" y="0"/>
          <a:ext cx="8272989" cy="4615072"/>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BF4939D-285B-EBCC-6F4F-5154818D76F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44967E4-DAA9-0EC1-7BA8-5043A504D9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49DBB8A-8845-9F20-A2C7-F8418F6A4AD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0"/>
          <a:ext cx="8272989" cy="5255207"/>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5" name="chart">
          <a:extLst xmlns:a="http://schemas.openxmlformats.org/drawingml/2006/main">
            <a:ext uri="{FF2B5EF4-FFF2-40B4-BE49-F238E27FC236}">
              <a16:creationId xmlns:a16="http://schemas.microsoft.com/office/drawing/2014/main" id="{1A0A902C-C663-BAB5-A6A3-E2E7E2D6C3A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0"/>
          <a:ext cx="8272989" cy="5681964"/>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6" name="chart">
          <a:extLst xmlns:a="http://schemas.openxmlformats.org/drawingml/2006/main">
            <a:ext uri="{FF2B5EF4-FFF2-40B4-BE49-F238E27FC236}">
              <a16:creationId xmlns:a16="http://schemas.microsoft.com/office/drawing/2014/main" id="{DAF9ECAF-8C84-F699-DDFA-68D89ABCD61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0"/>
          <a:ext cx="8272989" cy="5041829"/>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7" name="chart">
          <a:extLst xmlns:a="http://schemas.openxmlformats.org/drawingml/2006/main">
            <a:ext uri="{FF2B5EF4-FFF2-40B4-BE49-F238E27FC236}">
              <a16:creationId xmlns:a16="http://schemas.microsoft.com/office/drawing/2014/main" id="{5C320DD1-F38F-B67B-9730-F36DA2A5AF6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0" y="0"/>
          <a:ext cx="8272989" cy="4828450"/>
        </a:xfrm>
        <a:prstGeom xmlns:a="http://schemas.openxmlformats.org/drawingml/2006/main" prst="rect">
          <a:avLst/>
        </a:prstGeom>
      </cdr:spPr>
    </cdr:pic>
  </cdr:relSizeAnchor>
  <cdr:relSizeAnchor xmlns:cdr="http://schemas.openxmlformats.org/drawingml/2006/chartDrawing">
    <cdr:from>
      <cdr:x>1.00614E-16</cdr:x>
      <cdr:y>0</cdr:y>
    </cdr:from>
    <cdr:to>
      <cdr:x>1</cdr:x>
      <cdr:y>1</cdr:y>
    </cdr:to>
    <cdr:pic>
      <cdr:nvPicPr>
        <cdr:cNvPr id="8" name="chart">
          <a:extLst xmlns:a="http://schemas.openxmlformats.org/drawingml/2006/main">
            <a:ext uri="{FF2B5EF4-FFF2-40B4-BE49-F238E27FC236}">
              <a16:creationId xmlns:a16="http://schemas.microsoft.com/office/drawing/2014/main" id="{340CC00B-AE48-90A1-04BA-11720D26B79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6"/>
        <a:stretch xmlns:a="http://schemas.openxmlformats.org/drawingml/2006/main">
          <a:fillRect/>
        </a:stretch>
      </cdr:blipFill>
      <cdr:spPr>
        <a:xfrm xmlns:a="http://schemas.openxmlformats.org/drawingml/2006/main">
          <a:off x="152400" y="152400"/>
          <a:ext cx="5734120" cy="3777915"/>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9" name="chart">
          <a:extLst xmlns:a="http://schemas.openxmlformats.org/drawingml/2006/main">
            <a:ext uri="{FF2B5EF4-FFF2-40B4-BE49-F238E27FC236}">
              <a16:creationId xmlns:a16="http://schemas.microsoft.com/office/drawing/2014/main" id="{B0D1A584-0A64-6C62-E496-8AD4B05B319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7"/>
        <a:stretch xmlns:a="http://schemas.openxmlformats.org/drawingml/2006/main">
          <a:fillRect/>
        </a:stretch>
      </cdr:blipFill>
      <cdr:spPr>
        <a:xfrm xmlns:a="http://schemas.openxmlformats.org/drawingml/2006/main">
          <a:off x="0" y="0"/>
          <a:ext cx="8272989" cy="4615072"/>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10" name="chart">
          <a:extLst xmlns:a="http://schemas.openxmlformats.org/drawingml/2006/main">
            <a:ext uri="{FF2B5EF4-FFF2-40B4-BE49-F238E27FC236}">
              <a16:creationId xmlns:a16="http://schemas.microsoft.com/office/drawing/2014/main" id="{7813B1A5-BBEE-0A8A-C993-460DC758F6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7"/>
        <a:stretch xmlns:a="http://schemas.openxmlformats.org/drawingml/2006/main">
          <a:fillRect/>
        </a:stretch>
      </cdr:blipFill>
      <cdr:spPr>
        <a:xfrm xmlns:a="http://schemas.openxmlformats.org/drawingml/2006/main">
          <a:off x="0" y="0"/>
          <a:ext cx="8272989" cy="4615072"/>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11" name="chart">
          <a:extLst xmlns:a="http://schemas.openxmlformats.org/drawingml/2006/main">
            <a:ext uri="{FF2B5EF4-FFF2-40B4-BE49-F238E27FC236}">
              <a16:creationId xmlns:a16="http://schemas.microsoft.com/office/drawing/2014/main" id="{2F04EB30-919A-1CA2-DD54-DD5041EE026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8"/>
        <a:stretch xmlns:a="http://schemas.openxmlformats.org/drawingml/2006/main">
          <a:fillRect/>
        </a:stretch>
      </cdr:blipFill>
      <cdr:spPr>
        <a:xfrm xmlns:a="http://schemas.openxmlformats.org/drawingml/2006/main">
          <a:off x="0" y="0"/>
          <a:ext cx="8272989" cy="4310246"/>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20C72-371A-4078-82C5-87612AD0FA20}" type="datetimeFigureOut">
              <a:rPr lang="zh-CN" altLang="en-US" smtClean="0"/>
              <a:t>2024/1/10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6503B-F299-42B6-952D-F53C73036069}" type="slidenum">
              <a:rPr lang="zh-CN" altLang="en-US" smtClean="0"/>
              <a:t>‹#›</a:t>
            </a:fld>
            <a:endParaRPr lang="zh-CN" altLang="en-US"/>
          </a:p>
        </p:txBody>
      </p:sp>
    </p:spTree>
    <p:extLst>
      <p:ext uri="{BB962C8B-B14F-4D97-AF65-F5344CB8AC3E}">
        <p14:creationId xmlns:p14="http://schemas.microsoft.com/office/powerpoint/2010/main" val="808925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a:t>
            </a:fld>
            <a:endParaRPr lang="zh-CN" altLang="en-US"/>
          </a:p>
        </p:txBody>
      </p:sp>
    </p:spTree>
    <p:extLst>
      <p:ext uri="{BB962C8B-B14F-4D97-AF65-F5344CB8AC3E}">
        <p14:creationId xmlns:p14="http://schemas.microsoft.com/office/powerpoint/2010/main" val="21830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10</a:t>
            </a:fld>
            <a:endParaRPr lang="zh-CN" altLang="en-US"/>
          </a:p>
        </p:txBody>
      </p:sp>
    </p:spTree>
    <p:extLst>
      <p:ext uri="{BB962C8B-B14F-4D97-AF65-F5344CB8AC3E}">
        <p14:creationId xmlns:p14="http://schemas.microsoft.com/office/powerpoint/2010/main" val="30373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11</a:t>
            </a:fld>
            <a:endParaRPr lang="zh-CN" altLang="en-US"/>
          </a:p>
        </p:txBody>
      </p:sp>
    </p:spTree>
    <p:extLst>
      <p:ext uri="{BB962C8B-B14F-4D97-AF65-F5344CB8AC3E}">
        <p14:creationId xmlns:p14="http://schemas.microsoft.com/office/powerpoint/2010/main" val="170458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12</a:t>
            </a:fld>
            <a:endParaRPr lang="zh-CN" altLang="en-US"/>
          </a:p>
        </p:txBody>
      </p:sp>
    </p:spTree>
    <p:extLst>
      <p:ext uri="{BB962C8B-B14F-4D97-AF65-F5344CB8AC3E}">
        <p14:creationId xmlns:p14="http://schemas.microsoft.com/office/powerpoint/2010/main" val="120095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13</a:t>
            </a:fld>
            <a:endParaRPr lang="zh-CN" altLang="en-US"/>
          </a:p>
        </p:txBody>
      </p:sp>
    </p:spTree>
    <p:extLst>
      <p:ext uri="{BB962C8B-B14F-4D97-AF65-F5344CB8AC3E}">
        <p14:creationId xmlns:p14="http://schemas.microsoft.com/office/powerpoint/2010/main" val="233173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14</a:t>
            </a:fld>
            <a:endParaRPr lang="zh-CN" altLang="en-US"/>
          </a:p>
        </p:txBody>
      </p:sp>
    </p:spTree>
    <p:extLst>
      <p:ext uri="{BB962C8B-B14F-4D97-AF65-F5344CB8AC3E}">
        <p14:creationId xmlns:p14="http://schemas.microsoft.com/office/powerpoint/2010/main" val="3696508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15</a:t>
            </a:fld>
            <a:endParaRPr lang="zh-CN" altLang="en-US"/>
          </a:p>
        </p:txBody>
      </p:sp>
    </p:spTree>
    <p:extLst>
      <p:ext uri="{BB962C8B-B14F-4D97-AF65-F5344CB8AC3E}">
        <p14:creationId xmlns:p14="http://schemas.microsoft.com/office/powerpoint/2010/main" val="1519690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16</a:t>
            </a:fld>
            <a:endParaRPr lang="zh-CN" altLang="en-US"/>
          </a:p>
        </p:txBody>
      </p:sp>
    </p:spTree>
    <p:extLst>
      <p:ext uri="{BB962C8B-B14F-4D97-AF65-F5344CB8AC3E}">
        <p14:creationId xmlns:p14="http://schemas.microsoft.com/office/powerpoint/2010/main" val="3384490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17</a:t>
            </a:fld>
            <a:endParaRPr lang="zh-CN" altLang="en-US"/>
          </a:p>
        </p:txBody>
      </p:sp>
    </p:spTree>
    <p:extLst>
      <p:ext uri="{BB962C8B-B14F-4D97-AF65-F5344CB8AC3E}">
        <p14:creationId xmlns:p14="http://schemas.microsoft.com/office/powerpoint/2010/main" val="178931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18</a:t>
            </a:fld>
            <a:endParaRPr lang="zh-CN" altLang="en-US"/>
          </a:p>
        </p:txBody>
      </p:sp>
    </p:spTree>
    <p:extLst>
      <p:ext uri="{BB962C8B-B14F-4D97-AF65-F5344CB8AC3E}">
        <p14:creationId xmlns:p14="http://schemas.microsoft.com/office/powerpoint/2010/main" val="289735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19</a:t>
            </a:fld>
            <a:endParaRPr lang="zh-CN" altLang="en-US"/>
          </a:p>
        </p:txBody>
      </p:sp>
    </p:spTree>
    <p:extLst>
      <p:ext uri="{BB962C8B-B14F-4D97-AF65-F5344CB8AC3E}">
        <p14:creationId xmlns:p14="http://schemas.microsoft.com/office/powerpoint/2010/main" val="595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a:t>
            </a:fld>
            <a:endParaRPr lang="zh-CN" altLang="en-US"/>
          </a:p>
        </p:txBody>
      </p:sp>
    </p:spTree>
    <p:extLst>
      <p:ext uri="{BB962C8B-B14F-4D97-AF65-F5344CB8AC3E}">
        <p14:creationId xmlns:p14="http://schemas.microsoft.com/office/powerpoint/2010/main" val="1046201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20</a:t>
            </a:fld>
            <a:endParaRPr lang="zh-CN" altLang="en-US"/>
          </a:p>
        </p:txBody>
      </p:sp>
    </p:spTree>
    <p:extLst>
      <p:ext uri="{BB962C8B-B14F-4D97-AF65-F5344CB8AC3E}">
        <p14:creationId xmlns:p14="http://schemas.microsoft.com/office/powerpoint/2010/main" val="77711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21</a:t>
            </a:fld>
            <a:endParaRPr lang="zh-CN" altLang="en-US"/>
          </a:p>
        </p:txBody>
      </p:sp>
    </p:spTree>
    <p:extLst>
      <p:ext uri="{BB962C8B-B14F-4D97-AF65-F5344CB8AC3E}">
        <p14:creationId xmlns:p14="http://schemas.microsoft.com/office/powerpoint/2010/main" val="271470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22</a:t>
            </a:fld>
            <a:endParaRPr lang="zh-CN" altLang="en-US"/>
          </a:p>
        </p:txBody>
      </p:sp>
    </p:spTree>
    <p:extLst>
      <p:ext uri="{BB962C8B-B14F-4D97-AF65-F5344CB8AC3E}">
        <p14:creationId xmlns:p14="http://schemas.microsoft.com/office/powerpoint/2010/main" val="2779277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23</a:t>
            </a:fld>
            <a:endParaRPr lang="zh-CN" altLang="en-US"/>
          </a:p>
        </p:txBody>
      </p:sp>
    </p:spTree>
    <p:extLst>
      <p:ext uri="{BB962C8B-B14F-4D97-AF65-F5344CB8AC3E}">
        <p14:creationId xmlns:p14="http://schemas.microsoft.com/office/powerpoint/2010/main" val="394360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24</a:t>
            </a:fld>
            <a:endParaRPr lang="zh-CN" altLang="en-US"/>
          </a:p>
        </p:txBody>
      </p:sp>
    </p:spTree>
    <p:extLst>
      <p:ext uri="{BB962C8B-B14F-4D97-AF65-F5344CB8AC3E}">
        <p14:creationId xmlns:p14="http://schemas.microsoft.com/office/powerpoint/2010/main" val="136409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25</a:t>
            </a:fld>
            <a:endParaRPr lang="zh-CN" altLang="en-US"/>
          </a:p>
        </p:txBody>
      </p:sp>
    </p:spTree>
    <p:extLst>
      <p:ext uri="{BB962C8B-B14F-4D97-AF65-F5344CB8AC3E}">
        <p14:creationId xmlns:p14="http://schemas.microsoft.com/office/powerpoint/2010/main" val="284565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26</a:t>
            </a:fld>
            <a:endParaRPr lang="zh-CN" altLang="en-US"/>
          </a:p>
        </p:txBody>
      </p:sp>
    </p:spTree>
    <p:extLst>
      <p:ext uri="{BB962C8B-B14F-4D97-AF65-F5344CB8AC3E}">
        <p14:creationId xmlns:p14="http://schemas.microsoft.com/office/powerpoint/2010/main" val="2671928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27</a:t>
            </a:fld>
            <a:endParaRPr lang="zh-CN" altLang="en-US"/>
          </a:p>
        </p:txBody>
      </p:sp>
    </p:spTree>
    <p:extLst>
      <p:ext uri="{BB962C8B-B14F-4D97-AF65-F5344CB8AC3E}">
        <p14:creationId xmlns:p14="http://schemas.microsoft.com/office/powerpoint/2010/main" val="385770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28</a:t>
            </a:fld>
            <a:endParaRPr lang="zh-CN" altLang="en-US"/>
          </a:p>
        </p:txBody>
      </p:sp>
    </p:spTree>
    <p:extLst>
      <p:ext uri="{BB962C8B-B14F-4D97-AF65-F5344CB8AC3E}">
        <p14:creationId xmlns:p14="http://schemas.microsoft.com/office/powerpoint/2010/main" val="304181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29</a:t>
            </a:fld>
            <a:endParaRPr lang="zh-CN" altLang="en-US"/>
          </a:p>
        </p:txBody>
      </p:sp>
    </p:spTree>
    <p:extLst>
      <p:ext uri="{BB962C8B-B14F-4D97-AF65-F5344CB8AC3E}">
        <p14:creationId xmlns:p14="http://schemas.microsoft.com/office/powerpoint/2010/main" val="333376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a:t>
            </a:fld>
            <a:endParaRPr lang="zh-CN" altLang="en-US"/>
          </a:p>
        </p:txBody>
      </p:sp>
    </p:spTree>
    <p:extLst>
      <p:ext uri="{BB962C8B-B14F-4D97-AF65-F5344CB8AC3E}">
        <p14:creationId xmlns:p14="http://schemas.microsoft.com/office/powerpoint/2010/main" val="114577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30</a:t>
            </a:fld>
            <a:endParaRPr lang="zh-CN" altLang="en-US"/>
          </a:p>
        </p:txBody>
      </p:sp>
    </p:spTree>
    <p:extLst>
      <p:ext uri="{BB962C8B-B14F-4D97-AF65-F5344CB8AC3E}">
        <p14:creationId xmlns:p14="http://schemas.microsoft.com/office/powerpoint/2010/main" val="4124458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31</a:t>
            </a:fld>
            <a:endParaRPr lang="zh-CN" altLang="en-US"/>
          </a:p>
        </p:txBody>
      </p:sp>
    </p:spTree>
    <p:extLst>
      <p:ext uri="{BB962C8B-B14F-4D97-AF65-F5344CB8AC3E}">
        <p14:creationId xmlns:p14="http://schemas.microsoft.com/office/powerpoint/2010/main" val="3413603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32</a:t>
            </a:fld>
            <a:endParaRPr lang="zh-CN" altLang="en-US"/>
          </a:p>
        </p:txBody>
      </p:sp>
    </p:spTree>
    <p:extLst>
      <p:ext uri="{BB962C8B-B14F-4D97-AF65-F5344CB8AC3E}">
        <p14:creationId xmlns:p14="http://schemas.microsoft.com/office/powerpoint/2010/main" val="492941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33</a:t>
            </a:fld>
            <a:endParaRPr lang="zh-CN" altLang="en-US"/>
          </a:p>
        </p:txBody>
      </p:sp>
    </p:spTree>
    <p:extLst>
      <p:ext uri="{BB962C8B-B14F-4D97-AF65-F5344CB8AC3E}">
        <p14:creationId xmlns:p14="http://schemas.microsoft.com/office/powerpoint/2010/main" val="244391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34</a:t>
            </a:fld>
            <a:endParaRPr lang="zh-CN" altLang="en-US"/>
          </a:p>
        </p:txBody>
      </p:sp>
    </p:spTree>
    <p:extLst>
      <p:ext uri="{BB962C8B-B14F-4D97-AF65-F5344CB8AC3E}">
        <p14:creationId xmlns:p14="http://schemas.microsoft.com/office/powerpoint/2010/main" val="3824981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35</a:t>
            </a:fld>
            <a:endParaRPr lang="zh-CN" altLang="en-US"/>
          </a:p>
        </p:txBody>
      </p:sp>
    </p:spTree>
    <p:extLst>
      <p:ext uri="{BB962C8B-B14F-4D97-AF65-F5344CB8AC3E}">
        <p14:creationId xmlns:p14="http://schemas.microsoft.com/office/powerpoint/2010/main" val="1812760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36</a:t>
            </a:fld>
            <a:endParaRPr lang="zh-CN" altLang="en-US"/>
          </a:p>
        </p:txBody>
      </p:sp>
    </p:spTree>
    <p:extLst>
      <p:ext uri="{BB962C8B-B14F-4D97-AF65-F5344CB8AC3E}">
        <p14:creationId xmlns:p14="http://schemas.microsoft.com/office/powerpoint/2010/main" val="2844007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37</a:t>
            </a:fld>
            <a:endParaRPr lang="zh-CN" altLang="en-US"/>
          </a:p>
        </p:txBody>
      </p:sp>
    </p:spTree>
    <p:extLst>
      <p:ext uri="{BB962C8B-B14F-4D97-AF65-F5344CB8AC3E}">
        <p14:creationId xmlns:p14="http://schemas.microsoft.com/office/powerpoint/2010/main" val="316123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38</a:t>
            </a:fld>
            <a:endParaRPr lang="zh-CN" altLang="en-US"/>
          </a:p>
        </p:txBody>
      </p:sp>
    </p:spTree>
    <p:extLst>
      <p:ext uri="{BB962C8B-B14F-4D97-AF65-F5344CB8AC3E}">
        <p14:creationId xmlns:p14="http://schemas.microsoft.com/office/powerpoint/2010/main" val="1768500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39</a:t>
            </a:fld>
            <a:endParaRPr lang="zh-CN" altLang="en-US"/>
          </a:p>
        </p:txBody>
      </p:sp>
    </p:spTree>
    <p:extLst>
      <p:ext uri="{BB962C8B-B14F-4D97-AF65-F5344CB8AC3E}">
        <p14:creationId xmlns:p14="http://schemas.microsoft.com/office/powerpoint/2010/main" val="20711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a:t>
            </a:fld>
            <a:endParaRPr lang="zh-CN" altLang="en-US"/>
          </a:p>
        </p:txBody>
      </p:sp>
    </p:spTree>
    <p:extLst>
      <p:ext uri="{BB962C8B-B14F-4D97-AF65-F5344CB8AC3E}">
        <p14:creationId xmlns:p14="http://schemas.microsoft.com/office/powerpoint/2010/main" val="2533293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40</a:t>
            </a:fld>
            <a:endParaRPr lang="zh-CN" altLang="en-US"/>
          </a:p>
        </p:txBody>
      </p:sp>
    </p:spTree>
    <p:extLst>
      <p:ext uri="{BB962C8B-B14F-4D97-AF65-F5344CB8AC3E}">
        <p14:creationId xmlns:p14="http://schemas.microsoft.com/office/powerpoint/2010/main" val="1928318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41</a:t>
            </a:fld>
            <a:endParaRPr lang="zh-CN" altLang="en-US"/>
          </a:p>
        </p:txBody>
      </p:sp>
    </p:spTree>
    <p:extLst>
      <p:ext uri="{BB962C8B-B14F-4D97-AF65-F5344CB8AC3E}">
        <p14:creationId xmlns:p14="http://schemas.microsoft.com/office/powerpoint/2010/main" val="2958676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42</a:t>
            </a:fld>
            <a:endParaRPr lang="zh-CN" altLang="en-US"/>
          </a:p>
        </p:txBody>
      </p:sp>
    </p:spTree>
    <p:extLst>
      <p:ext uri="{BB962C8B-B14F-4D97-AF65-F5344CB8AC3E}">
        <p14:creationId xmlns:p14="http://schemas.microsoft.com/office/powerpoint/2010/main" val="60353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43</a:t>
            </a:fld>
            <a:endParaRPr lang="zh-CN" altLang="en-US"/>
          </a:p>
        </p:txBody>
      </p:sp>
    </p:spTree>
    <p:extLst>
      <p:ext uri="{BB962C8B-B14F-4D97-AF65-F5344CB8AC3E}">
        <p14:creationId xmlns:p14="http://schemas.microsoft.com/office/powerpoint/2010/main" val="3259396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44</a:t>
            </a:fld>
            <a:endParaRPr lang="zh-CN" altLang="en-US"/>
          </a:p>
        </p:txBody>
      </p:sp>
    </p:spTree>
    <p:extLst>
      <p:ext uri="{BB962C8B-B14F-4D97-AF65-F5344CB8AC3E}">
        <p14:creationId xmlns:p14="http://schemas.microsoft.com/office/powerpoint/2010/main" val="2740723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45</a:t>
            </a:fld>
            <a:endParaRPr lang="zh-CN" altLang="en-US"/>
          </a:p>
        </p:txBody>
      </p:sp>
    </p:spTree>
    <p:extLst>
      <p:ext uri="{BB962C8B-B14F-4D97-AF65-F5344CB8AC3E}">
        <p14:creationId xmlns:p14="http://schemas.microsoft.com/office/powerpoint/2010/main" val="2695751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46</a:t>
            </a:fld>
            <a:endParaRPr lang="zh-CN" altLang="en-US"/>
          </a:p>
        </p:txBody>
      </p:sp>
    </p:spTree>
    <p:extLst>
      <p:ext uri="{BB962C8B-B14F-4D97-AF65-F5344CB8AC3E}">
        <p14:creationId xmlns:p14="http://schemas.microsoft.com/office/powerpoint/2010/main" val="3996946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47</a:t>
            </a:fld>
            <a:endParaRPr lang="zh-CN" altLang="en-US"/>
          </a:p>
        </p:txBody>
      </p:sp>
    </p:spTree>
    <p:extLst>
      <p:ext uri="{BB962C8B-B14F-4D97-AF65-F5344CB8AC3E}">
        <p14:creationId xmlns:p14="http://schemas.microsoft.com/office/powerpoint/2010/main" val="438108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48</a:t>
            </a:fld>
            <a:endParaRPr lang="zh-CN" altLang="en-US"/>
          </a:p>
        </p:txBody>
      </p:sp>
    </p:spTree>
    <p:extLst>
      <p:ext uri="{BB962C8B-B14F-4D97-AF65-F5344CB8AC3E}">
        <p14:creationId xmlns:p14="http://schemas.microsoft.com/office/powerpoint/2010/main" val="279454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49</a:t>
            </a:fld>
            <a:endParaRPr lang="zh-CN" altLang="en-US"/>
          </a:p>
        </p:txBody>
      </p:sp>
    </p:spTree>
    <p:extLst>
      <p:ext uri="{BB962C8B-B14F-4D97-AF65-F5344CB8AC3E}">
        <p14:creationId xmlns:p14="http://schemas.microsoft.com/office/powerpoint/2010/main" val="121660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5</a:t>
            </a:fld>
            <a:endParaRPr lang="zh-CN" altLang="en-US"/>
          </a:p>
        </p:txBody>
      </p:sp>
    </p:spTree>
    <p:extLst>
      <p:ext uri="{BB962C8B-B14F-4D97-AF65-F5344CB8AC3E}">
        <p14:creationId xmlns:p14="http://schemas.microsoft.com/office/powerpoint/2010/main" val="2034370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50</a:t>
            </a:fld>
            <a:endParaRPr lang="zh-CN" altLang="en-US"/>
          </a:p>
        </p:txBody>
      </p:sp>
    </p:spTree>
    <p:extLst>
      <p:ext uri="{BB962C8B-B14F-4D97-AF65-F5344CB8AC3E}">
        <p14:creationId xmlns:p14="http://schemas.microsoft.com/office/powerpoint/2010/main" val="183440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6</a:t>
            </a:fld>
            <a:endParaRPr lang="zh-CN" altLang="en-US"/>
          </a:p>
        </p:txBody>
      </p:sp>
    </p:spTree>
    <p:extLst>
      <p:ext uri="{BB962C8B-B14F-4D97-AF65-F5344CB8AC3E}">
        <p14:creationId xmlns:p14="http://schemas.microsoft.com/office/powerpoint/2010/main" val="111248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7</a:t>
            </a:fld>
            <a:endParaRPr lang="zh-CN" altLang="en-US"/>
          </a:p>
        </p:txBody>
      </p:sp>
    </p:spTree>
    <p:extLst>
      <p:ext uri="{BB962C8B-B14F-4D97-AF65-F5344CB8AC3E}">
        <p14:creationId xmlns:p14="http://schemas.microsoft.com/office/powerpoint/2010/main" val="71007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8</a:t>
            </a:fld>
            <a:endParaRPr lang="zh-CN" altLang="en-US"/>
          </a:p>
        </p:txBody>
      </p:sp>
    </p:spTree>
    <p:extLst>
      <p:ext uri="{BB962C8B-B14F-4D97-AF65-F5344CB8AC3E}">
        <p14:creationId xmlns:p14="http://schemas.microsoft.com/office/powerpoint/2010/main" val="1839495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66503B-F299-42B6-952D-F53C73036069}" type="slidenum">
              <a:rPr lang="zh-CN" altLang="en-US" smtClean="0"/>
              <a:t>9</a:t>
            </a:fld>
            <a:endParaRPr lang="zh-CN" altLang="en-US"/>
          </a:p>
        </p:txBody>
      </p:sp>
    </p:spTree>
    <p:extLst>
      <p:ext uri="{BB962C8B-B14F-4D97-AF65-F5344CB8AC3E}">
        <p14:creationId xmlns:p14="http://schemas.microsoft.com/office/powerpoint/2010/main" val="2984878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2CACF-EE20-4722-BF98-5E9B4666BB7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EDFF34-BCFC-4472-9E63-6B5E56BA8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A82996-BDAC-49E4-94BD-47EDBEFA3236}"/>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E771B008-E13A-4001-8604-59D1D8E19D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C2E3C3-FA5B-41EF-B39B-183E54F4D04D}"/>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278025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B2FCB-7C13-481A-8890-DF96DFC444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344296-6B3B-4BC3-8FBF-D7F7CB2D7D9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0A63B22-4F8B-43B3-BDE6-23AFAC6A74D7}"/>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A99CCD73-D847-4E13-A9B1-272C0E2C35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BFFF90-E09E-45F5-A042-D56A0C5BE88F}"/>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66609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DA3618-4E40-432F-9696-D9708A369D4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FD7DECB-2CF0-46FF-9841-810C069CB73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D50FF1-580C-4F12-A762-179CF7E287FE}"/>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B42B3383-AD0F-4EF0-B07D-24484FBF98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0FA092-3F1D-44B2-BAC3-88E55F8C4820}"/>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70486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5ABFF-BD5C-4C8B-9A69-0C195B32DE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CF7286-149E-46A4-A977-102E1A9EB08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7D76F6-D0AA-4315-AF84-A04223982A59}"/>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16A85D5E-AD00-4E3C-8FD5-BE7D4E7CDC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43393B-B4BC-46F2-B9A1-67F60166CA4F}"/>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368077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C0130-1C05-4E0C-9CA8-58165F56C8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BE5459-2FFE-4B92-A4A2-1777B197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9F469B3-88A6-4F5E-939D-5C7835EBC4AC}"/>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9555E02E-4799-4217-B667-2AD79425BC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2F0E19-CFCA-427F-B0F3-EC07C3FD5359}"/>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4349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079AF-CEE2-485E-A081-5E62FEBF3C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569896-AC3D-4DB7-AB51-C1D1A27BF51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97030D-3BE4-48D4-80C6-A7BB0003A1E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D7E48A2-F58A-41D4-82E9-E6B938CBE734}"/>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4D0BC7F1-0390-40D0-A1C0-28ED1BE2DC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8EACBB-1BA0-4338-9875-E7D3D1F26592}"/>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300006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87BAE-F46A-4DFD-B279-105C8923596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421F4D-EB62-4082-94DF-3B03A0934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47984E4-961E-46AA-A046-E4904310600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9FFADB2-B0DF-4F61-97FA-19810882F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C54C50E-93DA-4BC8-8531-A12B1C7CC82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4B817B6-053A-4F8B-BCC1-2A9615ABF4A7}"/>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8" name="页脚占位符 7">
            <a:extLst>
              <a:ext uri="{FF2B5EF4-FFF2-40B4-BE49-F238E27FC236}">
                <a16:creationId xmlns:a16="http://schemas.microsoft.com/office/drawing/2014/main" id="{9DE2DFF3-FAC4-4C6E-A70B-936D998F9C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2DEFBDE-3F15-4A5B-8FDF-4B9A4E0FEA7A}"/>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560750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4BAE3-6CF2-42E5-AEE8-EBA7E5D180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0CF561E-3680-491D-B2F3-B5A8D95B4236}"/>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4" name="页脚占位符 3">
            <a:extLst>
              <a:ext uri="{FF2B5EF4-FFF2-40B4-BE49-F238E27FC236}">
                <a16:creationId xmlns:a16="http://schemas.microsoft.com/office/drawing/2014/main" id="{46A448EE-B285-4967-90F2-1AE7BD89DD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09A28E-3A63-4A91-AFE8-878AB3FC4B48}"/>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178342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9B3F42-7ABE-40D8-8A71-44E427E398EE}"/>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3" name="页脚占位符 2">
            <a:extLst>
              <a:ext uri="{FF2B5EF4-FFF2-40B4-BE49-F238E27FC236}">
                <a16:creationId xmlns:a16="http://schemas.microsoft.com/office/drawing/2014/main" id="{6C45E282-E618-47BF-B835-15CCE0336E5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A97466-4929-4628-8EC1-DE72370517FE}"/>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55137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00CA0-C21A-4F78-A03A-E1F32098CE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87BA6C-9310-4BCB-A127-ACD6B1041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B34E8DF-A16C-4CCB-9038-076449EBB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AC28001-2C48-4853-A663-8E084AD7E8F6}"/>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AABC53E2-4F1B-4128-93FD-273F0EB6EE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462D88-6DC2-4EEF-9C28-23FBDBDFB9C2}"/>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38405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BD24D-2B00-4E91-B313-1E7748E7F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B1469B9-ACF4-4D7A-8509-8CA9BE4A6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49DBAC-6EF1-4CD1-93AF-BAFB631F0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22C1F30-1339-4D60-930A-E69EE8B74C5B}"/>
              </a:ext>
            </a:extLst>
          </p:cNvPr>
          <p:cNvSpPr>
            <a:spLocks noGrp="1"/>
          </p:cNvSpPr>
          <p:nvPr>
            <p:ph type="dt" sz="half" idx="10"/>
          </p:nvPr>
        </p:nvSpPr>
        <p:spPr/>
        <p:txBody>
          <a:bodyPr/>
          <a:lstStyle/>
          <a:p>
            <a:fld id="{84E719DF-F677-47D7-AA9B-039D54681DA4}" type="datetimeFigureOut">
              <a:rPr lang="zh-CN" altLang="en-US" smtClean="0"/>
              <a:t>2024/1/10</a:t>
            </a:fld>
            <a:endParaRPr lang="zh-CN" altLang="en-US"/>
          </a:p>
        </p:txBody>
      </p:sp>
      <p:sp>
        <p:nvSpPr>
          <p:cNvPr id="6" name="页脚占位符 5">
            <a:extLst>
              <a:ext uri="{FF2B5EF4-FFF2-40B4-BE49-F238E27FC236}">
                <a16:creationId xmlns:a16="http://schemas.microsoft.com/office/drawing/2014/main" id="{1493D0F4-E591-463F-BDFB-4740CA0E92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51BD78-CFC0-410B-BEE6-2672B24653FF}"/>
              </a:ext>
            </a:extLst>
          </p:cNvPr>
          <p:cNvSpPr>
            <a:spLocks noGrp="1"/>
          </p:cNvSpPr>
          <p:nvPr>
            <p:ph type="sldNum" sz="quarter" idx="12"/>
          </p:nvPr>
        </p:nvSpPr>
        <p:spPr/>
        <p:txBody>
          <a:body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816312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615309-4759-4FB4-9D46-1541DC5E5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9967201-E9B4-46CA-81B6-FDA3928BA1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C780DAF-975C-4900-B0BC-2608845DFA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719DF-F677-47D7-AA9B-039D54681DA4}" type="datetimeFigureOut">
              <a:rPr lang="zh-CN" altLang="en-US" smtClean="0"/>
              <a:t>2024/1/10</a:t>
            </a:fld>
            <a:endParaRPr lang="zh-CN" altLang="en-US"/>
          </a:p>
        </p:txBody>
      </p:sp>
      <p:sp>
        <p:nvSpPr>
          <p:cNvPr id="5" name="页脚占位符 4">
            <a:extLst>
              <a:ext uri="{FF2B5EF4-FFF2-40B4-BE49-F238E27FC236}">
                <a16:creationId xmlns:a16="http://schemas.microsoft.com/office/drawing/2014/main" id="{BDFF2B90-2D98-4E26-ACD9-22820F53A1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282034-D92B-4219-95DB-832B4E850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0FDC3E-5A7A-400F-83A7-95EAD56DCF2D}" type="slidenum">
              <a:rPr lang="zh-CN" altLang="en-US" smtClean="0"/>
              <a:t>‹#›</a:t>
            </a:fld>
            <a:endParaRPr lang="zh-CN" altLang="en-US"/>
          </a:p>
        </p:txBody>
      </p:sp>
    </p:spTree>
    <p:extLst>
      <p:ext uri="{BB962C8B-B14F-4D97-AF65-F5344CB8AC3E}">
        <p14:creationId xmlns:p14="http://schemas.microsoft.com/office/powerpoint/2010/main" val="1344839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jpg"/><Relationship Id="rId3" Type="http://schemas.openxmlformats.org/officeDocument/2006/relationships/tags" Target="../tags/tag4.xml"/><Relationship Id="rId7" Type="http://schemas.openxmlformats.org/officeDocument/2006/relationships/audio" Target="../media/media1.mp3"/><Relationship Id="rId12"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media" Target="../media/media1.mp3"/><Relationship Id="rId11" Type="http://schemas.openxmlformats.org/officeDocument/2006/relationships/image" Target="../media/image2.png"/><Relationship Id="rId5" Type="http://schemas.openxmlformats.org/officeDocument/2006/relationships/tags" Target="../tags/tag6.xml"/><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emf"/><Relationship Id="rId5" Type="http://schemas.microsoft.com/office/2007/relationships/hdphoto" Target="../media/hdphoto1.wdp"/><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2.pn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1.png"/><Relationship Id="rId9"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4.xml"/><Relationship Id="rId7" Type="http://schemas.openxmlformats.org/officeDocument/2006/relationships/slide" Target="slide25.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2.png"/><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1.png"/><Relationship Id="rId9"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3.emf"/><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25.xml"/><Relationship Id="rId7" Type="http://schemas.openxmlformats.org/officeDocument/2006/relationships/image" Target="../media/image1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tags" Target="../tags/tag2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4.emf"/></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6.emf"/><Relationship Id="rId5" Type="http://schemas.microsoft.com/office/2007/relationships/hdphoto" Target="../media/hdphoto1.wdp"/><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9.xml"/><Relationship Id="rId7" Type="http://schemas.openxmlformats.org/officeDocument/2006/relationships/notesSlide" Target="../notesSlides/notesSlide4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notesSlide" Target="../notesSlides/notesSlide4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9.xml"/><Relationship Id="rId7" Type="http://schemas.openxmlformats.org/officeDocument/2006/relationships/notesSlide" Target="../notesSlides/notesSlide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4.xml"/><Relationship Id="rId7" Type="http://schemas.openxmlformats.org/officeDocument/2006/relationships/notesSlide" Target="../notesSlides/notesSlide49.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xml"/><Relationship Id="rId7" Type="http://schemas.openxmlformats.org/officeDocument/2006/relationships/notesSlide" Target="../notesSlides/notesSlide50.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7.xml"/><Relationship Id="rId11" Type="http://schemas.openxmlformats.org/officeDocument/2006/relationships/image" Target="../media/image4.jpg"/><Relationship Id="rId5" Type="http://schemas.openxmlformats.org/officeDocument/2006/relationships/tags" Target="../tags/tag51.xml"/><Relationship Id="rId10" Type="http://schemas.openxmlformats.org/officeDocument/2006/relationships/image" Target="../media/image3.png"/><Relationship Id="rId4" Type="http://schemas.openxmlformats.org/officeDocument/2006/relationships/tags" Target="../tags/tag50.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A_图片 4">
            <a:extLst>
              <a:ext uri="{FF2B5EF4-FFF2-40B4-BE49-F238E27FC236}">
                <a16:creationId xmlns:a16="http://schemas.microsoft.com/office/drawing/2014/main" id="{4B65A265-3275-4B5B-B2FB-9C0EA70AA699}"/>
              </a:ext>
            </a:extLst>
          </p:cNvPr>
          <p:cNvPicPr>
            <a:picLocks noChangeAspect="1"/>
          </p:cNvPicPr>
          <p:nvPr>
            <p:custDataLst>
              <p:tags r:id="rId1"/>
            </p:custDataLst>
          </p:nvPr>
        </p:nvPicPr>
        <p:blipFill rotWithShape="1">
          <a:blip r:embed="rId10">
            <a:extLst>
              <a:ext uri="{28A0092B-C50C-407E-A947-70E740481C1C}">
                <a14:useLocalDpi xmlns:a14="http://schemas.microsoft.com/office/drawing/2010/main" val="0"/>
              </a:ext>
            </a:extLst>
          </a:blip>
          <a:srcRect t="14884" r="25272" b="35504"/>
          <a:stretch/>
        </p:blipFill>
        <p:spPr>
          <a:xfrm>
            <a:off x="0" y="8965"/>
            <a:ext cx="4790364" cy="6360647"/>
          </a:xfrm>
          <a:prstGeom prst="rect">
            <a:avLst/>
          </a:prstGeom>
        </p:spPr>
      </p:pic>
      <p:pic>
        <p:nvPicPr>
          <p:cNvPr id="7" name="PA_图片 6">
            <a:extLst>
              <a:ext uri="{FF2B5EF4-FFF2-40B4-BE49-F238E27FC236}">
                <a16:creationId xmlns:a16="http://schemas.microsoft.com/office/drawing/2014/main" id="{F96D29DB-C94F-4BF4-8984-4939670CD8E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8" name="PA_图片 7">
            <a:extLst>
              <a:ext uri="{FF2B5EF4-FFF2-40B4-BE49-F238E27FC236}">
                <a16:creationId xmlns:a16="http://schemas.microsoft.com/office/drawing/2014/main" id="{842C23C1-1195-4933-A9C1-483D21D2CC9E}"/>
              </a:ext>
            </a:extLst>
          </p:cNvPr>
          <p:cNvPicPr>
            <a:picLocks noChangeAspect="1"/>
          </p:cNvPicPr>
          <p:nvPr>
            <p:custDataLst>
              <p:tags r:id="rId3"/>
            </p:custDataLst>
          </p:nvPr>
        </p:nvPicPr>
        <p:blipFill rotWithShape="1">
          <a:blip r:embed="rId12">
            <a:extLst>
              <a:ext uri="{28A0092B-C50C-407E-A947-70E740481C1C}">
                <a14:useLocalDpi xmlns:a14="http://schemas.microsoft.com/office/drawing/2010/main" val="0"/>
              </a:ext>
            </a:extLst>
          </a:blip>
          <a:srcRect l="43802" t="61735" r="-239" b="2068"/>
          <a:stretch/>
        </p:blipFill>
        <p:spPr>
          <a:xfrm>
            <a:off x="9012069" y="3002920"/>
            <a:ext cx="3179929" cy="4075855"/>
          </a:xfrm>
          <a:prstGeom prst="rect">
            <a:avLst/>
          </a:prstGeom>
        </p:spPr>
      </p:pic>
      <p:sp>
        <p:nvSpPr>
          <p:cNvPr id="9" name="PA_库_文本框 8">
            <a:extLst>
              <a:ext uri="{FF2B5EF4-FFF2-40B4-BE49-F238E27FC236}">
                <a16:creationId xmlns:a16="http://schemas.microsoft.com/office/drawing/2014/main" id="{4C313341-3053-43FE-ACD5-05201618ECC4}"/>
              </a:ext>
            </a:extLst>
          </p:cNvPr>
          <p:cNvSpPr txBox="1"/>
          <p:nvPr>
            <p:custDataLst>
              <p:tags r:id="rId4"/>
            </p:custDataLst>
          </p:nvPr>
        </p:nvSpPr>
        <p:spPr>
          <a:xfrm>
            <a:off x="4471467" y="4489020"/>
            <a:ext cx="4540602" cy="1938992"/>
          </a:xfrm>
          <a:prstGeom prst="rect">
            <a:avLst/>
          </a:prstGeom>
          <a:noFill/>
        </p:spPr>
        <p:txBody>
          <a:bodyPr wrap="none" rtlCol="0">
            <a:spAutoFit/>
          </a:bodyPr>
          <a:lstStyle/>
          <a:p>
            <a:r>
              <a:rPr lang="en-US" altLang="zh-CN" sz="2400" dirty="0">
                <a:solidFill>
                  <a:schemeClr val="bg1">
                    <a:lumMod val="65000"/>
                  </a:schemeClr>
                </a:solidFill>
                <a:latin typeface="方正幼线简体" panose="03000509000000000000" pitchFamily="65" charset="-122"/>
                <a:ea typeface="方正幼线简体" panose="03000509000000000000" pitchFamily="65" charset="-122"/>
              </a:rPr>
              <a:t>BY</a:t>
            </a:r>
            <a:r>
              <a:rPr lang="en-US" altLang="zh-CN" sz="2400" dirty="0">
                <a:solidFill>
                  <a:schemeClr val="bg1"/>
                </a:solidFill>
                <a:latin typeface="方正幼线简体" panose="03000509000000000000" pitchFamily="65" charset="-122"/>
                <a:ea typeface="方正幼线简体" panose="03000509000000000000" pitchFamily="65" charset="-122"/>
              </a:rPr>
              <a:t>  : SANJIL K C (20BCE1855)</a:t>
            </a:r>
          </a:p>
          <a:p>
            <a:endParaRPr lang="en-US" altLang="zh-CN" sz="2400" dirty="0">
              <a:solidFill>
                <a:schemeClr val="bg1">
                  <a:lumMod val="65000"/>
                </a:schemeClr>
              </a:solidFill>
              <a:latin typeface="方正幼线简体" panose="03000509000000000000" pitchFamily="65" charset="-122"/>
              <a:ea typeface="方正幼线简体" panose="03000509000000000000" pitchFamily="65" charset="-122"/>
            </a:endParaRPr>
          </a:p>
          <a:p>
            <a:r>
              <a:rPr lang="en-US" altLang="zh-CN" sz="2400" dirty="0">
                <a:solidFill>
                  <a:schemeClr val="bg1">
                    <a:lumMod val="65000"/>
                  </a:schemeClr>
                </a:solidFill>
                <a:latin typeface="方正幼线简体" panose="03000509000000000000" pitchFamily="65" charset="-122"/>
                <a:ea typeface="方正幼线简体" panose="03000509000000000000" pitchFamily="65" charset="-122"/>
              </a:rPr>
              <a:t>GUIDED BY </a:t>
            </a:r>
            <a:r>
              <a:rPr lang="en-US" altLang="zh-CN" sz="2400" dirty="0">
                <a:solidFill>
                  <a:schemeClr val="bg1"/>
                </a:solidFill>
                <a:latin typeface="方正幼线简体" panose="03000509000000000000" pitchFamily="65" charset="-122"/>
                <a:ea typeface="方正幼线简体" panose="03000509000000000000" pitchFamily="65" charset="-122"/>
              </a:rPr>
              <a:t>: Dr. PRASAD M</a:t>
            </a:r>
          </a:p>
          <a:p>
            <a:endParaRPr lang="en-US" altLang="zh-CN" sz="2400" dirty="0">
              <a:solidFill>
                <a:schemeClr val="bg1"/>
              </a:solidFill>
              <a:latin typeface="方正幼线简体" panose="03000509000000000000" pitchFamily="65" charset="-122"/>
              <a:ea typeface="方正幼线简体" panose="03000509000000000000" pitchFamily="65" charset="-122"/>
            </a:endParaRPr>
          </a:p>
          <a:p>
            <a:endParaRPr lang="zh-CN" altLang="en-US" sz="2400" dirty="0">
              <a:solidFill>
                <a:schemeClr val="bg1"/>
              </a:solidFill>
              <a:latin typeface="方正幼线简体" panose="03000509000000000000" pitchFamily="65" charset="-122"/>
              <a:ea typeface="方正幼线简体" panose="03000509000000000000" pitchFamily="65" charset="-122"/>
            </a:endParaRPr>
          </a:p>
        </p:txBody>
      </p:sp>
      <p:sp>
        <p:nvSpPr>
          <p:cNvPr id="13" name="PA_库_文本框 12">
            <a:extLst>
              <a:ext uri="{FF2B5EF4-FFF2-40B4-BE49-F238E27FC236}">
                <a16:creationId xmlns:a16="http://schemas.microsoft.com/office/drawing/2014/main" id="{2001BB57-36C4-46CF-A2EC-BB9F5ED0F188}"/>
              </a:ext>
            </a:extLst>
          </p:cNvPr>
          <p:cNvSpPr txBox="1"/>
          <p:nvPr>
            <p:custDataLst>
              <p:tags r:id="rId5"/>
            </p:custDataLst>
          </p:nvPr>
        </p:nvSpPr>
        <p:spPr>
          <a:xfrm>
            <a:off x="3859556" y="1307151"/>
            <a:ext cx="8315097" cy="2123658"/>
          </a:xfrm>
          <a:prstGeom prst="rect">
            <a:avLst/>
          </a:prstGeom>
          <a:noFill/>
          <a:effectLst>
            <a:innerShdw blurRad="114300">
              <a:prstClr val="black"/>
            </a:innerShdw>
          </a:effectLst>
        </p:spPr>
        <p:txBody>
          <a:bodyPr wrap="none" rtlCol="0">
            <a:spAutoFit/>
          </a:bodyPr>
          <a:lstStyle/>
          <a:p>
            <a:pPr algn="ctr"/>
            <a:r>
              <a:rPr lang="en-US" altLang="zh-CN" sz="4400" b="1" dirty="0">
                <a:blipFill dpi="0" rotWithShape="1">
                  <a:blip r:embed="rId13"/>
                  <a:srcRect/>
                  <a:stretch>
                    <a:fillRect/>
                  </a:stretch>
                </a:blipFill>
              </a:rPr>
              <a:t>BEYOND CLICKS AND KEYS:</a:t>
            </a:r>
          </a:p>
          <a:p>
            <a:pPr algn="ctr"/>
            <a:r>
              <a:rPr lang="en-US" altLang="zh-CN" sz="4400" b="1" dirty="0">
                <a:blipFill dpi="0" rotWithShape="1">
                  <a:blip r:embed="rId13"/>
                  <a:srcRect/>
                  <a:stretch>
                    <a:fillRect/>
                  </a:stretch>
                </a:blipFill>
              </a:rPr>
              <a:t>EXPLORING VOICE ASSISTANTS</a:t>
            </a:r>
          </a:p>
          <a:p>
            <a:pPr algn="ctr"/>
            <a:r>
              <a:rPr lang="en-US" altLang="zh-CN" sz="4400" b="1" dirty="0">
                <a:blipFill dpi="0" rotWithShape="1">
                  <a:blip r:embed="rId13"/>
                  <a:srcRect/>
                  <a:stretch>
                    <a:fillRect/>
                  </a:stretch>
                </a:blipFill>
              </a:rPr>
              <a:t>ON THE DESKTOP</a:t>
            </a:r>
            <a:endParaRPr lang="zh-CN" altLang="en-US" sz="4400" b="1" dirty="0">
              <a:blipFill dpi="0" rotWithShape="1">
                <a:blip r:embed="rId13"/>
                <a:srcRect/>
                <a:stretch>
                  <a:fillRect/>
                </a:stretch>
              </a:blipFill>
            </a:endParaRPr>
          </a:p>
        </p:txBody>
      </p:sp>
      <p:pic>
        <p:nvPicPr>
          <p:cNvPr id="2" name="Dustin O'Halloran - We Move Lightly">
            <a:hlinkClick r:id="" action="ppaction://media"/>
            <a:extLst>
              <a:ext uri="{FF2B5EF4-FFF2-40B4-BE49-F238E27FC236}">
                <a16:creationId xmlns:a16="http://schemas.microsoft.com/office/drawing/2014/main" id="{63CCA27A-9D3C-4EBB-9A0A-14C4B872C40D}"/>
              </a:ext>
            </a:extLst>
          </p:cNvPr>
          <p:cNvPicPr>
            <a:picLocks noChangeAspect="1"/>
          </p:cNvPicPr>
          <p:nvPr>
            <a:audioFile r:link="rId7"/>
            <p:extLst>
              <p:ext uri="{DAA4B4D4-6D71-4841-9C94-3DE7FCFB9230}">
                <p14:media xmlns:p14="http://schemas.microsoft.com/office/powerpoint/2010/main" r:embed="rId6"/>
              </p:ext>
            </p:extLst>
          </p:nvPr>
        </p:nvPicPr>
        <p:blipFill>
          <a:blip r:embed="rId14"/>
          <a:stretch>
            <a:fillRect/>
          </a:stretch>
        </p:blipFill>
        <p:spPr>
          <a:xfrm>
            <a:off x="-1290646" y="1512353"/>
            <a:ext cx="609600" cy="609600"/>
          </a:xfrm>
          <a:prstGeom prst="rect">
            <a:avLst/>
          </a:prstGeom>
        </p:spPr>
      </p:pic>
    </p:spTree>
    <p:extLst>
      <p:ext uri="{BB962C8B-B14F-4D97-AF65-F5344CB8AC3E}">
        <p14:creationId xmlns:p14="http://schemas.microsoft.com/office/powerpoint/2010/main" val="441890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decel="100000" fill="hold" grpId="0" nodeType="withEffect">
                                  <p:stCondLst>
                                    <p:cond delay="25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0-#ppt_w/2"/>
                                          </p:val>
                                        </p:tav>
                                        <p:tav tm="100000">
                                          <p:val>
                                            <p:strVal val="#ppt_x"/>
                                          </p:val>
                                        </p:tav>
                                      </p:tavLst>
                                    </p:anim>
                                    <p:anim calcmode="lin" valueType="num">
                                      <p:cBhvr additive="base">
                                        <p:cTn id="10" dur="1500" fill="hold"/>
                                        <p:tgtEl>
                                          <p:spTgt spid="13"/>
                                        </p:tgtEl>
                                        <p:attrNameLst>
                                          <p:attrName>ppt_y</p:attrName>
                                        </p:attrNameLst>
                                      </p:cBhvr>
                                      <p:tavLst>
                                        <p:tav tm="0">
                                          <p:val>
                                            <p:strVal val="#ppt_y"/>
                                          </p:val>
                                        </p:tav>
                                        <p:tav tm="100000">
                                          <p:val>
                                            <p:strVal val="#ppt_y"/>
                                          </p:val>
                                        </p:tav>
                                      </p:tavLst>
                                    </p:anim>
                                    <p:set>
                                      <p:cBhvr>
                                        <p:cTn id="11" dur="1" fill="hold">
                                          <p:stCondLst>
                                            <p:cond delay="0"/>
                                          </p:stCondLst>
                                        </p:cTn>
                                        <p:tgtEl>
                                          <p:spTgt spid="13"/>
                                        </p:tgtEl>
                                        <p:attrNameLst>
                                          <p:attrName>style.visibility</p:attrName>
                                        </p:attrNameLst>
                                      </p:cBhvr>
                                      <p:to>
                                        <p:strVal val="visible"/>
                                      </p:to>
                                    </p:set>
                                    <p:anim to="" calcmode="lin" valueType="num">
                                      <p:cBhvr>
                                        <p:cTn id="12" dur="1500" fill="hold">
                                          <p:stCondLst>
                                            <p:cond delay="0"/>
                                          </p:stCondLst>
                                        </p:cTn>
                                        <p:tgtEl>
                                          <p:spTgt spid="13"/>
                                        </p:tgtEl>
                                        <p:attrNameLst>
                                          <p:attrName>ppt_w</p:attrName>
                                        </p:attrNameLst>
                                      </p:cBhvr>
                                      <p:tavLst>
                                        <p:tav tm="0">
                                          <p:val>
                                            <p:strVal val="0"/>
                                          </p:val>
                                        </p:tav>
                                        <p:tav tm="100000">
                                          <p:val>
                                            <p:strVal val="#ppt_w"/>
                                          </p:val>
                                        </p:tav>
                                      </p:tavLst>
                                    </p:anim>
                                    <p:anim to="" calcmode="lin" valueType="num">
                                      <p:cBhvr>
                                        <p:cTn id="13" dur="1500" fill="hold">
                                          <p:stCondLst>
                                            <p:cond delay="0"/>
                                          </p:stCondLst>
                                        </p:cTn>
                                        <p:tgtEl>
                                          <p:spTgt spid="13"/>
                                        </p:tgtEl>
                                        <p:attrNameLst>
                                          <p:attrName>ppt_h</p:attrName>
                                        </p:attrNameLst>
                                      </p:cBhvr>
                                      <p:tavLst>
                                        <p:tav tm="0">
                                          <p:val>
                                            <p:strVal val="0"/>
                                          </p:val>
                                        </p:tav>
                                        <p:tav tm="100000">
                                          <p:val>
                                            <p:strVal val="#ppt_h"/>
                                          </p:val>
                                        </p:tav>
                                      </p:tavLst>
                                    </p:anim>
                                    <p:animEffect filter="fade">
                                      <p:cBhvr>
                                        <p:cTn id="14" dur="1500">
                                          <p:stCondLst>
                                            <p:cond delay="0"/>
                                          </p:stCondLst>
                                        </p:cTn>
                                        <p:tgtEl>
                                          <p:spTgt spid="1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9512" mute="1" numSld="999" showWhenStopped="0">
                <p:cTn id="18" repeatCount="indefinite" fill="hold" display="0">
                  <p:stCondLst>
                    <p:cond delay="indefinite"/>
                  </p:stCondLst>
                  <p:endCondLst>
                    <p:cond evt="onStopAudio" delay="0">
                      <p:tgtEl>
                        <p:sldTgt/>
                      </p:tgtEl>
                    </p:cond>
                  </p:endCondLst>
                </p:cTn>
                <p:tgtEl>
                  <p:spTgt spid="2"/>
                </p:tgtEl>
              </p:cMediaNode>
            </p:audio>
          </p:childTnLst>
        </p:cTn>
      </p:par>
    </p:tnLst>
    <p:bldLst>
      <p:bldP spid="9" grpId="0" autoUpdateAnimBg="0"/>
      <p:bldP spid="13"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1506218436"/>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602329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2209385985"/>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853566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1562932012"/>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77092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2880707876"/>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57161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2398157164"/>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201886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3">
            <a:extLst>
              <a:ext uri="{28A0092B-C50C-407E-A947-70E740481C1C}">
                <a14:useLocalDpi xmlns:a14="http://schemas.microsoft.com/office/drawing/2010/main" val="0"/>
              </a:ext>
            </a:extLst>
          </a:blip>
          <a:srcRect l="43802" t="61735" r="-239" b="2068"/>
          <a:stretch/>
        </p:blipFill>
        <p:spPr>
          <a:xfrm flipH="1">
            <a:off x="0" y="805631"/>
            <a:ext cx="4572000" cy="5860134"/>
          </a:xfrm>
          <a:prstGeom prst="rect">
            <a:avLst/>
          </a:prstGeom>
        </p:spPr>
      </p:pic>
      <p:pic>
        <p:nvPicPr>
          <p:cNvPr id="4" name="图片 3">
            <a:extLst>
              <a:ext uri="{FF2B5EF4-FFF2-40B4-BE49-F238E27FC236}">
                <a16:creationId xmlns:a16="http://schemas.microsoft.com/office/drawing/2014/main" id="{22E166F0-6B83-4799-B61B-E23C5FD437D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288" t="9747" r="11345" b="12459"/>
          <a:stretch/>
        </p:blipFill>
        <p:spPr>
          <a:xfrm>
            <a:off x="6920407" y="805631"/>
            <a:ext cx="5511625" cy="5335051"/>
          </a:xfrm>
          <a:prstGeom prst="rect">
            <a:avLst/>
          </a:prstGeom>
        </p:spPr>
      </p:pic>
      <p:sp>
        <p:nvSpPr>
          <p:cNvPr id="5" name="文本框 4">
            <a:extLst>
              <a:ext uri="{FF2B5EF4-FFF2-40B4-BE49-F238E27FC236}">
                <a16:creationId xmlns:a16="http://schemas.microsoft.com/office/drawing/2014/main" id="{01DE0B7E-F956-45FA-A817-77E33D6AF8D1}"/>
              </a:ext>
            </a:extLst>
          </p:cNvPr>
          <p:cNvSpPr txBox="1"/>
          <p:nvPr/>
        </p:nvSpPr>
        <p:spPr>
          <a:xfrm>
            <a:off x="4745777" y="1345020"/>
            <a:ext cx="738664" cy="4589270"/>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IN" altLang="zh-CN" sz="3600" b="1" dirty="0">
                <a:solidFill>
                  <a:schemeClr val="bg1"/>
                </a:solidFill>
                <a:latin typeface="郑庆科智雅体" panose="02000603000000000000" pitchFamily="2" charset="-122"/>
                <a:ea typeface="郑庆科智雅体" panose="02000603000000000000" pitchFamily="2" charset="-122"/>
              </a:rPr>
              <a:t>Problem Statement</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6" name="图片 5">
            <a:extLst>
              <a:ext uri="{FF2B5EF4-FFF2-40B4-BE49-F238E27FC236}">
                <a16:creationId xmlns:a16="http://schemas.microsoft.com/office/drawing/2014/main" id="{25282E85-A8B9-4CD5-BB38-81B40E195E04}"/>
              </a:ext>
            </a:extLst>
          </p:cNvPr>
          <p:cNvPicPr>
            <a:picLocks noChangeAspect="1"/>
          </p:cNvPicPr>
          <p:nvPr/>
        </p:nvPicPr>
        <p:blipFill>
          <a:blip r:embed="rId6">
            <a:lum bright="100000"/>
            <a:duotone>
              <a:prstClr val="black"/>
              <a:schemeClr val="bg1">
                <a:tint val="45000"/>
                <a:satMod val="400000"/>
              </a:schemeClr>
            </a:duotone>
          </a:blip>
          <a:stretch>
            <a:fillRect/>
          </a:stretch>
        </p:blipFill>
        <p:spPr>
          <a:xfrm>
            <a:off x="5484441" y="1388644"/>
            <a:ext cx="2386425" cy="3695700"/>
          </a:xfrm>
          <a:prstGeom prst="rect">
            <a:avLst/>
          </a:prstGeom>
        </p:spPr>
      </p:pic>
    </p:spTree>
    <p:extLst>
      <p:ext uri="{BB962C8B-B14F-4D97-AF65-F5344CB8AC3E}">
        <p14:creationId xmlns:p14="http://schemas.microsoft.com/office/powerpoint/2010/main" val="31787485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63" presetClass="path" presetSubtype="0" decel="100000" fill="hold" nodeType="withEffect">
                                  <p:stCondLst>
                                    <p:cond delay="0"/>
                                  </p:stCondLst>
                                  <p:childTnLst>
                                    <p:animMotion origin="layout" path="M 6.25E-7 -1.11111E-6 L 0.025 -1.11111E-6 " pathEditMode="relative" rAng="0" ptsTypes="AA">
                                      <p:cBhvr>
                                        <p:cTn id="15" dur="1250" spd="-100000" fill="hold"/>
                                        <p:tgtEl>
                                          <p:spTgt spid="6"/>
                                        </p:tgtEl>
                                        <p:attrNameLst>
                                          <p:attrName>ppt_x</p:attrName>
                                          <p:attrName>ppt_y</p:attrName>
                                        </p:attrNameLst>
                                      </p:cBhvr>
                                      <p:rCtr x="1250" y="0"/>
                                    </p:animMotion>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childTnLst>
                                </p:cTn>
                              </p:par>
                              <p:par>
                                <p:cTn id="20" presetID="63" presetClass="path" presetSubtype="0" decel="100000" fill="hold" grpId="1" nodeType="withEffect">
                                  <p:stCondLst>
                                    <p:cond delay="0"/>
                                  </p:stCondLst>
                                  <p:childTnLst>
                                    <p:animMotion origin="layout" path="M -1.25E-6 4.44444E-6 L 0.025 4.44444E-6 " pathEditMode="relative" rAng="0" ptsTypes="AA">
                                      <p:cBhvr>
                                        <p:cTn id="21"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0531DB88-9B65-4511-8A3E-8CB6B7C11777}"/>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5" name="图片 4">
            <a:extLst>
              <a:ext uri="{FF2B5EF4-FFF2-40B4-BE49-F238E27FC236}">
                <a16:creationId xmlns:a16="http://schemas.microsoft.com/office/drawing/2014/main" id="{B4F333CD-175F-438B-9DF2-0E380CAB47C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067" r="8112"/>
          <a:stretch/>
        </p:blipFill>
        <p:spPr>
          <a:xfrm>
            <a:off x="950795" y="1347305"/>
            <a:ext cx="5145205" cy="4163390"/>
          </a:xfrm>
          <a:prstGeom prst="rect">
            <a:avLst/>
          </a:prstGeom>
        </p:spPr>
      </p:pic>
      <p:sp>
        <p:nvSpPr>
          <p:cNvPr id="6" name="文本框 5">
            <a:extLst>
              <a:ext uri="{FF2B5EF4-FFF2-40B4-BE49-F238E27FC236}">
                <a16:creationId xmlns:a16="http://schemas.microsoft.com/office/drawing/2014/main" id="{99832F2B-6201-4034-BB1C-A9FDF9B8D06A}"/>
              </a:ext>
            </a:extLst>
          </p:cNvPr>
          <p:cNvSpPr txBox="1"/>
          <p:nvPr/>
        </p:nvSpPr>
        <p:spPr>
          <a:xfrm>
            <a:off x="3523397" y="677743"/>
            <a:ext cx="2736647" cy="461665"/>
          </a:xfrm>
          <a:prstGeom prst="rect">
            <a:avLst/>
          </a:prstGeom>
          <a:noFill/>
        </p:spPr>
        <p:txBody>
          <a:bodyPr wrap="none" rtlCol="0">
            <a:spAutoFit/>
          </a:bodyPr>
          <a:lstStyle/>
          <a:p>
            <a:r>
              <a:rPr lang="en-IN" altLang="zh-CN" sz="2400" dirty="0">
                <a:latin typeface="+mn-ea"/>
              </a:rPr>
              <a:t>Problem Statement</a:t>
            </a:r>
            <a:endParaRPr lang="zh-CN" altLang="en-US" sz="2400" dirty="0">
              <a:latin typeface="+mn-ea"/>
            </a:endParaRPr>
          </a:p>
        </p:txBody>
      </p:sp>
      <p:sp>
        <p:nvSpPr>
          <p:cNvPr id="7" name="文本框 6">
            <a:extLst>
              <a:ext uri="{FF2B5EF4-FFF2-40B4-BE49-F238E27FC236}">
                <a16:creationId xmlns:a16="http://schemas.microsoft.com/office/drawing/2014/main" id="{F975A9B4-DE1F-4602-AF2F-19F6C0D09771}"/>
              </a:ext>
            </a:extLst>
          </p:cNvPr>
          <p:cNvSpPr txBox="1"/>
          <p:nvPr/>
        </p:nvSpPr>
        <p:spPr>
          <a:xfrm>
            <a:off x="6352061" y="1247650"/>
            <a:ext cx="3680939" cy="830997"/>
          </a:xfrm>
          <a:prstGeom prst="rect">
            <a:avLst/>
          </a:prstGeom>
          <a:noFill/>
        </p:spPr>
        <p:txBody>
          <a:bodyPr wrap="square" rtlCol="0">
            <a:spAutoFit/>
          </a:bodyPr>
          <a:lstStyle/>
          <a:p>
            <a:pPr algn="just"/>
            <a:r>
              <a:rPr lang="en-US" altLang="zh-CN" sz="1200" dirty="0">
                <a:latin typeface="+mn-ea"/>
              </a:rPr>
              <a:t>Voice assistant project includes improving voice recognition accuracy, enhancing natural language processing capabilities, and developing more efficient and effective ways to interact with the user. </a:t>
            </a:r>
          </a:p>
        </p:txBody>
      </p:sp>
      <p:sp>
        <p:nvSpPr>
          <p:cNvPr id="9" name="文本框 8">
            <a:extLst>
              <a:ext uri="{FF2B5EF4-FFF2-40B4-BE49-F238E27FC236}">
                <a16:creationId xmlns:a16="http://schemas.microsoft.com/office/drawing/2014/main" id="{E6BE667A-2996-4520-ADFA-8298E23899F1}"/>
              </a:ext>
            </a:extLst>
          </p:cNvPr>
          <p:cNvSpPr txBox="1"/>
          <p:nvPr/>
        </p:nvSpPr>
        <p:spPr>
          <a:xfrm>
            <a:off x="6442116" y="2755786"/>
            <a:ext cx="4583498" cy="461665"/>
          </a:xfrm>
          <a:prstGeom prst="rect">
            <a:avLst/>
          </a:prstGeom>
          <a:noFill/>
        </p:spPr>
        <p:txBody>
          <a:bodyPr wrap="square" rtlCol="0">
            <a:spAutoFit/>
          </a:bodyPr>
          <a:lstStyle/>
          <a:p>
            <a:r>
              <a:rPr lang="en-US" altLang="zh-CN" sz="1200" dirty="0">
                <a:latin typeface="+mn-ea"/>
              </a:rPr>
              <a:t>Voice assistants are designed to make life easier for users by providing quick and convenient access to information and services. </a:t>
            </a:r>
          </a:p>
        </p:txBody>
      </p:sp>
      <p:sp>
        <p:nvSpPr>
          <p:cNvPr id="11" name="文本框 10">
            <a:extLst>
              <a:ext uri="{FF2B5EF4-FFF2-40B4-BE49-F238E27FC236}">
                <a16:creationId xmlns:a16="http://schemas.microsoft.com/office/drawing/2014/main" id="{D2A1B5D5-5F5B-4990-8100-6955C7FFFEB3}"/>
              </a:ext>
            </a:extLst>
          </p:cNvPr>
          <p:cNvSpPr txBox="1"/>
          <p:nvPr/>
        </p:nvSpPr>
        <p:spPr>
          <a:xfrm>
            <a:off x="6474933" y="3949275"/>
            <a:ext cx="3227867" cy="646331"/>
          </a:xfrm>
          <a:prstGeom prst="rect">
            <a:avLst/>
          </a:prstGeom>
          <a:noFill/>
        </p:spPr>
        <p:txBody>
          <a:bodyPr wrap="square" rtlCol="0">
            <a:spAutoFit/>
          </a:bodyPr>
          <a:lstStyle/>
          <a:p>
            <a:r>
              <a:rPr lang="en-US" altLang="zh-CN" sz="1200" dirty="0">
                <a:latin typeface="+mn-ea"/>
              </a:rPr>
              <a:t>Therefore, it is important to ensure that voice assistants are reliable, accurate, and user-friendly</a:t>
            </a:r>
            <a:endParaRPr lang="zh-CN" altLang="en-US" sz="1200" dirty="0">
              <a:latin typeface="+mn-ea"/>
            </a:endParaRPr>
          </a:p>
        </p:txBody>
      </p:sp>
      <p:grpSp>
        <p:nvGrpSpPr>
          <p:cNvPr id="13" name="组合 12">
            <a:extLst>
              <a:ext uri="{FF2B5EF4-FFF2-40B4-BE49-F238E27FC236}">
                <a16:creationId xmlns:a16="http://schemas.microsoft.com/office/drawing/2014/main" id="{A502B144-7E7B-49F5-A882-7BC60E9F7DD6}"/>
              </a:ext>
            </a:extLst>
          </p:cNvPr>
          <p:cNvGrpSpPr/>
          <p:nvPr/>
        </p:nvGrpSpPr>
        <p:grpSpPr>
          <a:xfrm>
            <a:off x="5981876" y="3949275"/>
            <a:ext cx="376106" cy="376106"/>
            <a:chOff x="4566294" y="3805172"/>
            <a:chExt cx="376106" cy="376106"/>
          </a:xfrm>
        </p:grpSpPr>
        <p:sp>
          <p:nvSpPr>
            <p:cNvPr id="14" name="圆角矩形 10">
              <a:extLst>
                <a:ext uri="{FF2B5EF4-FFF2-40B4-BE49-F238E27FC236}">
                  <a16:creationId xmlns:a16="http://schemas.microsoft.com/office/drawing/2014/main" id="{2B169B93-01E8-4518-A303-35F3DF003E81}"/>
                </a:ext>
              </a:extLst>
            </p:cNvPr>
            <p:cNvSpPr/>
            <p:nvPr/>
          </p:nvSpPr>
          <p:spPr>
            <a:xfrm rot="2700000">
              <a:off x="4566294" y="3805172"/>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a:extLst>
                <a:ext uri="{FF2B5EF4-FFF2-40B4-BE49-F238E27FC236}">
                  <a16:creationId xmlns:a16="http://schemas.microsoft.com/office/drawing/2014/main" id="{028E4E33-FC8E-47CC-9CF9-3889236E5D64}"/>
                </a:ext>
              </a:extLst>
            </p:cNvPr>
            <p:cNvSpPr>
              <a:spLocks noChangeAspect="1" noEditPoints="1"/>
            </p:cNvSpPr>
            <p:nvPr/>
          </p:nvSpPr>
          <p:spPr bwMode="auto">
            <a:xfrm>
              <a:off x="4691608" y="3903223"/>
              <a:ext cx="125477" cy="180000"/>
            </a:xfrm>
            <a:custGeom>
              <a:avLst/>
              <a:gdLst>
                <a:gd name="T0" fmla="*/ 57 w 71"/>
                <a:gd name="T1" fmla="*/ 92 h 102"/>
                <a:gd name="T2" fmla="*/ 24 w 71"/>
                <a:gd name="T3" fmla="*/ 102 h 102"/>
                <a:gd name="T4" fmla="*/ 14 w 71"/>
                <a:gd name="T5" fmla="*/ 65 h 102"/>
                <a:gd name="T6" fmla="*/ 20 w 71"/>
                <a:gd name="T7" fmla="*/ 71 h 102"/>
                <a:gd name="T8" fmla="*/ 30 w 71"/>
                <a:gd name="T9" fmla="*/ 72 h 102"/>
                <a:gd name="T10" fmla="*/ 43 w 71"/>
                <a:gd name="T11" fmla="*/ 71 h 102"/>
                <a:gd name="T12" fmla="*/ 55 w 71"/>
                <a:gd name="T13" fmla="*/ 67 h 102"/>
                <a:gd name="T14" fmla="*/ 58 w 71"/>
                <a:gd name="T15" fmla="*/ 65 h 102"/>
                <a:gd name="T16" fmla="*/ 58 w 71"/>
                <a:gd name="T17" fmla="*/ 39 h 102"/>
                <a:gd name="T18" fmla="*/ 68 w 71"/>
                <a:gd name="T19" fmla="*/ 44 h 102"/>
                <a:gd name="T20" fmla="*/ 55 w 71"/>
                <a:gd name="T21" fmla="*/ 47 h 102"/>
                <a:gd name="T22" fmla="*/ 62 w 71"/>
                <a:gd name="T23" fmla="*/ 56 h 102"/>
                <a:gd name="T24" fmla="*/ 48 w 71"/>
                <a:gd name="T25" fmla="*/ 54 h 102"/>
                <a:gd name="T26" fmla="*/ 52 w 71"/>
                <a:gd name="T27" fmla="*/ 64 h 102"/>
                <a:gd name="T28" fmla="*/ 40 w 71"/>
                <a:gd name="T29" fmla="*/ 57 h 102"/>
                <a:gd name="T30" fmla="*/ 39 w 71"/>
                <a:gd name="T31" fmla="*/ 68 h 102"/>
                <a:gd name="T32" fmla="*/ 31 w 71"/>
                <a:gd name="T33" fmla="*/ 57 h 102"/>
                <a:gd name="T34" fmla="*/ 25 w 71"/>
                <a:gd name="T35" fmla="*/ 67 h 102"/>
                <a:gd name="T36" fmla="*/ 22 w 71"/>
                <a:gd name="T37" fmla="*/ 54 h 102"/>
                <a:gd name="T38" fmla="*/ 15 w 71"/>
                <a:gd name="T39" fmla="*/ 61 h 102"/>
                <a:gd name="T40" fmla="*/ 16 w 71"/>
                <a:gd name="T41" fmla="*/ 47 h 102"/>
                <a:gd name="T42" fmla="*/ 8 w 71"/>
                <a:gd name="T43" fmla="*/ 52 h 102"/>
                <a:gd name="T44" fmla="*/ 12 w 71"/>
                <a:gd name="T45" fmla="*/ 39 h 102"/>
                <a:gd name="T46" fmla="*/ 2 w 71"/>
                <a:gd name="T47" fmla="*/ 38 h 102"/>
                <a:gd name="T48" fmla="*/ 12 w 71"/>
                <a:gd name="T49" fmla="*/ 30 h 102"/>
                <a:gd name="T50" fmla="*/ 3 w 71"/>
                <a:gd name="T51" fmla="*/ 25 h 102"/>
                <a:gd name="T52" fmla="*/ 16 w 71"/>
                <a:gd name="T53" fmla="*/ 21 h 102"/>
                <a:gd name="T54" fmla="*/ 9 w 71"/>
                <a:gd name="T55" fmla="*/ 13 h 102"/>
                <a:gd name="T56" fmla="*/ 22 w 71"/>
                <a:gd name="T57" fmla="*/ 15 h 102"/>
                <a:gd name="T58" fmla="*/ 19 w 71"/>
                <a:gd name="T59" fmla="*/ 5 h 102"/>
                <a:gd name="T60" fmla="*/ 31 w 71"/>
                <a:gd name="T61" fmla="*/ 12 h 102"/>
                <a:gd name="T62" fmla="*/ 32 w 71"/>
                <a:gd name="T63" fmla="*/ 1 h 102"/>
                <a:gd name="T64" fmla="*/ 40 w 71"/>
                <a:gd name="T65" fmla="*/ 12 h 102"/>
                <a:gd name="T66" fmla="*/ 46 w 71"/>
                <a:gd name="T67" fmla="*/ 2 h 102"/>
                <a:gd name="T68" fmla="*/ 48 w 71"/>
                <a:gd name="T69" fmla="*/ 15 h 102"/>
                <a:gd name="T70" fmla="*/ 55 w 71"/>
                <a:gd name="T71" fmla="*/ 8 h 102"/>
                <a:gd name="T72" fmla="*/ 55 w 71"/>
                <a:gd name="T73" fmla="*/ 21 h 102"/>
                <a:gd name="T74" fmla="*/ 63 w 71"/>
                <a:gd name="T75" fmla="*/ 17 h 102"/>
                <a:gd name="T76" fmla="*/ 58 w 71"/>
                <a:gd name="T77" fmla="*/ 30 h 102"/>
                <a:gd name="T78" fmla="*/ 69 w 71"/>
                <a:gd name="T79" fmla="*/ 31 h 102"/>
                <a:gd name="T80" fmla="*/ 35 w 71"/>
                <a:gd name="T81" fmla="*/ 12 h 102"/>
                <a:gd name="T82" fmla="*/ 58 w 71"/>
                <a:gd name="T83" fmla="*/ 34 h 102"/>
                <a:gd name="T84" fmla="*/ 18 w 71"/>
                <a:gd name="T85"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102">
                  <a:moveTo>
                    <a:pt x="58" y="65"/>
                  </a:moveTo>
                  <a:cubicBezTo>
                    <a:pt x="71" y="91"/>
                    <a:pt x="71" y="91"/>
                    <a:pt x="71" y="91"/>
                  </a:cubicBezTo>
                  <a:cubicBezTo>
                    <a:pt x="57" y="92"/>
                    <a:pt x="57" y="92"/>
                    <a:pt x="57" y="92"/>
                  </a:cubicBezTo>
                  <a:cubicBezTo>
                    <a:pt x="48" y="102"/>
                    <a:pt x="48" y="102"/>
                    <a:pt x="48" y="102"/>
                  </a:cubicBezTo>
                  <a:cubicBezTo>
                    <a:pt x="36" y="83"/>
                    <a:pt x="36" y="83"/>
                    <a:pt x="36" y="83"/>
                  </a:cubicBezTo>
                  <a:cubicBezTo>
                    <a:pt x="24" y="102"/>
                    <a:pt x="24" y="102"/>
                    <a:pt x="24" y="102"/>
                  </a:cubicBezTo>
                  <a:cubicBezTo>
                    <a:pt x="14" y="92"/>
                    <a:pt x="14" y="92"/>
                    <a:pt x="14" y="92"/>
                  </a:cubicBezTo>
                  <a:cubicBezTo>
                    <a:pt x="0" y="91"/>
                    <a:pt x="0" y="91"/>
                    <a:pt x="0" y="91"/>
                  </a:cubicBezTo>
                  <a:cubicBezTo>
                    <a:pt x="14" y="65"/>
                    <a:pt x="14" y="65"/>
                    <a:pt x="14" y="65"/>
                  </a:cubicBezTo>
                  <a:cubicBezTo>
                    <a:pt x="14" y="65"/>
                    <a:pt x="14" y="65"/>
                    <a:pt x="14" y="65"/>
                  </a:cubicBezTo>
                  <a:cubicBezTo>
                    <a:pt x="14" y="66"/>
                    <a:pt x="15" y="66"/>
                    <a:pt x="15" y="67"/>
                  </a:cubicBezTo>
                  <a:cubicBezTo>
                    <a:pt x="16" y="69"/>
                    <a:pt x="18" y="70"/>
                    <a:pt x="20" y="71"/>
                  </a:cubicBezTo>
                  <a:cubicBezTo>
                    <a:pt x="21" y="71"/>
                    <a:pt x="23" y="71"/>
                    <a:pt x="24" y="71"/>
                  </a:cubicBezTo>
                  <a:cubicBezTo>
                    <a:pt x="25" y="71"/>
                    <a:pt x="27" y="71"/>
                    <a:pt x="28" y="71"/>
                  </a:cubicBezTo>
                  <a:cubicBezTo>
                    <a:pt x="28" y="71"/>
                    <a:pt x="29" y="72"/>
                    <a:pt x="30" y="72"/>
                  </a:cubicBezTo>
                  <a:cubicBezTo>
                    <a:pt x="31" y="73"/>
                    <a:pt x="33" y="74"/>
                    <a:pt x="35" y="74"/>
                  </a:cubicBezTo>
                  <a:cubicBezTo>
                    <a:pt x="37" y="74"/>
                    <a:pt x="39" y="73"/>
                    <a:pt x="41" y="72"/>
                  </a:cubicBezTo>
                  <a:cubicBezTo>
                    <a:pt x="42" y="72"/>
                    <a:pt x="42" y="71"/>
                    <a:pt x="43" y="71"/>
                  </a:cubicBezTo>
                  <a:cubicBezTo>
                    <a:pt x="44" y="71"/>
                    <a:pt x="45" y="71"/>
                    <a:pt x="47" y="71"/>
                  </a:cubicBezTo>
                  <a:cubicBezTo>
                    <a:pt x="48" y="71"/>
                    <a:pt x="49" y="71"/>
                    <a:pt x="51" y="71"/>
                  </a:cubicBezTo>
                  <a:cubicBezTo>
                    <a:pt x="53" y="70"/>
                    <a:pt x="54" y="69"/>
                    <a:pt x="55" y="67"/>
                  </a:cubicBezTo>
                  <a:cubicBezTo>
                    <a:pt x="56" y="66"/>
                    <a:pt x="57" y="66"/>
                    <a:pt x="57" y="65"/>
                  </a:cubicBezTo>
                  <a:cubicBezTo>
                    <a:pt x="57" y="65"/>
                    <a:pt x="57" y="65"/>
                    <a:pt x="57" y="65"/>
                  </a:cubicBezTo>
                  <a:cubicBezTo>
                    <a:pt x="58" y="65"/>
                    <a:pt x="58" y="65"/>
                    <a:pt x="58" y="65"/>
                  </a:cubicBezTo>
                  <a:close/>
                  <a:moveTo>
                    <a:pt x="70" y="34"/>
                  </a:moveTo>
                  <a:cubicBezTo>
                    <a:pt x="70" y="36"/>
                    <a:pt x="70" y="37"/>
                    <a:pt x="69" y="38"/>
                  </a:cubicBezTo>
                  <a:cubicBezTo>
                    <a:pt x="68" y="39"/>
                    <a:pt x="60" y="39"/>
                    <a:pt x="58" y="39"/>
                  </a:cubicBezTo>
                  <a:cubicBezTo>
                    <a:pt x="58" y="39"/>
                    <a:pt x="58" y="39"/>
                    <a:pt x="58" y="39"/>
                  </a:cubicBezTo>
                  <a:cubicBezTo>
                    <a:pt x="58" y="39"/>
                    <a:pt x="58" y="39"/>
                    <a:pt x="58" y="39"/>
                  </a:cubicBezTo>
                  <a:cubicBezTo>
                    <a:pt x="60" y="40"/>
                    <a:pt x="68" y="42"/>
                    <a:pt x="68" y="44"/>
                  </a:cubicBezTo>
                  <a:cubicBezTo>
                    <a:pt x="68" y="45"/>
                    <a:pt x="68" y="46"/>
                    <a:pt x="67" y="48"/>
                  </a:cubicBezTo>
                  <a:cubicBezTo>
                    <a:pt x="66" y="51"/>
                    <a:pt x="64" y="52"/>
                    <a:pt x="63" y="52"/>
                  </a:cubicBezTo>
                  <a:cubicBezTo>
                    <a:pt x="62" y="52"/>
                    <a:pt x="55" y="48"/>
                    <a:pt x="55" y="47"/>
                  </a:cubicBezTo>
                  <a:cubicBezTo>
                    <a:pt x="55" y="47"/>
                    <a:pt x="55" y="47"/>
                    <a:pt x="55" y="47"/>
                  </a:cubicBezTo>
                  <a:cubicBezTo>
                    <a:pt x="55" y="47"/>
                    <a:pt x="55" y="47"/>
                    <a:pt x="55" y="47"/>
                  </a:cubicBezTo>
                  <a:cubicBezTo>
                    <a:pt x="56" y="48"/>
                    <a:pt x="62" y="54"/>
                    <a:pt x="62" y="56"/>
                  </a:cubicBezTo>
                  <a:cubicBezTo>
                    <a:pt x="61" y="57"/>
                    <a:pt x="61" y="58"/>
                    <a:pt x="60" y="59"/>
                  </a:cubicBezTo>
                  <a:cubicBezTo>
                    <a:pt x="58" y="60"/>
                    <a:pt x="57" y="61"/>
                    <a:pt x="55" y="61"/>
                  </a:cubicBezTo>
                  <a:cubicBezTo>
                    <a:pt x="55" y="61"/>
                    <a:pt x="49" y="55"/>
                    <a:pt x="48" y="54"/>
                  </a:cubicBezTo>
                  <a:cubicBezTo>
                    <a:pt x="48" y="54"/>
                    <a:pt x="48" y="54"/>
                    <a:pt x="48" y="54"/>
                  </a:cubicBezTo>
                  <a:cubicBezTo>
                    <a:pt x="48" y="54"/>
                    <a:pt x="48" y="54"/>
                    <a:pt x="48" y="54"/>
                  </a:cubicBezTo>
                  <a:cubicBezTo>
                    <a:pt x="49" y="55"/>
                    <a:pt x="52" y="63"/>
                    <a:pt x="52" y="64"/>
                  </a:cubicBezTo>
                  <a:cubicBezTo>
                    <a:pt x="51" y="65"/>
                    <a:pt x="50" y="66"/>
                    <a:pt x="49" y="66"/>
                  </a:cubicBezTo>
                  <a:cubicBezTo>
                    <a:pt x="48" y="67"/>
                    <a:pt x="47" y="67"/>
                    <a:pt x="46" y="67"/>
                  </a:cubicBezTo>
                  <a:cubicBezTo>
                    <a:pt x="44" y="67"/>
                    <a:pt x="41" y="59"/>
                    <a:pt x="40" y="57"/>
                  </a:cubicBezTo>
                  <a:cubicBezTo>
                    <a:pt x="40" y="57"/>
                    <a:pt x="40" y="57"/>
                    <a:pt x="40" y="57"/>
                  </a:cubicBezTo>
                  <a:cubicBezTo>
                    <a:pt x="40" y="57"/>
                    <a:pt x="40" y="57"/>
                    <a:pt x="40" y="57"/>
                  </a:cubicBezTo>
                  <a:cubicBezTo>
                    <a:pt x="40" y="59"/>
                    <a:pt x="40" y="67"/>
                    <a:pt x="39" y="68"/>
                  </a:cubicBezTo>
                  <a:cubicBezTo>
                    <a:pt x="38" y="69"/>
                    <a:pt x="37" y="69"/>
                    <a:pt x="35" y="69"/>
                  </a:cubicBezTo>
                  <a:cubicBezTo>
                    <a:pt x="34" y="69"/>
                    <a:pt x="33" y="69"/>
                    <a:pt x="32" y="68"/>
                  </a:cubicBezTo>
                  <a:cubicBezTo>
                    <a:pt x="30" y="67"/>
                    <a:pt x="31" y="59"/>
                    <a:pt x="31" y="57"/>
                  </a:cubicBezTo>
                  <a:cubicBezTo>
                    <a:pt x="31" y="57"/>
                    <a:pt x="31" y="57"/>
                    <a:pt x="31" y="57"/>
                  </a:cubicBezTo>
                  <a:cubicBezTo>
                    <a:pt x="31" y="57"/>
                    <a:pt x="31" y="57"/>
                    <a:pt x="31" y="57"/>
                  </a:cubicBezTo>
                  <a:cubicBezTo>
                    <a:pt x="30" y="59"/>
                    <a:pt x="27" y="67"/>
                    <a:pt x="25" y="67"/>
                  </a:cubicBezTo>
                  <a:cubicBezTo>
                    <a:pt x="24" y="67"/>
                    <a:pt x="23" y="67"/>
                    <a:pt x="22" y="66"/>
                  </a:cubicBezTo>
                  <a:cubicBezTo>
                    <a:pt x="21" y="66"/>
                    <a:pt x="20" y="65"/>
                    <a:pt x="19" y="64"/>
                  </a:cubicBezTo>
                  <a:cubicBezTo>
                    <a:pt x="18" y="63"/>
                    <a:pt x="22" y="55"/>
                    <a:pt x="22" y="54"/>
                  </a:cubicBezTo>
                  <a:cubicBezTo>
                    <a:pt x="23" y="54"/>
                    <a:pt x="23" y="54"/>
                    <a:pt x="23" y="54"/>
                  </a:cubicBezTo>
                  <a:cubicBezTo>
                    <a:pt x="22" y="54"/>
                    <a:pt x="22" y="54"/>
                    <a:pt x="22" y="54"/>
                  </a:cubicBezTo>
                  <a:cubicBezTo>
                    <a:pt x="21" y="55"/>
                    <a:pt x="16" y="61"/>
                    <a:pt x="15" y="61"/>
                  </a:cubicBezTo>
                  <a:cubicBezTo>
                    <a:pt x="14" y="61"/>
                    <a:pt x="12" y="60"/>
                    <a:pt x="11" y="59"/>
                  </a:cubicBezTo>
                  <a:cubicBezTo>
                    <a:pt x="10" y="58"/>
                    <a:pt x="9" y="57"/>
                    <a:pt x="9" y="56"/>
                  </a:cubicBezTo>
                  <a:cubicBezTo>
                    <a:pt x="9" y="54"/>
                    <a:pt x="15" y="48"/>
                    <a:pt x="16" y="47"/>
                  </a:cubicBezTo>
                  <a:cubicBezTo>
                    <a:pt x="16" y="47"/>
                    <a:pt x="16" y="47"/>
                    <a:pt x="16" y="47"/>
                  </a:cubicBezTo>
                  <a:cubicBezTo>
                    <a:pt x="16" y="47"/>
                    <a:pt x="16" y="47"/>
                    <a:pt x="16" y="47"/>
                  </a:cubicBezTo>
                  <a:cubicBezTo>
                    <a:pt x="15" y="48"/>
                    <a:pt x="9" y="52"/>
                    <a:pt x="8" y="52"/>
                  </a:cubicBezTo>
                  <a:cubicBezTo>
                    <a:pt x="7" y="52"/>
                    <a:pt x="5" y="51"/>
                    <a:pt x="3" y="48"/>
                  </a:cubicBezTo>
                  <a:cubicBezTo>
                    <a:pt x="3" y="46"/>
                    <a:pt x="3" y="45"/>
                    <a:pt x="3" y="44"/>
                  </a:cubicBezTo>
                  <a:cubicBezTo>
                    <a:pt x="3" y="42"/>
                    <a:pt x="11" y="40"/>
                    <a:pt x="12" y="39"/>
                  </a:cubicBezTo>
                  <a:cubicBezTo>
                    <a:pt x="13" y="39"/>
                    <a:pt x="13" y="39"/>
                    <a:pt x="13" y="39"/>
                  </a:cubicBezTo>
                  <a:cubicBezTo>
                    <a:pt x="12" y="39"/>
                    <a:pt x="12" y="39"/>
                    <a:pt x="12" y="39"/>
                  </a:cubicBezTo>
                  <a:cubicBezTo>
                    <a:pt x="11" y="39"/>
                    <a:pt x="3" y="39"/>
                    <a:pt x="2" y="38"/>
                  </a:cubicBezTo>
                  <a:cubicBezTo>
                    <a:pt x="1" y="37"/>
                    <a:pt x="1" y="36"/>
                    <a:pt x="1" y="34"/>
                  </a:cubicBezTo>
                  <a:cubicBezTo>
                    <a:pt x="1" y="33"/>
                    <a:pt x="1" y="32"/>
                    <a:pt x="2" y="31"/>
                  </a:cubicBezTo>
                  <a:cubicBezTo>
                    <a:pt x="3" y="30"/>
                    <a:pt x="11" y="30"/>
                    <a:pt x="12" y="30"/>
                  </a:cubicBezTo>
                  <a:cubicBezTo>
                    <a:pt x="13" y="30"/>
                    <a:pt x="13" y="30"/>
                    <a:pt x="13" y="30"/>
                  </a:cubicBezTo>
                  <a:cubicBezTo>
                    <a:pt x="12" y="30"/>
                    <a:pt x="12" y="30"/>
                    <a:pt x="12" y="30"/>
                  </a:cubicBezTo>
                  <a:cubicBezTo>
                    <a:pt x="11" y="29"/>
                    <a:pt x="3" y="26"/>
                    <a:pt x="3" y="25"/>
                  </a:cubicBezTo>
                  <a:cubicBezTo>
                    <a:pt x="3" y="24"/>
                    <a:pt x="3" y="22"/>
                    <a:pt x="3" y="21"/>
                  </a:cubicBezTo>
                  <a:cubicBezTo>
                    <a:pt x="5" y="18"/>
                    <a:pt x="7" y="17"/>
                    <a:pt x="8" y="17"/>
                  </a:cubicBezTo>
                  <a:cubicBezTo>
                    <a:pt x="9" y="17"/>
                    <a:pt x="15" y="21"/>
                    <a:pt x="16" y="21"/>
                  </a:cubicBezTo>
                  <a:cubicBezTo>
                    <a:pt x="16" y="22"/>
                    <a:pt x="16" y="22"/>
                    <a:pt x="16" y="22"/>
                  </a:cubicBezTo>
                  <a:cubicBezTo>
                    <a:pt x="16" y="21"/>
                    <a:pt x="16" y="21"/>
                    <a:pt x="16" y="21"/>
                  </a:cubicBezTo>
                  <a:cubicBezTo>
                    <a:pt x="15" y="20"/>
                    <a:pt x="9" y="15"/>
                    <a:pt x="9" y="13"/>
                  </a:cubicBezTo>
                  <a:cubicBezTo>
                    <a:pt x="9" y="12"/>
                    <a:pt x="10" y="11"/>
                    <a:pt x="11" y="10"/>
                  </a:cubicBezTo>
                  <a:cubicBezTo>
                    <a:pt x="12" y="9"/>
                    <a:pt x="14" y="8"/>
                    <a:pt x="15" y="8"/>
                  </a:cubicBezTo>
                  <a:cubicBezTo>
                    <a:pt x="16" y="8"/>
                    <a:pt x="21" y="14"/>
                    <a:pt x="22" y="15"/>
                  </a:cubicBezTo>
                  <a:cubicBezTo>
                    <a:pt x="23" y="15"/>
                    <a:pt x="23" y="15"/>
                    <a:pt x="23" y="15"/>
                  </a:cubicBezTo>
                  <a:cubicBezTo>
                    <a:pt x="22" y="15"/>
                    <a:pt x="22" y="15"/>
                    <a:pt x="22" y="15"/>
                  </a:cubicBezTo>
                  <a:cubicBezTo>
                    <a:pt x="22" y="14"/>
                    <a:pt x="18" y="6"/>
                    <a:pt x="19" y="5"/>
                  </a:cubicBezTo>
                  <a:cubicBezTo>
                    <a:pt x="20" y="4"/>
                    <a:pt x="21" y="3"/>
                    <a:pt x="22" y="3"/>
                  </a:cubicBezTo>
                  <a:cubicBezTo>
                    <a:pt x="23" y="2"/>
                    <a:pt x="24" y="2"/>
                    <a:pt x="25" y="2"/>
                  </a:cubicBezTo>
                  <a:cubicBezTo>
                    <a:pt x="27" y="2"/>
                    <a:pt x="30" y="10"/>
                    <a:pt x="31" y="12"/>
                  </a:cubicBezTo>
                  <a:cubicBezTo>
                    <a:pt x="31" y="12"/>
                    <a:pt x="31" y="12"/>
                    <a:pt x="31" y="12"/>
                  </a:cubicBezTo>
                  <a:cubicBezTo>
                    <a:pt x="31" y="12"/>
                    <a:pt x="31" y="12"/>
                    <a:pt x="31" y="12"/>
                  </a:cubicBezTo>
                  <a:cubicBezTo>
                    <a:pt x="31" y="10"/>
                    <a:pt x="30" y="2"/>
                    <a:pt x="32" y="1"/>
                  </a:cubicBezTo>
                  <a:cubicBezTo>
                    <a:pt x="33" y="0"/>
                    <a:pt x="34" y="0"/>
                    <a:pt x="35" y="0"/>
                  </a:cubicBezTo>
                  <a:cubicBezTo>
                    <a:pt x="37" y="0"/>
                    <a:pt x="38" y="0"/>
                    <a:pt x="39" y="1"/>
                  </a:cubicBezTo>
                  <a:cubicBezTo>
                    <a:pt x="40" y="2"/>
                    <a:pt x="40" y="10"/>
                    <a:pt x="40" y="12"/>
                  </a:cubicBezTo>
                  <a:cubicBezTo>
                    <a:pt x="40" y="12"/>
                    <a:pt x="40" y="12"/>
                    <a:pt x="40" y="12"/>
                  </a:cubicBezTo>
                  <a:cubicBezTo>
                    <a:pt x="40" y="12"/>
                    <a:pt x="40" y="12"/>
                    <a:pt x="40" y="12"/>
                  </a:cubicBezTo>
                  <a:cubicBezTo>
                    <a:pt x="41" y="10"/>
                    <a:pt x="44" y="2"/>
                    <a:pt x="46" y="2"/>
                  </a:cubicBezTo>
                  <a:cubicBezTo>
                    <a:pt x="47" y="2"/>
                    <a:pt x="48" y="2"/>
                    <a:pt x="49" y="3"/>
                  </a:cubicBezTo>
                  <a:cubicBezTo>
                    <a:pt x="50" y="3"/>
                    <a:pt x="51" y="4"/>
                    <a:pt x="52" y="5"/>
                  </a:cubicBezTo>
                  <a:cubicBezTo>
                    <a:pt x="52" y="6"/>
                    <a:pt x="49" y="14"/>
                    <a:pt x="48" y="15"/>
                  </a:cubicBezTo>
                  <a:cubicBezTo>
                    <a:pt x="48" y="15"/>
                    <a:pt x="48" y="15"/>
                    <a:pt x="48" y="15"/>
                  </a:cubicBezTo>
                  <a:cubicBezTo>
                    <a:pt x="48" y="15"/>
                    <a:pt x="48" y="15"/>
                    <a:pt x="48" y="15"/>
                  </a:cubicBezTo>
                  <a:cubicBezTo>
                    <a:pt x="49" y="14"/>
                    <a:pt x="55" y="8"/>
                    <a:pt x="55" y="8"/>
                  </a:cubicBezTo>
                  <a:cubicBezTo>
                    <a:pt x="57" y="8"/>
                    <a:pt x="58" y="9"/>
                    <a:pt x="60" y="10"/>
                  </a:cubicBezTo>
                  <a:cubicBezTo>
                    <a:pt x="61" y="11"/>
                    <a:pt x="61" y="12"/>
                    <a:pt x="62" y="13"/>
                  </a:cubicBezTo>
                  <a:cubicBezTo>
                    <a:pt x="62" y="15"/>
                    <a:pt x="56" y="20"/>
                    <a:pt x="55" y="21"/>
                  </a:cubicBezTo>
                  <a:cubicBezTo>
                    <a:pt x="55" y="22"/>
                    <a:pt x="55" y="22"/>
                    <a:pt x="55" y="22"/>
                  </a:cubicBezTo>
                  <a:cubicBezTo>
                    <a:pt x="55" y="21"/>
                    <a:pt x="55" y="21"/>
                    <a:pt x="55" y="21"/>
                  </a:cubicBezTo>
                  <a:cubicBezTo>
                    <a:pt x="55" y="21"/>
                    <a:pt x="62" y="17"/>
                    <a:pt x="63" y="17"/>
                  </a:cubicBezTo>
                  <a:cubicBezTo>
                    <a:pt x="64" y="17"/>
                    <a:pt x="66" y="18"/>
                    <a:pt x="67" y="21"/>
                  </a:cubicBezTo>
                  <a:cubicBezTo>
                    <a:pt x="68" y="22"/>
                    <a:pt x="68" y="24"/>
                    <a:pt x="68" y="25"/>
                  </a:cubicBezTo>
                  <a:cubicBezTo>
                    <a:pt x="68" y="26"/>
                    <a:pt x="60" y="29"/>
                    <a:pt x="58" y="30"/>
                  </a:cubicBezTo>
                  <a:cubicBezTo>
                    <a:pt x="58" y="30"/>
                    <a:pt x="58" y="30"/>
                    <a:pt x="58" y="30"/>
                  </a:cubicBezTo>
                  <a:cubicBezTo>
                    <a:pt x="58" y="30"/>
                    <a:pt x="58" y="30"/>
                    <a:pt x="58" y="30"/>
                  </a:cubicBezTo>
                  <a:cubicBezTo>
                    <a:pt x="60" y="30"/>
                    <a:pt x="68" y="30"/>
                    <a:pt x="69" y="31"/>
                  </a:cubicBezTo>
                  <a:cubicBezTo>
                    <a:pt x="70" y="32"/>
                    <a:pt x="70" y="33"/>
                    <a:pt x="70" y="34"/>
                  </a:cubicBezTo>
                  <a:close/>
                  <a:moveTo>
                    <a:pt x="58" y="34"/>
                  </a:moveTo>
                  <a:cubicBezTo>
                    <a:pt x="58" y="22"/>
                    <a:pt x="48" y="12"/>
                    <a:pt x="35" y="12"/>
                  </a:cubicBezTo>
                  <a:cubicBezTo>
                    <a:pt x="23" y="12"/>
                    <a:pt x="13" y="22"/>
                    <a:pt x="13" y="34"/>
                  </a:cubicBezTo>
                  <a:cubicBezTo>
                    <a:pt x="13" y="47"/>
                    <a:pt x="23" y="57"/>
                    <a:pt x="35" y="57"/>
                  </a:cubicBezTo>
                  <a:cubicBezTo>
                    <a:pt x="48" y="57"/>
                    <a:pt x="58" y="47"/>
                    <a:pt x="58" y="34"/>
                  </a:cubicBezTo>
                  <a:close/>
                  <a:moveTo>
                    <a:pt x="52" y="34"/>
                  </a:moveTo>
                  <a:cubicBezTo>
                    <a:pt x="52" y="25"/>
                    <a:pt x="45" y="17"/>
                    <a:pt x="35" y="17"/>
                  </a:cubicBezTo>
                  <a:cubicBezTo>
                    <a:pt x="26" y="17"/>
                    <a:pt x="18" y="25"/>
                    <a:pt x="18" y="34"/>
                  </a:cubicBezTo>
                  <a:cubicBezTo>
                    <a:pt x="18" y="44"/>
                    <a:pt x="26" y="52"/>
                    <a:pt x="35" y="52"/>
                  </a:cubicBezTo>
                  <a:cubicBezTo>
                    <a:pt x="45" y="52"/>
                    <a:pt x="52" y="44"/>
                    <a:pt x="52" y="34"/>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组合 15">
            <a:extLst>
              <a:ext uri="{FF2B5EF4-FFF2-40B4-BE49-F238E27FC236}">
                <a16:creationId xmlns:a16="http://schemas.microsoft.com/office/drawing/2014/main" id="{FE6445B6-64D0-449C-A2B7-AEC25890B4C7}"/>
              </a:ext>
            </a:extLst>
          </p:cNvPr>
          <p:cNvGrpSpPr/>
          <p:nvPr/>
        </p:nvGrpSpPr>
        <p:grpSpPr>
          <a:xfrm>
            <a:off x="5907947" y="1235402"/>
            <a:ext cx="376106" cy="376106"/>
            <a:chOff x="1385995" y="3805170"/>
            <a:chExt cx="376106" cy="376106"/>
          </a:xfrm>
        </p:grpSpPr>
        <p:sp>
          <p:nvSpPr>
            <p:cNvPr id="17" name="圆角矩形 8">
              <a:extLst>
                <a:ext uri="{FF2B5EF4-FFF2-40B4-BE49-F238E27FC236}">
                  <a16:creationId xmlns:a16="http://schemas.microsoft.com/office/drawing/2014/main" id="{2C2A53D1-4C6F-4201-8153-9A1E8A0AC884}"/>
                </a:ext>
              </a:extLst>
            </p:cNvPr>
            <p:cNvSpPr/>
            <p:nvPr/>
          </p:nvSpPr>
          <p:spPr>
            <a:xfrm rot="2700000">
              <a:off x="1385995" y="3805170"/>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0">
              <a:extLst>
                <a:ext uri="{FF2B5EF4-FFF2-40B4-BE49-F238E27FC236}">
                  <a16:creationId xmlns:a16="http://schemas.microsoft.com/office/drawing/2014/main" id="{E38D5B55-41B3-4B3A-B388-70EA315B9E40}"/>
                </a:ext>
              </a:extLst>
            </p:cNvPr>
            <p:cNvSpPr>
              <a:spLocks noChangeAspect="1" noChangeArrowheads="1"/>
            </p:cNvSpPr>
            <p:nvPr/>
          </p:nvSpPr>
          <p:spPr bwMode="auto">
            <a:xfrm>
              <a:off x="1473333" y="3903223"/>
              <a:ext cx="201429" cy="180000"/>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2">
                <a:lumMod val="25000"/>
              </a:schemeClr>
            </a:solidFill>
            <a:ln>
              <a:noFill/>
            </a:ln>
            <a:effectLst/>
          </p:spPr>
          <p:txBody>
            <a:bodyPr wrap="none" lIns="45712" tIns="22856" rIns="45712" bIns="22856" anchor="ctr"/>
            <a:lstStyle/>
            <a:p>
              <a:pPr defTabSz="609494">
                <a:defRPr/>
              </a:pPr>
              <a:endParaRPr lang="en-US" dirty="0">
                <a:solidFill>
                  <a:srgbClr val="7F7F7F"/>
                </a:solidFill>
              </a:endParaRPr>
            </a:p>
          </p:txBody>
        </p:sp>
      </p:grpSp>
      <p:grpSp>
        <p:nvGrpSpPr>
          <p:cNvPr id="19" name="组合 18">
            <a:extLst>
              <a:ext uri="{FF2B5EF4-FFF2-40B4-BE49-F238E27FC236}">
                <a16:creationId xmlns:a16="http://schemas.microsoft.com/office/drawing/2014/main" id="{339422FB-EAC1-4DB5-96F2-E583DAD308BF}"/>
              </a:ext>
            </a:extLst>
          </p:cNvPr>
          <p:cNvGrpSpPr/>
          <p:nvPr/>
        </p:nvGrpSpPr>
        <p:grpSpPr>
          <a:xfrm>
            <a:off x="5958304" y="2798567"/>
            <a:ext cx="376106" cy="376106"/>
            <a:chOff x="2976144" y="3805171"/>
            <a:chExt cx="376106" cy="376106"/>
          </a:xfrm>
        </p:grpSpPr>
        <p:sp>
          <p:nvSpPr>
            <p:cNvPr id="20" name="圆角矩形 9">
              <a:extLst>
                <a:ext uri="{FF2B5EF4-FFF2-40B4-BE49-F238E27FC236}">
                  <a16:creationId xmlns:a16="http://schemas.microsoft.com/office/drawing/2014/main" id="{514E5CC2-4E9C-4A52-9194-4C3FDEB2D3DF}"/>
                </a:ext>
              </a:extLst>
            </p:cNvPr>
            <p:cNvSpPr/>
            <p:nvPr/>
          </p:nvSpPr>
          <p:spPr>
            <a:xfrm rot="2700000">
              <a:off x="2976144" y="3805171"/>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hape 2783">
              <a:extLst>
                <a:ext uri="{FF2B5EF4-FFF2-40B4-BE49-F238E27FC236}">
                  <a16:creationId xmlns:a16="http://schemas.microsoft.com/office/drawing/2014/main" id="{BAFC7DCA-F5BF-4CED-BA9B-CC2DB1C991CF}"/>
                </a:ext>
              </a:extLst>
            </p:cNvPr>
            <p:cNvSpPr>
              <a:spLocks noChangeAspect="1"/>
            </p:cNvSpPr>
            <p:nvPr/>
          </p:nvSpPr>
          <p:spPr>
            <a:xfrm>
              <a:off x="3059987" y="3903223"/>
              <a:ext cx="208421" cy="18000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2">
                <a:lumMod val="50000"/>
              </a:schemeClr>
            </a:solidFill>
            <a:ln w="6350">
              <a:solidFill>
                <a:schemeClr val="bg2">
                  <a:lumMod val="25000"/>
                </a:schemeClr>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extLst>
      <p:ext uri="{BB962C8B-B14F-4D97-AF65-F5344CB8AC3E}">
        <p14:creationId xmlns:p14="http://schemas.microsoft.com/office/powerpoint/2010/main" val="34483096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35" presetClass="path" presetSubtype="0" decel="100000" fill="hold" grpId="1" nodeType="withEffect">
                                  <p:stCondLst>
                                    <p:cond delay="250"/>
                                  </p:stCondLst>
                                  <p:childTnLst>
                                    <p:animMotion origin="layout" path="M -1.875E-6 2.59259E-6 L -0.04557 2.59259E-6 " pathEditMode="relative" rAng="0" ptsTypes="AA">
                                      <p:cBhvr>
                                        <p:cTn id="14" dur="1500" spd="-100000" fill="hold"/>
                                        <p:tgtEl>
                                          <p:spTgt spid="6"/>
                                        </p:tgtEl>
                                        <p:attrNameLst>
                                          <p:attrName>ppt_x</p:attrName>
                                          <p:attrName>ppt_y</p:attrName>
                                        </p:attrNameLst>
                                      </p:cBhvr>
                                      <p:rCtr x="-2279" y="0"/>
                                    </p:animMotion>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childTnLst>
                                </p:cTn>
                              </p:par>
                              <p:par>
                                <p:cTn id="19" presetID="64" presetClass="path" presetSubtype="0" decel="100000" fill="hold" nodeType="withEffect">
                                  <p:stCondLst>
                                    <p:cond delay="0"/>
                                  </p:stCondLst>
                                  <p:childTnLst>
                                    <p:animMotion origin="layout" path="M 0 2.59259E-6 L 0 -0.08658 " pathEditMode="relative" rAng="0" ptsTypes="AA">
                                      <p:cBhvr>
                                        <p:cTn id="20" dur="1250" spd="-100000" fill="hold"/>
                                        <p:tgtEl>
                                          <p:spTgt spid="16"/>
                                        </p:tgtEl>
                                        <p:attrNameLst>
                                          <p:attrName>ppt_x</p:attrName>
                                          <p:attrName>ppt_y</p:attrName>
                                        </p:attrNameLst>
                                      </p:cBhvr>
                                      <p:rCtr x="0" y="-4329"/>
                                    </p:animMotion>
                                  </p:childTnLst>
                                </p:cTn>
                              </p:par>
                              <p:par>
                                <p:cTn id="21" presetID="10" presetClass="entr" presetSubtype="0" fill="hold" nodeType="withEffect">
                                  <p:stCondLst>
                                    <p:cond delay="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childTnLst>
                                </p:cTn>
                              </p:par>
                              <p:par>
                                <p:cTn id="24" presetID="64" presetClass="path" presetSubtype="0" decel="100000" fill="hold" nodeType="withEffect">
                                  <p:stCondLst>
                                    <p:cond delay="250"/>
                                  </p:stCondLst>
                                  <p:childTnLst>
                                    <p:animMotion origin="layout" path="M 3.54167E-6 3.33333E-6 L 3.54167E-6 -0.08658 " pathEditMode="relative" rAng="0" ptsTypes="AA">
                                      <p:cBhvr>
                                        <p:cTn id="25" dur="1250" spd="-100000" fill="hold"/>
                                        <p:tgtEl>
                                          <p:spTgt spid="19"/>
                                        </p:tgtEl>
                                        <p:attrNameLst>
                                          <p:attrName>ppt_x</p:attrName>
                                          <p:attrName>ppt_y</p:attrName>
                                        </p:attrNameLst>
                                      </p:cBhvr>
                                      <p:rCtr x="0" y="-4329"/>
                                    </p:animMotion>
                                  </p:childTnLst>
                                </p:cTn>
                              </p:par>
                              <p:par>
                                <p:cTn id="26" presetID="10"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750"/>
                                        <p:tgtEl>
                                          <p:spTgt spid="13"/>
                                        </p:tgtEl>
                                      </p:cBhvr>
                                    </p:animEffect>
                                  </p:childTnLst>
                                </p:cTn>
                              </p:par>
                              <p:par>
                                <p:cTn id="29" presetID="64" presetClass="path" presetSubtype="0" decel="100000" fill="hold" nodeType="withEffect">
                                  <p:stCondLst>
                                    <p:cond delay="500"/>
                                  </p:stCondLst>
                                  <p:childTnLst>
                                    <p:animMotion origin="layout" path="M 4.16667E-7 -7.40741E-7 L 4.16667E-7 -0.08657 " pathEditMode="relative" rAng="0" ptsTypes="AA">
                                      <p:cBhvr>
                                        <p:cTn id="30" dur="1250" spd="-100000" fill="hold"/>
                                        <p:tgtEl>
                                          <p:spTgt spid="13"/>
                                        </p:tgtEl>
                                        <p:attrNameLst>
                                          <p:attrName>ppt_x</p:attrName>
                                          <p:attrName>ppt_y</p:attrName>
                                        </p:attrNameLst>
                                      </p:cBhvr>
                                      <p:rCtr x="0" y="-4329"/>
                                    </p:animMotion>
                                  </p:childTnLst>
                                </p:cTn>
                              </p:par>
                              <p:par>
                                <p:cTn id="31" presetID="10" presetClass="entr" presetSubtype="0" fill="hold" grpId="0" nodeType="withEffect">
                                  <p:stCondLst>
                                    <p:cond delay="7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childTnLst>
                                </p:cTn>
                              </p:par>
                              <p:par>
                                <p:cTn id="34" presetID="64" presetClass="path" presetSubtype="0" decel="100000" fill="hold" grpId="1" nodeType="withEffect">
                                  <p:stCondLst>
                                    <p:cond delay="750"/>
                                  </p:stCondLst>
                                  <p:childTnLst>
                                    <p:animMotion origin="layout" path="M 5E-6 -1.11111E-6 L 5E-6 -0.08657 " pathEditMode="relative" rAng="0" ptsTypes="AA">
                                      <p:cBhvr>
                                        <p:cTn id="35" dur="1250" spd="-100000" fill="hold"/>
                                        <p:tgtEl>
                                          <p:spTgt spid="7"/>
                                        </p:tgtEl>
                                        <p:attrNameLst>
                                          <p:attrName>ppt_x</p:attrName>
                                          <p:attrName>ppt_y</p:attrName>
                                        </p:attrNameLst>
                                      </p:cBhvr>
                                      <p:rCtr x="0" y="-4329"/>
                                    </p:animMotion>
                                  </p:childTnLst>
                                </p:cTn>
                              </p:par>
                              <p:par>
                                <p:cTn id="36" presetID="10" presetClass="entr" presetSubtype="0" fill="hold" grpId="0" nodeType="withEffect">
                                  <p:stCondLst>
                                    <p:cond delay="12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750"/>
                                        <p:tgtEl>
                                          <p:spTgt spid="9"/>
                                        </p:tgtEl>
                                      </p:cBhvr>
                                    </p:animEffect>
                                  </p:childTnLst>
                                </p:cTn>
                              </p:par>
                              <p:par>
                                <p:cTn id="39" presetID="64" presetClass="path" presetSubtype="0" decel="100000" fill="hold" grpId="1" nodeType="withEffect">
                                  <p:stCondLst>
                                    <p:cond delay="1250"/>
                                  </p:stCondLst>
                                  <p:childTnLst>
                                    <p:animMotion origin="layout" path="M 3.95833E-6 3.33333E-6 L 3.95833E-6 -0.08658 " pathEditMode="relative" rAng="0" ptsTypes="AA">
                                      <p:cBhvr>
                                        <p:cTn id="40" dur="1250" spd="-100000" fill="hold"/>
                                        <p:tgtEl>
                                          <p:spTgt spid="9"/>
                                        </p:tgtEl>
                                        <p:attrNameLst>
                                          <p:attrName>ppt_x</p:attrName>
                                          <p:attrName>ppt_y</p:attrName>
                                        </p:attrNameLst>
                                      </p:cBhvr>
                                      <p:rCtr x="0" y="-4329"/>
                                    </p:animMotion>
                                  </p:childTnLst>
                                </p:cTn>
                              </p:par>
                              <p:par>
                                <p:cTn id="41" presetID="10" presetClass="entr" presetSubtype="0" fill="hold" grpId="0" nodeType="withEffect">
                                  <p:stCondLst>
                                    <p:cond delay="17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750"/>
                                        <p:tgtEl>
                                          <p:spTgt spid="11"/>
                                        </p:tgtEl>
                                      </p:cBhvr>
                                    </p:animEffect>
                                  </p:childTnLst>
                                </p:cTn>
                              </p:par>
                              <p:par>
                                <p:cTn id="44" presetID="64" presetClass="path" presetSubtype="0" decel="100000" fill="hold" grpId="1" nodeType="withEffect">
                                  <p:stCondLst>
                                    <p:cond delay="1750"/>
                                  </p:stCondLst>
                                  <p:childTnLst>
                                    <p:animMotion origin="layout" path="M -1.45833E-6 3.33333E-6 L -1.45833E-6 -0.08658 " pathEditMode="relative" rAng="0" ptsTypes="AA">
                                      <p:cBhvr>
                                        <p:cTn id="45" dur="1250" spd="-100000" fill="hold"/>
                                        <p:tgtEl>
                                          <p:spTgt spid="11"/>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pic>
        <p:nvPicPr>
          <p:cNvPr id="6" name="图片 5">
            <a:extLst>
              <a:ext uri="{FF2B5EF4-FFF2-40B4-BE49-F238E27FC236}">
                <a16:creationId xmlns:a16="http://schemas.microsoft.com/office/drawing/2014/main" id="{EBE070D5-3301-4E3E-86C9-E76694B89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74" y="2033516"/>
            <a:ext cx="5456121" cy="4344584"/>
          </a:xfrm>
          <a:prstGeom prst="rect">
            <a:avLst/>
          </a:prstGeom>
          <a:effectLst>
            <a:outerShdw blurRad="381000" dist="254000" dir="12000000" sx="90000" sy="-19000" rotWithShape="0">
              <a:prstClr val="black">
                <a:alpha val="15000"/>
              </a:prstClr>
            </a:outerShdw>
          </a:effectLst>
        </p:spPr>
      </p:pic>
      <p:sp>
        <p:nvSpPr>
          <p:cNvPr id="7" name="文本框 6">
            <a:extLst>
              <a:ext uri="{FF2B5EF4-FFF2-40B4-BE49-F238E27FC236}">
                <a16:creationId xmlns:a16="http://schemas.microsoft.com/office/drawing/2014/main" id="{7B8F928F-1542-4A0E-86F9-3C5F08DC39C3}"/>
              </a:ext>
            </a:extLst>
          </p:cNvPr>
          <p:cNvSpPr txBox="1"/>
          <p:nvPr/>
        </p:nvSpPr>
        <p:spPr>
          <a:xfrm>
            <a:off x="6558343" y="1282891"/>
            <a:ext cx="738664" cy="4822346"/>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IN" altLang="zh-CN" sz="3600" b="1" dirty="0">
                <a:solidFill>
                  <a:schemeClr val="bg1"/>
                </a:solidFill>
                <a:latin typeface="郑庆科智雅体" panose="02000603000000000000" pitchFamily="2" charset="-122"/>
                <a:ea typeface="郑庆科智雅体" panose="02000603000000000000" pitchFamily="2" charset="-122"/>
              </a:rPr>
              <a:t>Research Challenges</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8" name="图片 7">
            <a:extLst>
              <a:ext uri="{FF2B5EF4-FFF2-40B4-BE49-F238E27FC236}">
                <a16:creationId xmlns:a16="http://schemas.microsoft.com/office/drawing/2014/main" id="{73C1BEA0-061F-49F1-8A51-2B771DD0B7E8}"/>
              </a:ext>
            </a:extLst>
          </p:cNvPr>
          <p:cNvPicPr>
            <a:picLocks noChangeAspect="1"/>
          </p:cNvPicPr>
          <p:nvPr/>
        </p:nvPicPr>
        <p:blipFill>
          <a:blip r:embed="rId6">
            <a:duotone>
              <a:prstClr val="black"/>
              <a:schemeClr val="bg1">
                <a:tint val="45000"/>
                <a:satMod val="400000"/>
              </a:schemeClr>
            </a:duotone>
            <a:lum bright="100000"/>
          </a:blip>
          <a:stretch>
            <a:fillRect/>
          </a:stretch>
        </p:blipFill>
        <p:spPr>
          <a:xfrm>
            <a:off x="3366843" y="1282891"/>
            <a:ext cx="2729157" cy="3594100"/>
          </a:xfrm>
          <a:prstGeom prst="rect">
            <a:avLst/>
          </a:prstGeom>
        </p:spPr>
      </p:pic>
    </p:spTree>
    <p:extLst>
      <p:ext uri="{BB962C8B-B14F-4D97-AF65-F5344CB8AC3E}">
        <p14:creationId xmlns:p14="http://schemas.microsoft.com/office/powerpoint/2010/main" val="4694086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63" presetClass="path" presetSubtype="0" decel="100000" fill="hold" grpId="1" nodeType="withEffect">
                                  <p:stCondLst>
                                    <p:cond delay="0"/>
                                  </p:stCondLst>
                                  <p:childTnLst>
                                    <p:animMotion origin="layout" path="M 8.33333E-7 2.59259E-6 L 0.025 2.59259E-6 " pathEditMode="relative" rAng="0" ptsTypes="AA">
                                      <p:cBhvr>
                                        <p:cTn id="15" dur="1250" spd="-100000" fill="hold"/>
                                        <p:tgtEl>
                                          <p:spTgt spid="7"/>
                                        </p:tgtEl>
                                        <p:attrNameLst>
                                          <p:attrName>ppt_x</p:attrName>
                                          <p:attrName>ppt_y</p:attrName>
                                        </p:attrNameLst>
                                      </p:cBhvr>
                                      <p:rCtr x="1250" y="0"/>
                                    </p:animMotion>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0"/>
                                  </p:stCondLst>
                                  <p:childTnLst>
                                    <p:animMotion origin="layout" path="M 6.25E-7 -1.11111E-6 L 0.025 -1.11111E-6 " pathEditMode="relative" rAng="0" ptsTypes="AA">
                                      <p:cBhvr>
                                        <p:cTn id="21" dur="1250" spd="-100000" fill="hold"/>
                                        <p:tgtEl>
                                          <p:spTgt spid="8"/>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圆角矩形 3">
            <a:extLst>
              <a:ext uri="{FF2B5EF4-FFF2-40B4-BE49-F238E27FC236}">
                <a16:creationId xmlns:a16="http://schemas.microsoft.com/office/drawing/2014/main" id="{9A2707A4-0DE5-4FE0-8817-8567D988E10A}"/>
              </a:ext>
            </a:extLst>
          </p:cNvPr>
          <p:cNvSpPr/>
          <p:nvPr/>
        </p:nvSpPr>
        <p:spPr>
          <a:xfrm>
            <a:off x="694734" y="581749"/>
            <a:ext cx="10802533" cy="5917022"/>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6" name="图片 5">
            <a:extLst>
              <a:ext uri="{FF2B5EF4-FFF2-40B4-BE49-F238E27FC236}">
                <a16:creationId xmlns:a16="http://schemas.microsoft.com/office/drawing/2014/main" id="{C4E22BF3-2154-480C-85C0-D175CCBE24F1}"/>
              </a:ext>
            </a:extLst>
          </p:cNvPr>
          <p:cNvPicPr>
            <a:picLocks noChangeAspect="1"/>
          </p:cNvPicPr>
          <p:nvPr/>
        </p:nvPicPr>
        <p:blipFill rotWithShape="1">
          <a:blip r:embed="rId4">
            <a:extLst>
              <a:ext uri="{28A0092B-C50C-407E-A947-70E740481C1C}">
                <a14:useLocalDpi xmlns:a14="http://schemas.microsoft.com/office/drawing/2010/main" val="0"/>
              </a:ext>
            </a:extLst>
          </a:blip>
          <a:srcRect r="29269" b="33265"/>
          <a:stretch/>
        </p:blipFill>
        <p:spPr>
          <a:xfrm flipH="1">
            <a:off x="10906135" y="4850330"/>
            <a:ext cx="1258105" cy="2374068"/>
          </a:xfrm>
          <a:prstGeom prst="rect">
            <a:avLst/>
          </a:prstGeom>
        </p:spPr>
      </p:pic>
      <p:pic>
        <p:nvPicPr>
          <p:cNvPr id="8" name="图片 7">
            <a:extLst>
              <a:ext uri="{FF2B5EF4-FFF2-40B4-BE49-F238E27FC236}">
                <a16:creationId xmlns:a16="http://schemas.microsoft.com/office/drawing/2014/main" id="{6A273062-C0AF-477B-BEAE-E5188D4F542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98559" y="861182"/>
            <a:ext cx="4295818" cy="4295818"/>
          </a:xfrm>
          <a:prstGeom prst="rect">
            <a:avLst/>
          </a:prstGeom>
        </p:spPr>
      </p:pic>
      <p:grpSp>
        <p:nvGrpSpPr>
          <p:cNvPr id="9" name="组合 8">
            <a:extLst>
              <a:ext uri="{FF2B5EF4-FFF2-40B4-BE49-F238E27FC236}">
                <a16:creationId xmlns:a16="http://schemas.microsoft.com/office/drawing/2014/main" id="{BF913049-CE02-4E9A-83C3-094100A93943}"/>
              </a:ext>
            </a:extLst>
          </p:cNvPr>
          <p:cNvGrpSpPr/>
          <p:nvPr/>
        </p:nvGrpSpPr>
        <p:grpSpPr>
          <a:xfrm>
            <a:off x="4381377" y="4774486"/>
            <a:ext cx="753106" cy="753106"/>
            <a:chOff x="4092377" y="4061351"/>
            <a:chExt cx="753106" cy="753106"/>
          </a:xfrm>
        </p:grpSpPr>
        <p:sp>
          <p:nvSpPr>
            <p:cNvPr id="10" name="空心弧 9">
              <a:extLst>
                <a:ext uri="{FF2B5EF4-FFF2-40B4-BE49-F238E27FC236}">
                  <a16:creationId xmlns:a16="http://schemas.microsoft.com/office/drawing/2014/main" id="{F721A73D-E6ED-4607-B67B-F53881F280EE}"/>
                </a:ext>
              </a:extLst>
            </p:cNvPr>
            <p:cNvSpPr>
              <a:spLocks noChangeAspect="1"/>
            </p:cNvSpPr>
            <p:nvPr/>
          </p:nvSpPr>
          <p:spPr>
            <a:xfrm flipH="1">
              <a:off x="4092378" y="4061351"/>
              <a:ext cx="753104" cy="753106"/>
            </a:xfrm>
            <a:prstGeom prst="blockArc">
              <a:avLst>
                <a:gd name="adj1" fmla="val 2296668"/>
                <a:gd name="adj2" fmla="val 16203172"/>
                <a:gd name="adj3" fmla="val 10424"/>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a:extLst>
                <a:ext uri="{FF2B5EF4-FFF2-40B4-BE49-F238E27FC236}">
                  <a16:creationId xmlns:a16="http://schemas.microsoft.com/office/drawing/2014/main" id="{71DF725D-5019-4DE1-B02D-B25B9C59F8D4}"/>
                </a:ext>
              </a:extLst>
            </p:cNvPr>
            <p:cNvSpPr>
              <a:spLocks noChangeAspect="1"/>
            </p:cNvSpPr>
            <p:nvPr/>
          </p:nvSpPr>
          <p:spPr>
            <a:xfrm rot="5400000" flipH="1">
              <a:off x="4092378" y="4061351"/>
              <a:ext cx="753104" cy="753106"/>
            </a:xfrm>
            <a:prstGeom prst="blockArc">
              <a:avLst>
                <a:gd name="adj1" fmla="val 16371916"/>
                <a:gd name="adj2" fmla="val 16203172"/>
                <a:gd name="adj3" fmla="val 10424"/>
              </a:avLst>
            </a:prstGeom>
            <a:solidFill>
              <a:srgbClr val="7611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2" name="组合 11">
            <a:extLst>
              <a:ext uri="{FF2B5EF4-FFF2-40B4-BE49-F238E27FC236}">
                <a16:creationId xmlns:a16="http://schemas.microsoft.com/office/drawing/2014/main" id="{81EE0174-4222-482D-BBA7-5B7A6277D84B}"/>
              </a:ext>
            </a:extLst>
          </p:cNvPr>
          <p:cNvGrpSpPr/>
          <p:nvPr/>
        </p:nvGrpSpPr>
        <p:grpSpPr>
          <a:xfrm>
            <a:off x="1660824" y="4774486"/>
            <a:ext cx="753106" cy="753106"/>
            <a:chOff x="1371824" y="4061351"/>
            <a:chExt cx="753106" cy="753106"/>
          </a:xfrm>
        </p:grpSpPr>
        <p:sp>
          <p:nvSpPr>
            <p:cNvPr id="13" name="空心弧 12">
              <a:extLst>
                <a:ext uri="{FF2B5EF4-FFF2-40B4-BE49-F238E27FC236}">
                  <a16:creationId xmlns:a16="http://schemas.microsoft.com/office/drawing/2014/main" id="{0E13BEE3-BBA3-4377-A1D8-ED7752557008}"/>
                </a:ext>
              </a:extLst>
            </p:cNvPr>
            <p:cNvSpPr>
              <a:spLocks noChangeAspect="1"/>
            </p:cNvSpPr>
            <p:nvPr/>
          </p:nvSpPr>
          <p:spPr>
            <a:xfrm flipH="1">
              <a:off x="1371825" y="4061351"/>
              <a:ext cx="753104" cy="753106"/>
            </a:xfrm>
            <a:prstGeom prst="blockArc">
              <a:avLst>
                <a:gd name="adj1" fmla="val 11560644"/>
                <a:gd name="adj2" fmla="val 16148251"/>
                <a:gd name="adj3" fmla="val 10419"/>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a:extLst>
                <a:ext uri="{FF2B5EF4-FFF2-40B4-BE49-F238E27FC236}">
                  <a16:creationId xmlns:a16="http://schemas.microsoft.com/office/drawing/2014/main" id="{26DBD291-2EF9-458C-AD69-3DAB50E8893B}"/>
                </a:ext>
              </a:extLst>
            </p:cNvPr>
            <p:cNvSpPr>
              <a:spLocks noChangeAspect="1"/>
            </p:cNvSpPr>
            <p:nvPr/>
          </p:nvSpPr>
          <p:spPr>
            <a:xfrm rot="5400000" flipH="1">
              <a:off x="1371825" y="4061351"/>
              <a:ext cx="753104" cy="753106"/>
            </a:xfrm>
            <a:prstGeom prst="blockArc">
              <a:avLst>
                <a:gd name="adj1" fmla="val 16550447"/>
                <a:gd name="adj2" fmla="val 16258108"/>
                <a:gd name="adj3" fmla="val 10418"/>
              </a:avLst>
            </a:prstGeom>
            <a:solidFill>
              <a:srgbClr val="7611D5"/>
            </a:solidFill>
            <a:ln>
              <a:solidFill>
                <a:srgbClr val="7611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5" name="组合 14">
            <a:extLst>
              <a:ext uri="{FF2B5EF4-FFF2-40B4-BE49-F238E27FC236}">
                <a16:creationId xmlns:a16="http://schemas.microsoft.com/office/drawing/2014/main" id="{1AD22D5D-A20B-4AA6-815F-22084046D868}"/>
              </a:ext>
            </a:extLst>
          </p:cNvPr>
          <p:cNvGrpSpPr/>
          <p:nvPr/>
        </p:nvGrpSpPr>
        <p:grpSpPr>
          <a:xfrm>
            <a:off x="3021101" y="4774486"/>
            <a:ext cx="753106" cy="753106"/>
            <a:chOff x="2732101" y="4061351"/>
            <a:chExt cx="753106" cy="753106"/>
          </a:xfrm>
        </p:grpSpPr>
        <p:sp>
          <p:nvSpPr>
            <p:cNvPr id="16" name="空心弧 15">
              <a:extLst>
                <a:ext uri="{FF2B5EF4-FFF2-40B4-BE49-F238E27FC236}">
                  <a16:creationId xmlns:a16="http://schemas.microsoft.com/office/drawing/2014/main" id="{F1701376-8C6E-461C-8678-68C24D248DB2}"/>
                </a:ext>
              </a:extLst>
            </p:cNvPr>
            <p:cNvSpPr>
              <a:spLocks noChangeAspect="1"/>
            </p:cNvSpPr>
            <p:nvPr/>
          </p:nvSpPr>
          <p:spPr>
            <a:xfrm flipH="1">
              <a:off x="2732102" y="4061351"/>
              <a:ext cx="753104" cy="753106"/>
            </a:xfrm>
            <a:prstGeom prst="blockArc">
              <a:avLst>
                <a:gd name="adj1" fmla="val 20275036"/>
                <a:gd name="adj2" fmla="val 16203183"/>
                <a:gd name="adj3" fmla="val 10424"/>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a:extLst>
                <a:ext uri="{FF2B5EF4-FFF2-40B4-BE49-F238E27FC236}">
                  <a16:creationId xmlns:a16="http://schemas.microsoft.com/office/drawing/2014/main" id="{B4459450-55AF-450C-B52F-2974AADD4372}"/>
                </a:ext>
              </a:extLst>
            </p:cNvPr>
            <p:cNvSpPr>
              <a:spLocks noChangeAspect="1"/>
            </p:cNvSpPr>
            <p:nvPr/>
          </p:nvSpPr>
          <p:spPr>
            <a:xfrm rot="5400000" flipH="1">
              <a:off x="2732102" y="4061351"/>
              <a:ext cx="753104" cy="753106"/>
            </a:xfrm>
            <a:prstGeom prst="blockArc">
              <a:avLst>
                <a:gd name="adj1" fmla="val 16574790"/>
                <a:gd name="adj2" fmla="val 16258108"/>
                <a:gd name="adj3" fmla="val 10418"/>
              </a:avLst>
            </a:prstGeom>
            <a:solidFill>
              <a:srgbClr val="7611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8" name="组合 17">
            <a:extLst>
              <a:ext uri="{FF2B5EF4-FFF2-40B4-BE49-F238E27FC236}">
                <a16:creationId xmlns:a16="http://schemas.microsoft.com/office/drawing/2014/main" id="{D03D19B2-5F23-4452-81FE-AAC2C0F0000F}"/>
              </a:ext>
            </a:extLst>
          </p:cNvPr>
          <p:cNvGrpSpPr/>
          <p:nvPr/>
        </p:nvGrpSpPr>
        <p:grpSpPr>
          <a:xfrm>
            <a:off x="1736667" y="4850330"/>
            <a:ext cx="601421" cy="601420"/>
            <a:chOff x="1596391" y="4297748"/>
            <a:chExt cx="372722" cy="372721"/>
          </a:xfrm>
        </p:grpSpPr>
        <p:sp>
          <p:nvSpPr>
            <p:cNvPr id="19" name="椭圆 18">
              <a:extLst>
                <a:ext uri="{FF2B5EF4-FFF2-40B4-BE49-F238E27FC236}">
                  <a16:creationId xmlns:a16="http://schemas.microsoft.com/office/drawing/2014/main" id="{B61FB00A-601C-4952-9960-1CC2B7899F4D}"/>
                </a:ext>
              </a:extLst>
            </p:cNvPr>
            <p:cNvSpPr/>
            <p:nvPr/>
          </p:nvSpPr>
          <p:spPr>
            <a:xfrm>
              <a:off x="1596391" y="4297748"/>
              <a:ext cx="372722" cy="372721"/>
            </a:xfrm>
            <a:prstGeom prst="ellipse">
              <a:avLst/>
            </a:prstGeom>
            <a:gradFill flip="none" rotWithShape="1">
              <a:gsLst>
                <a:gs pos="55000">
                  <a:schemeClr val="bg1"/>
                </a:gs>
                <a:gs pos="100000">
                  <a:schemeClr val="bg1">
                    <a:lumMod val="85000"/>
                  </a:schemeClr>
                </a:gs>
              </a:gsLst>
              <a:lin ang="13500000" scaled="1"/>
              <a:tileRect/>
            </a:gra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a:ea typeface="华文细黑"/>
              </a:endParaRPr>
            </a:p>
          </p:txBody>
        </p:sp>
        <p:sp>
          <p:nvSpPr>
            <p:cNvPr id="20" name="任意多边形 16">
              <a:extLst>
                <a:ext uri="{FF2B5EF4-FFF2-40B4-BE49-F238E27FC236}">
                  <a16:creationId xmlns:a16="http://schemas.microsoft.com/office/drawing/2014/main" id="{75F49EFC-FFA5-4DAA-B199-565F43F23481}"/>
                </a:ext>
              </a:extLst>
            </p:cNvPr>
            <p:cNvSpPr>
              <a:spLocks noChangeAspect="1"/>
            </p:cNvSpPr>
            <p:nvPr/>
          </p:nvSpPr>
          <p:spPr>
            <a:xfrm>
              <a:off x="1692750" y="4394108"/>
              <a:ext cx="180000" cy="180000"/>
            </a:xfrm>
            <a:custGeom>
              <a:avLst/>
              <a:gdLst/>
              <a:ahLst/>
              <a:cxnLst/>
              <a:rect l="l" t="t" r="r" b="b"/>
              <a:pathLst>
                <a:path w="293933" h="238805">
                  <a:moveTo>
                    <a:pt x="217145" y="91848"/>
                  </a:moveTo>
                  <a:lnTo>
                    <a:pt x="174091" y="187284"/>
                  </a:lnTo>
                  <a:lnTo>
                    <a:pt x="263500" y="91848"/>
                  </a:lnTo>
                  <a:close/>
                  <a:moveTo>
                    <a:pt x="96881" y="91848"/>
                  </a:moveTo>
                  <a:lnTo>
                    <a:pt x="146967" y="202640"/>
                  </a:lnTo>
                  <a:lnTo>
                    <a:pt x="197053" y="91848"/>
                  </a:lnTo>
                  <a:close/>
                  <a:moveTo>
                    <a:pt x="30435" y="91848"/>
                  </a:moveTo>
                  <a:lnTo>
                    <a:pt x="119843" y="187284"/>
                  </a:lnTo>
                  <a:lnTo>
                    <a:pt x="76789" y="91848"/>
                  </a:lnTo>
                  <a:close/>
                  <a:moveTo>
                    <a:pt x="187438" y="18370"/>
                  </a:moveTo>
                  <a:lnTo>
                    <a:pt x="216714" y="73479"/>
                  </a:lnTo>
                  <a:lnTo>
                    <a:pt x="266370" y="73479"/>
                  </a:lnTo>
                  <a:lnTo>
                    <a:pt x="225038" y="18370"/>
                  </a:lnTo>
                  <a:close/>
                  <a:moveTo>
                    <a:pt x="127306" y="18370"/>
                  </a:moveTo>
                  <a:lnTo>
                    <a:pt x="98029" y="73479"/>
                  </a:lnTo>
                  <a:lnTo>
                    <a:pt x="195905" y="73479"/>
                  </a:lnTo>
                  <a:lnTo>
                    <a:pt x="166628" y="18370"/>
                  </a:lnTo>
                  <a:close/>
                  <a:moveTo>
                    <a:pt x="68896" y="18370"/>
                  </a:moveTo>
                  <a:lnTo>
                    <a:pt x="27565" y="73479"/>
                  </a:lnTo>
                  <a:lnTo>
                    <a:pt x="77220" y="73479"/>
                  </a:lnTo>
                  <a:lnTo>
                    <a:pt x="106497" y="18370"/>
                  </a:lnTo>
                  <a:close/>
                  <a:moveTo>
                    <a:pt x="64304" y="0"/>
                  </a:moveTo>
                  <a:lnTo>
                    <a:pt x="229631" y="0"/>
                  </a:lnTo>
                  <a:cubicBezTo>
                    <a:pt x="232788" y="0"/>
                    <a:pt x="235228" y="1244"/>
                    <a:pt x="236950" y="3731"/>
                  </a:cubicBezTo>
                  <a:lnTo>
                    <a:pt x="292059" y="77210"/>
                  </a:lnTo>
                  <a:cubicBezTo>
                    <a:pt x="293398" y="78932"/>
                    <a:pt x="294020" y="80917"/>
                    <a:pt x="293924" y="83166"/>
                  </a:cubicBezTo>
                  <a:cubicBezTo>
                    <a:pt x="293829" y="85414"/>
                    <a:pt x="293015" y="87352"/>
                    <a:pt x="291485" y="88978"/>
                  </a:cubicBezTo>
                  <a:lnTo>
                    <a:pt x="153712" y="235935"/>
                  </a:lnTo>
                  <a:cubicBezTo>
                    <a:pt x="151990" y="237849"/>
                    <a:pt x="149742" y="238805"/>
                    <a:pt x="146967" y="238805"/>
                  </a:cubicBezTo>
                  <a:cubicBezTo>
                    <a:pt x="144193" y="238805"/>
                    <a:pt x="141944" y="237849"/>
                    <a:pt x="140222" y="235935"/>
                  </a:cubicBezTo>
                  <a:lnTo>
                    <a:pt x="2450" y="88978"/>
                  </a:lnTo>
                  <a:cubicBezTo>
                    <a:pt x="919" y="87352"/>
                    <a:pt x="106" y="85414"/>
                    <a:pt x="10" y="83166"/>
                  </a:cubicBezTo>
                  <a:cubicBezTo>
                    <a:pt x="-86" y="80917"/>
                    <a:pt x="536" y="78932"/>
                    <a:pt x="1876" y="77210"/>
                  </a:cubicBezTo>
                  <a:lnTo>
                    <a:pt x="56985" y="3731"/>
                  </a:lnTo>
                  <a:cubicBezTo>
                    <a:pt x="58707" y="1244"/>
                    <a:pt x="61147" y="0"/>
                    <a:pt x="64304"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FontAwesome" pitchFamily="2" charset="0"/>
              </a:endParaRPr>
            </a:p>
          </p:txBody>
        </p:sp>
      </p:grpSp>
      <p:grpSp>
        <p:nvGrpSpPr>
          <p:cNvPr id="21" name="组合 20">
            <a:extLst>
              <a:ext uri="{FF2B5EF4-FFF2-40B4-BE49-F238E27FC236}">
                <a16:creationId xmlns:a16="http://schemas.microsoft.com/office/drawing/2014/main" id="{E42601D4-2D68-4630-A197-F60E3B2A960B}"/>
              </a:ext>
            </a:extLst>
          </p:cNvPr>
          <p:cNvGrpSpPr/>
          <p:nvPr/>
        </p:nvGrpSpPr>
        <p:grpSpPr>
          <a:xfrm>
            <a:off x="1460937" y="5527592"/>
            <a:ext cx="1056700" cy="418383"/>
            <a:chOff x="1171937" y="4814457"/>
            <a:chExt cx="1056700" cy="418383"/>
          </a:xfrm>
        </p:grpSpPr>
        <p:sp>
          <p:nvSpPr>
            <p:cNvPr id="22" name="文本框 21">
              <a:extLst>
                <a:ext uri="{FF2B5EF4-FFF2-40B4-BE49-F238E27FC236}">
                  <a16:creationId xmlns:a16="http://schemas.microsoft.com/office/drawing/2014/main" id="{FB65F6EF-35EA-4452-B668-23D0BDE46C79}"/>
                </a:ext>
              </a:extLst>
            </p:cNvPr>
            <p:cNvSpPr txBox="1"/>
            <p:nvPr/>
          </p:nvSpPr>
          <p:spPr>
            <a:xfrm>
              <a:off x="1399564" y="4814457"/>
              <a:ext cx="697627" cy="246221"/>
            </a:xfrm>
            <a:prstGeom prst="rect">
              <a:avLst/>
            </a:prstGeom>
            <a:noFill/>
          </p:spPr>
          <p:txBody>
            <a:bodyPr wrap="none" rtlCol="0">
              <a:spAutoFit/>
            </a:bodyPr>
            <a:lstStyle/>
            <a:p>
              <a:pPr algn="ctr"/>
              <a:r>
                <a:rPr lang="zh-CN" altLang="en-US" sz="1000" dirty="0">
                  <a:solidFill>
                    <a:schemeClr val="bg1"/>
                  </a:solidFill>
                  <a:latin typeface="+mn-ea"/>
                </a:rPr>
                <a:t>Need to be replaced</a:t>
              </a:r>
            </a:p>
          </p:txBody>
        </p:sp>
        <p:sp>
          <p:nvSpPr>
            <p:cNvPr id="23" name="文本框 22">
              <a:extLst>
                <a:ext uri="{FF2B5EF4-FFF2-40B4-BE49-F238E27FC236}">
                  <a16:creationId xmlns:a16="http://schemas.microsoft.com/office/drawing/2014/main" id="{0C1A999D-607D-4868-A418-9CCA6129BDDD}"/>
                </a:ext>
              </a:extLst>
            </p:cNvPr>
            <p:cNvSpPr txBox="1"/>
            <p:nvPr/>
          </p:nvSpPr>
          <p:spPr>
            <a:xfrm>
              <a:off x="1171937" y="5017396"/>
              <a:ext cx="1056700" cy="215444"/>
            </a:xfrm>
            <a:prstGeom prst="rect">
              <a:avLst/>
            </a:prstGeom>
            <a:noFill/>
          </p:spPr>
          <p:txBody>
            <a:bodyPr wrap="none" rtlCol="0">
              <a:spAutoFit/>
            </a:bodyPr>
            <a:lstStyle/>
            <a:p>
              <a:r>
                <a:rPr lang="en-US" altLang="zh-CN" sz="800" dirty="0">
                  <a:solidFill>
                    <a:schemeClr val="bg1"/>
                  </a:solidFill>
                  <a:latin typeface="+mn-ea"/>
                </a:rPr>
                <a:t>Enter your text here</a:t>
              </a:r>
              <a:endParaRPr lang="zh-CN" altLang="en-US" sz="800" dirty="0">
                <a:solidFill>
                  <a:schemeClr val="bg1"/>
                </a:solidFill>
                <a:latin typeface="+mn-ea"/>
              </a:endParaRPr>
            </a:p>
          </p:txBody>
        </p:sp>
      </p:grpSp>
      <p:grpSp>
        <p:nvGrpSpPr>
          <p:cNvPr id="24" name="组合 23">
            <a:extLst>
              <a:ext uri="{FF2B5EF4-FFF2-40B4-BE49-F238E27FC236}">
                <a16:creationId xmlns:a16="http://schemas.microsoft.com/office/drawing/2014/main" id="{497E1632-D740-4490-9845-5C99C8A03FBC}"/>
              </a:ext>
            </a:extLst>
          </p:cNvPr>
          <p:cNvGrpSpPr/>
          <p:nvPr/>
        </p:nvGrpSpPr>
        <p:grpSpPr>
          <a:xfrm>
            <a:off x="3096944" y="4850330"/>
            <a:ext cx="601421" cy="601420"/>
            <a:chOff x="2348519" y="4297748"/>
            <a:chExt cx="372722" cy="372721"/>
          </a:xfrm>
        </p:grpSpPr>
        <p:sp>
          <p:nvSpPr>
            <p:cNvPr id="25" name="椭圆 24">
              <a:extLst>
                <a:ext uri="{FF2B5EF4-FFF2-40B4-BE49-F238E27FC236}">
                  <a16:creationId xmlns:a16="http://schemas.microsoft.com/office/drawing/2014/main" id="{B2272017-2806-4B1A-94AA-5FCC35987438}"/>
                </a:ext>
              </a:extLst>
            </p:cNvPr>
            <p:cNvSpPr/>
            <p:nvPr/>
          </p:nvSpPr>
          <p:spPr>
            <a:xfrm>
              <a:off x="2348519" y="4297748"/>
              <a:ext cx="372722" cy="372721"/>
            </a:xfrm>
            <a:prstGeom prst="ellipse">
              <a:avLst/>
            </a:prstGeom>
            <a:gradFill flip="none" rotWithShape="1">
              <a:gsLst>
                <a:gs pos="55000">
                  <a:schemeClr val="bg1"/>
                </a:gs>
                <a:gs pos="100000">
                  <a:schemeClr val="bg1">
                    <a:lumMod val="85000"/>
                  </a:schemeClr>
                </a:gs>
              </a:gsLst>
              <a:lin ang="13500000" scaled="1"/>
              <a:tileRect/>
            </a:gra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dirty="0">
                <a:solidFill>
                  <a:prstClr val="white"/>
                </a:solidFill>
                <a:latin typeface="华文细黑"/>
                <a:ea typeface="华文细黑"/>
              </a:endParaRPr>
            </a:p>
          </p:txBody>
        </p:sp>
        <p:sp>
          <p:nvSpPr>
            <p:cNvPr id="26" name="任意多边形 15">
              <a:extLst>
                <a:ext uri="{FF2B5EF4-FFF2-40B4-BE49-F238E27FC236}">
                  <a16:creationId xmlns:a16="http://schemas.microsoft.com/office/drawing/2014/main" id="{9CBF834D-3A2D-4B83-B233-84C6879FAAF0}"/>
                </a:ext>
              </a:extLst>
            </p:cNvPr>
            <p:cNvSpPr>
              <a:spLocks noChangeAspect="1"/>
            </p:cNvSpPr>
            <p:nvPr/>
          </p:nvSpPr>
          <p:spPr>
            <a:xfrm>
              <a:off x="2437379" y="4391606"/>
              <a:ext cx="195000" cy="180000"/>
            </a:xfrm>
            <a:custGeom>
              <a:avLst/>
              <a:gdLst/>
              <a:ahLst/>
              <a:cxnLst/>
              <a:rect l="l" t="t" r="r" b="b"/>
              <a:pathLst>
                <a:path w="238805" h="220436">
                  <a:moveTo>
                    <a:pt x="183696" y="55109"/>
                  </a:moveTo>
                  <a:cubicBezTo>
                    <a:pt x="183696" y="75105"/>
                    <a:pt x="180156" y="92853"/>
                    <a:pt x="173076" y="108352"/>
                  </a:cubicBezTo>
                  <a:cubicBezTo>
                    <a:pt x="186566" y="105578"/>
                    <a:pt x="197832" y="100172"/>
                    <a:pt x="206873" y="92135"/>
                  </a:cubicBezTo>
                  <a:cubicBezTo>
                    <a:pt x="215915" y="84099"/>
                    <a:pt x="220435" y="76349"/>
                    <a:pt x="220435" y="68886"/>
                  </a:cubicBezTo>
                  <a:lnTo>
                    <a:pt x="220435" y="55109"/>
                  </a:lnTo>
                  <a:close/>
                  <a:moveTo>
                    <a:pt x="18369" y="55109"/>
                  </a:moveTo>
                  <a:lnTo>
                    <a:pt x="18369" y="68886"/>
                  </a:lnTo>
                  <a:cubicBezTo>
                    <a:pt x="18369" y="76349"/>
                    <a:pt x="22890" y="84099"/>
                    <a:pt x="31931" y="92135"/>
                  </a:cubicBezTo>
                  <a:cubicBezTo>
                    <a:pt x="40973" y="100172"/>
                    <a:pt x="52238" y="105578"/>
                    <a:pt x="65729" y="108352"/>
                  </a:cubicBezTo>
                  <a:cubicBezTo>
                    <a:pt x="58649" y="92853"/>
                    <a:pt x="55109" y="75105"/>
                    <a:pt x="55109" y="55109"/>
                  </a:cubicBezTo>
                  <a:close/>
                  <a:moveTo>
                    <a:pt x="78071" y="0"/>
                  </a:moveTo>
                  <a:lnTo>
                    <a:pt x="160734" y="0"/>
                  </a:lnTo>
                  <a:cubicBezTo>
                    <a:pt x="167049" y="0"/>
                    <a:pt x="172454" y="2249"/>
                    <a:pt x="176951" y="6745"/>
                  </a:cubicBezTo>
                  <a:cubicBezTo>
                    <a:pt x="181448" y="11242"/>
                    <a:pt x="183696" y="16648"/>
                    <a:pt x="183696" y="22962"/>
                  </a:cubicBezTo>
                  <a:lnTo>
                    <a:pt x="183696" y="36739"/>
                  </a:lnTo>
                  <a:lnTo>
                    <a:pt x="225028" y="36739"/>
                  </a:lnTo>
                  <a:cubicBezTo>
                    <a:pt x="228855" y="36739"/>
                    <a:pt x="232108" y="38079"/>
                    <a:pt x="234787" y="40758"/>
                  </a:cubicBezTo>
                  <a:cubicBezTo>
                    <a:pt x="237466" y="43437"/>
                    <a:pt x="238805" y="46690"/>
                    <a:pt x="238805" y="50517"/>
                  </a:cubicBezTo>
                  <a:lnTo>
                    <a:pt x="238805" y="68886"/>
                  </a:lnTo>
                  <a:cubicBezTo>
                    <a:pt x="238805" y="75679"/>
                    <a:pt x="236820" y="82520"/>
                    <a:pt x="232849" y="89409"/>
                  </a:cubicBezTo>
                  <a:cubicBezTo>
                    <a:pt x="228879" y="96297"/>
                    <a:pt x="223521" y="102516"/>
                    <a:pt x="216776" y="108065"/>
                  </a:cubicBezTo>
                  <a:cubicBezTo>
                    <a:pt x="210031" y="113614"/>
                    <a:pt x="201755" y="118279"/>
                    <a:pt x="191948" y="122058"/>
                  </a:cubicBezTo>
                  <a:cubicBezTo>
                    <a:pt x="182141" y="125837"/>
                    <a:pt x="171832" y="127966"/>
                    <a:pt x="161021" y="128444"/>
                  </a:cubicBezTo>
                  <a:cubicBezTo>
                    <a:pt x="157003" y="133611"/>
                    <a:pt x="152458" y="138155"/>
                    <a:pt x="147387" y="142078"/>
                  </a:cubicBezTo>
                  <a:cubicBezTo>
                    <a:pt x="143752" y="145331"/>
                    <a:pt x="141240" y="148799"/>
                    <a:pt x="139853" y="152483"/>
                  </a:cubicBezTo>
                  <a:cubicBezTo>
                    <a:pt x="138466" y="156166"/>
                    <a:pt x="137772" y="160448"/>
                    <a:pt x="137772" y="165327"/>
                  </a:cubicBezTo>
                  <a:cubicBezTo>
                    <a:pt x="137772" y="170493"/>
                    <a:pt x="139231" y="174847"/>
                    <a:pt x="142149" y="178387"/>
                  </a:cubicBezTo>
                  <a:cubicBezTo>
                    <a:pt x="145067" y="181927"/>
                    <a:pt x="149731" y="183697"/>
                    <a:pt x="156142" y="183697"/>
                  </a:cubicBezTo>
                  <a:cubicBezTo>
                    <a:pt x="163317" y="183697"/>
                    <a:pt x="169704" y="185873"/>
                    <a:pt x="175301" y="190226"/>
                  </a:cubicBezTo>
                  <a:cubicBezTo>
                    <a:pt x="180898" y="194580"/>
                    <a:pt x="183696" y="200057"/>
                    <a:pt x="183696" y="206659"/>
                  </a:cubicBezTo>
                  <a:lnTo>
                    <a:pt x="183696" y="215843"/>
                  </a:lnTo>
                  <a:cubicBezTo>
                    <a:pt x="183696" y="217183"/>
                    <a:pt x="183266" y="218283"/>
                    <a:pt x="182404" y="219144"/>
                  </a:cubicBezTo>
                  <a:cubicBezTo>
                    <a:pt x="181543" y="220005"/>
                    <a:pt x="180443" y="220436"/>
                    <a:pt x="179104" y="220436"/>
                  </a:cubicBezTo>
                  <a:lnTo>
                    <a:pt x="59701" y="220436"/>
                  </a:lnTo>
                  <a:cubicBezTo>
                    <a:pt x="58362" y="220436"/>
                    <a:pt x="57261" y="220005"/>
                    <a:pt x="56400" y="219144"/>
                  </a:cubicBezTo>
                  <a:cubicBezTo>
                    <a:pt x="55539" y="218283"/>
                    <a:pt x="55109" y="217183"/>
                    <a:pt x="55109" y="215843"/>
                  </a:cubicBezTo>
                  <a:lnTo>
                    <a:pt x="55109" y="206659"/>
                  </a:lnTo>
                  <a:cubicBezTo>
                    <a:pt x="55109" y="200057"/>
                    <a:pt x="57907" y="194580"/>
                    <a:pt x="63504" y="190226"/>
                  </a:cubicBezTo>
                  <a:cubicBezTo>
                    <a:pt x="69101" y="185873"/>
                    <a:pt x="75487" y="183697"/>
                    <a:pt x="82663" y="183697"/>
                  </a:cubicBezTo>
                  <a:cubicBezTo>
                    <a:pt x="89073" y="183697"/>
                    <a:pt x="93737" y="181927"/>
                    <a:pt x="96656" y="178387"/>
                  </a:cubicBezTo>
                  <a:cubicBezTo>
                    <a:pt x="99574" y="174847"/>
                    <a:pt x="101033" y="170493"/>
                    <a:pt x="101033" y="165327"/>
                  </a:cubicBezTo>
                  <a:cubicBezTo>
                    <a:pt x="101033" y="160448"/>
                    <a:pt x="100339" y="156166"/>
                    <a:pt x="98952" y="152483"/>
                  </a:cubicBezTo>
                  <a:cubicBezTo>
                    <a:pt x="97564" y="148799"/>
                    <a:pt x="95053" y="145331"/>
                    <a:pt x="91417" y="142078"/>
                  </a:cubicBezTo>
                  <a:cubicBezTo>
                    <a:pt x="86347" y="138155"/>
                    <a:pt x="81802" y="133611"/>
                    <a:pt x="77784" y="128444"/>
                  </a:cubicBezTo>
                  <a:cubicBezTo>
                    <a:pt x="66972" y="127966"/>
                    <a:pt x="56663" y="125837"/>
                    <a:pt x="46857" y="122058"/>
                  </a:cubicBezTo>
                  <a:cubicBezTo>
                    <a:pt x="37050" y="118279"/>
                    <a:pt x="28774" y="113614"/>
                    <a:pt x="22029" y="108065"/>
                  </a:cubicBezTo>
                  <a:cubicBezTo>
                    <a:pt x="15284" y="102516"/>
                    <a:pt x="9926" y="96297"/>
                    <a:pt x="5955" y="89409"/>
                  </a:cubicBezTo>
                  <a:cubicBezTo>
                    <a:pt x="1985" y="82520"/>
                    <a:pt x="0" y="75679"/>
                    <a:pt x="0" y="68886"/>
                  </a:cubicBezTo>
                  <a:lnTo>
                    <a:pt x="0" y="50517"/>
                  </a:lnTo>
                  <a:cubicBezTo>
                    <a:pt x="0" y="46690"/>
                    <a:pt x="1339" y="43437"/>
                    <a:pt x="4018" y="40758"/>
                  </a:cubicBezTo>
                  <a:cubicBezTo>
                    <a:pt x="6697" y="38079"/>
                    <a:pt x="9950" y="36739"/>
                    <a:pt x="13777" y="36739"/>
                  </a:cubicBezTo>
                  <a:lnTo>
                    <a:pt x="55109" y="36739"/>
                  </a:lnTo>
                  <a:lnTo>
                    <a:pt x="55109" y="22962"/>
                  </a:lnTo>
                  <a:cubicBezTo>
                    <a:pt x="55109" y="16648"/>
                    <a:pt x="57357" y="11242"/>
                    <a:pt x="61854" y="6745"/>
                  </a:cubicBezTo>
                  <a:cubicBezTo>
                    <a:pt x="66350" y="2249"/>
                    <a:pt x="71756" y="0"/>
                    <a:pt x="78071"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FontAwesome" pitchFamily="2" charset="0"/>
              </a:endParaRPr>
            </a:p>
          </p:txBody>
        </p:sp>
      </p:grpSp>
      <p:grpSp>
        <p:nvGrpSpPr>
          <p:cNvPr id="27" name="组合 26">
            <a:extLst>
              <a:ext uri="{FF2B5EF4-FFF2-40B4-BE49-F238E27FC236}">
                <a16:creationId xmlns:a16="http://schemas.microsoft.com/office/drawing/2014/main" id="{DD109BD2-4880-4B6F-937B-2CF1D5821A29}"/>
              </a:ext>
            </a:extLst>
          </p:cNvPr>
          <p:cNvGrpSpPr/>
          <p:nvPr/>
        </p:nvGrpSpPr>
        <p:grpSpPr>
          <a:xfrm>
            <a:off x="2821214" y="5527592"/>
            <a:ext cx="1056700" cy="429785"/>
            <a:chOff x="2532214" y="4814457"/>
            <a:chExt cx="1056700" cy="429785"/>
          </a:xfrm>
        </p:grpSpPr>
        <p:sp>
          <p:nvSpPr>
            <p:cNvPr id="28" name="文本框 27">
              <a:extLst>
                <a:ext uri="{FF2B5EF4-FFF2-40B4-BE49-F238E27FC236}">
                  <a16:creationId xmlns:a16="http://schemas.microsoft.com/office/drawing/2014/main" id="{635A5B6D-AFBC-4E17-A270-3EEF1620DB3B}"/>
                </a:ext>
              </a:extLst>
            </p:cNvPr>
            <p:cNvSpPr txBox="1"/>
            <p:nvPr/>
          </p:nvSpPr>
          <p:spPr>
            <a:xfrm>
              <a:off x="2759841" y="4814457"/>
              <a:ext cx="697627" cy="246221"/>
            </a:xfrm>
            <a:prstGeom prst="rect">
              <a:avLst/>
            </a:prstGeom>
            <a:noFill/>
          </p:spPr>
          <p:txBody>
            <a:bodyPr wrap="none" rtlCol="0">
              <a:spAutoFit/>
            </a:bodyPr>
            <a:lstStyle/>
            <a:p>
              <a:pPr algn="ctr"/>
              <a:r>
                <a:rPr lang="zh-CN" altLang="en-US" sz="1000" dirty="0">
                  <a:solidFill>
                    <a:schemeClr val="bg1"/>
                  </a:solidFill>
                  <a:latin typeface="+mn-ea"/>
                </a:rPr>
                <a:t>Icons can be linked</a:t>
              </a:r>
            </a:p>
          </p:txBody>
        </p:sp>
        <p:sp>
          <p:nvSpPr>
            <p:cNvPr id="29" name="文本框 28">
              <a:extLst>
                <a:ext uri="{FF2B5EF4-FFF2-40B4-BE49-F238E27FC236}">
                  <a16:creationId xmlns:a16="http://schemas.microsoft.com/office/drawing/2014/main" id="{5DB73905-A5A5-4BAE-B047-3066A1029882}"/>
                </a:ext>
              </a:extLst>
            </p:cNvPr>
            <p:cNvSpPr txBox="1"/>
            <p:nvPr/>
          </p:nvSpPr>
          <p:spPr>
            <a:xfrm>
              <a:off x="2532214" y="5028798"/>
              <a:ext cx="1056700" cy="215444"/>
            </a:xfrm>
            <a:prstGeom prst="rect">
              <a:avLst/>
            </a:prstGeom>
            <a:noFill/>
          </p:spPr>
          <p:txBody>
            <a:bodyPr wrap="none" rtlCol="0">
              <a:spAutoFit/>
            </a:bodyPr>
            <a:lstStyle/>
            <a:p>
              <a:r>
                <a:rPr lang="en-US" altLang="zh-CN" sz="800" dirty="0">
                  <a:solidFill>
                    <a:schemeClr val="bg1"/>
                  </a:solidFill>
                  <a:latin typeface="+mn-ea"/>
                </a:rPr>
                <a:t>Enter your text here</a:t>
              </a:r>
              <a:endParaRPr lang="zh-CN" altLang="en-US" sz="800" dirty="0">
                <a:solidFill>
                  <a:schemeClr val="bg1"/>
                </a:solidFill>
                <a:latin typeface="+mn-ea"/>
              </a:endParaRPr>
            </a:p>
          </p:txBody>
        </p:sp>
      </p:grpSp>
      <p:grpSp>
        <p:nvGrpSpPr>
          <p:cNvPr id="30" name="组合 29">
            <a:extLst>
              <a:ext uri="{FF2B5EF4-FFF2-40B4-BE49-F238E27FC236}">
                <a16:creationId xmlns:a16="http://schemas.microsoft.com/office/drawing/2014/main" id="{F9260D7B-01FA-494D-B808-47E51B6C64EB}"/>
              </a:ext>
            </a:extLst>
          </p:cNvPr>
          <p:cNvGrpSpPr/>
          <p:nvPr/>
        </p:nvGrpSpPr>
        <p:grpSpPr>
          <a:xfrm>
            <a:off x="4457220" y="4850330"/>
            <a:ext cx="601421" cy="601420"/>
            <a:chOff x="3100647" y="4297748"/>
            <a:chExt cx="372722" cy="372721"/>
          </a:xfrm>
        </p:grpSpPr>
        <p:sp>
          <p:nvSpPr>
            <p:cNvPr id="31" name="椭圆 30">
              <a:extLst>
                <a:ext uri="{FF2B5EF4-FFF2-40B4-BE49-F238E27FC236}">
                  <a16:creationId xmlns:a16="http://schemas.microsoft.com/office/drawing/2014/main" id="{EAA98702-B105-4F15-9B50-F4680BE21FB5}"/>
                </a:ext>
              </a:extLst>
            </p:cNvPr>
            <p:cNvSpPr/>
            <p:nvPr/>
          </p:nvSpPr>
          <p:spPr>
            <a:xfrm>
              <a:off x="3100647" y="4297748"/>
              <a:ext cx="372722" cy="372721"/>
            </a:xfrm>
            <a:prstGeom prst="ellipse">
              <a:avLst/>
            </a:prstGeom>
            <a:gradFill flip="none" rotWithShape="1">
              <a:gsLst>
                <a:gs pos="55000">
                  <a:schemeClr val="bg1"/>
                </a:gs>
                <a:gs pos="100000">
                  <a:schemeClr val="bg1">
                    <a:lumMod val="85000"/>
                  </a:schemeClr>
                </a:gs>
              </a:gsLst>
              <a:lin ang="13500000" scaled="1"/>
              <a:tileRect/>
            </a:gra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a:solidFill>
                  <a:prstClr val="white"/>
                </a:solidFill>
                <a:latin typeface="华文细黑"/>
                <a:ea typeface="华文细黑"/>
              </a:endParaRPr>
            </a:p>
          </p:txBody>
        </p:sp>
        <p:sp>
          <p:nvSpPr>
            <p:cNvPr id="32" name="任意多边形 17">
              <a:extLst>
                <a:ext uri="{FF2B5EF4-FFF2-40B4-BE49-F238E27FC236}">
                  <a16:creationId xmlns:a16="http://schemas.microsoft.com/office/drawing/2014/main" id="{CAFC3BE4-D045-45A3-AB28-62292E0B72EC}"/>
                </a:ext>
              </a:extLst>
            </p:cNvPr>
            <p:cNvSpPr>
              <a:spLocks noChangeAspect="1"/>
            </p:cNvSpPr>
            <p:nvPr/>
          </p:nvSpPr>
          <p:spPr>
            <a:xfrm>
              <a:off x="3197007" y="4391606"/>
              <a:ext cx="179999" cy="180000"/>
            </a:xfrm>
            <a:custGeom>
              <a:avLst/>
              <a:gdLst/>
              <a:ahLst/>
              <a:cxnLst/>
              <a:rect l="l" t="t" r="r" b="b"/>
              <a:pathLst>
                <a:path w="220435" h="220436">
                  <a:moveTo>
                    <a:pt x="64724" y="26837"/>
                  </a:moveTo>
                  <a:lnTo>
                    <a:pt x="96440" y="69460"/>
                  </a:lnTo>
                  <a:lnTo>
                    <a:pt x="64724" y="160017"/>
                  </a:lnTo>
                  <a:lnTo>
                    <a:pt x="110217" y="203645"/>
                  </a:lnTo>
                  <a:lnTo>
                    <a:pt x="155711" y="160017"/>
                  </a:lnTo>
                  <a:lnTo>
                    <a:pt x="123995" y="69460"/>
                  </a:lnTo>
                  <a:lnTo>
                    <a:pt x="155711" y="26837"/>
                  </a:lnTo>
                  <a:close/>
                  <a:moveTo>
                    <a:pt x="0" y="0"/>
                  </a:moveTo>
                  <a:lnTo>
                    <a:pt x="220435" y="0"/>
                  </a:lnTo>
                  <a:lnTo>
                    <a:pt x="220435" y="220436"/>
                  </a:lnTo>
                  <a:lnTo>
                    <a:pt x="0" y="220436"/>
                  </a:ln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FontAwesome" pitchFamily="2" charset="0"/>
              </a:endParaRPr>
            </a:p>
          </p:txBody>
        </p:sp>
      </p:grpSp>
      <p:grpSp>
        <p:nvGrpSpPr>
          <p:cNvPr id="33" name="组合 32">
            <a:extLst>
              <a:ext uri="{FF2B5EF4-FFF2-40B4-BE49-F238E27FC236}">
                <a16:creationId xmlns:a16="http://schemas.microsoft.com/office/drawing/2014/main" id="{A41B6779-B20C-4EAD-9549-C8449264C473}"/>
              </a:ext>
            </a:extLst>
          </p:cNvPr>
          <p:cNvGrpSpPr/>
          <p:nvPr/>
        </p:nvGrpSpPr>
        <p:grpSpPr>
          <a:xfrm>
            <a:off x="4181490" y="5527592"/>
            <a:ext cx="1056700" cy="429785"/>
            <a:chOff x="3892490" y="4814457"/>
            <a:chExt cx="1056700" cy="429785"/>
          </a:xfrm>
        </p:grpSpPr>
        <p:sp>
          <p:nvSpPr>
            <p:cNvPr id="34" name="文本框 33">
              <a:extLst>
                <a:ext uri="{FF2B5EF4-FFF2-40B4-BE49-F238E27FC236}">
                  <a16:creationId xmlns:a16="http://schemas.microsoft.com/office/drawing/2014/main" id="{01F1A60C-06F5-443C-9DCC-824368EF5BCD}"/>
                </a:ext>
              </a:extLst>
            </p:cNvPr>
            <p:cNvSpPr txBox="1"/>
            <p:nvPr/>
          </p:nvSpPr>
          <p:spPr>
            <a:xfrm>
              <a:off x="4120116" y="4814457"/>
              <a:ext cx="697628" cy="246221"/>
            </a:xfrm>
            <a:prstGeom prst="rect">
              <a:avLst/>
            </a:prstGeom>
            <a:noFill/>
          </p:spPr>
          <p:txBody>
            <a:bodyPr wrap="none" rtlCol="0">
              <a:spAutoFit/>
            </a:bodyPr>
            <a:lstStyle/>
            <a:p>
              <a:pPr algn="ctr"/>
              <a:r>
                <a:rPr lang="zh-CN" altLang="en-US" sz="1000" dirty="0">
                  <a:solidFill>
                    <a:schemeClr val="bg1"/>
                  </a:solidFill>
                  <a:latin typeface="+mn-ea"/>
                </a:rPr>
                <a:t>Complimentary</a:t>
              </a:r>
            </a:p>
          </p:txBody>
        </p:sp>
        <p:sp>
          <p:nvSpPr>
            <p:cNvPr id="35" name="文本框 34">
              <a:extLst>
                <a:ext uri="{FF2B5EF4-FFF2-40B4-BE49-F238E27FC236}">
                  <a16:creationId xmlns:a16="http://schemas.microsoft.com/office/drawing/2014/main" id="{99511756-C367-432C-8359-05F02D93063B}"/>
                </a:ext>
              </a:extLst>
            </p:cNvPr>
            <p:cNvSpPr txBox="1"/>
            <p:nvPr/>
          </p:nvSpPr>
          <p:spPr>
            <a:xfrm>
              <a:off x="3892490" y="5028798"/>
              <a:ext cx="1056700" cy="215444"/>
            </a:xfrm>
            <a:prstGeom prst="rect">
              <a:avLst/>
            </a:prstGeom>
            <a:noFill/>
          </p:spPr>
          <p:txBody>
            <a:bodyPr wrap="none" rtlCol="0">
              <a:spAutoFit/>
            </a:bodyPr>
            <a:lstStyle/>
            <a:p>
              <a:r>
                <a:rPr lang="en-US" altLang="zh-CN" sz="800" dirty="0">
                  <a:solidFill>
                    <a:schemeClr val="bg1"/>
                  </a:solidFill>
                  <a:latin typeface="+mn-ea"/>
                </a:rPr>
                <a:t>Enter your text here</a:t>
              </a:r>
              <a:endParaRPr lang="zh-CN" altLang="en-US" sz="800" dirty="0">
                <a:solidFill>
                  <a:schemeClr val="bg1"/>
                </a:solidFill>
                <a:latin typeface="+mn-ea"/>
              </a:endParaRPr>
            </a:p>
          </p:txBody>
        </p:sp>
      </p:grpSp>
      <p:sp>
        <p:nvSpPr>
          <p:cNvPr id="36" name="文本框 35">
            <a:extLst>
              <a:ext uri="{FF2B5EF4-FFF2-40B4-BE49-F238E27FC236}">
                <a16:creationId xmlns:a16="http://schemas.microsoft.com/office/drawing/2014/main" id="{F31DE0A7-B421-49AE-84CC-D2627CCC21B1}"/>
              </a:ext>
            </a:extLst>
          </p:cNvPr>
          <p:cNvSpPr txBox="1"/>
          <p:nvPr/>
        </p:nvSpPr>
        <p:spPr>
          <a:xfrm>
            <a:off x="5314032" y="1504903"/>
            <a:ext cx="5912768" cy="4842416"/>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ü"/>
            </a:pPr>
            <a:r>
              <a:rPr lang="en-US" altLang="zh-CN" sz="1200" dirty="0">
                <a:solidFill>
                  <a:schemeClr val="bg2">
                    <a:lumMod val="50000"/>
                  </a:schemeClr>
                </a:solidFill>
                <a:latin typeface="+mn-ea"/>
              </a:rPr>
              <a:t>A review of recent voice assistant and technology research highlights three important gaps that the current research is designed to address.</a:t>
            </a:r>
          </a:p>
          <a:p>
            <a:pPr marL="171450" indent="-171450" algn="just">
              <a:lnSpc>
                <a:spcPct val="200000"/>
              </a:lnSpc>
              <a:buFont typeface="Wingdings" panose="05000000000000000000" pitchFamily="2" charset="2"/>
              <a:buChar char="ü"/>
            </a:pPr>
            <a:r>
              <a:rPr lang="en-US" altLang="zh-CN" sz="1200" dirty="0">
                <a:solidFill>
                  <a:schemeClr val="bg2">
                    <a:lumMod val="50000"/>
                  </a:schemeClr>
                </a:solidFill>
                <a:latin typeface="+mn-ea"/>
              </a:rPr>
              <a:t>which specific voice assistant features influence voice assistant evaluations, how artificiality and intelligence affect voice assistant evaluations, and how voice assistants can be designed to support user privacy and security.</a:t>
            </a:r>
          </a:p>
          <a:p>
            <a:pPr marL="171450" indent="-171450" algn="just">
              <a:lnSpc>
                <a:spcPct val="200000"/>
              </a:lnSpc>
              <a:buFont typeface="Wingdings" panose="05000000000000000000" pitchFamily="2" charset="2"/>
              <a:buChar char="ü"/>
            </a:pPr>
            <a:r>
              <a:rPr lang="en-US" altLang="zh-CN" sz="1200" dirty="0">
                <a:solidFill>
                  <a:schemeClr val="bg2">
                    <a:lumMod val="50000"/>
                  </a:schemeClr>
                </a:solidFill>
                <a:latin typeface="+mn-ea"/>
              </a:rPr>
              <a:t>The potential and pitfalls of digital voice assistants in older adults with and without intellectual disabilities. </a:t>
            </a:r>
          </a:p>
          <a:p>
            <a:pPr marL="171450" indent="-171450" algn="just">
              <a:lnSpc>
                <a:spcPct val="200000"/>
              </a:lnSpc>
              <a:buFont typeface="Wingdings" panose="05000000000000000000" pitchFamily="2" charset="2"/>
              <a:buChar char="ü"/>
            </a:pPr>
            <a:r>
              <a:rPr lang="en-US" altLang="zh-CN" sz="1200" dirty="0">
                <a:solidFill>
                  <a:schemeClr val="bg2">
                    <a:lumMod val="50000"/>
                  </a:schemeClr>
                </a:solidFill>
                <a:latin typeface="+mn-ea"/>
              </a:rPr>
              <a:t>The project emphasizes the relevance of participatory design elements and ecologically valid field studies in the context of voice assistants. </a:t>
            </a:r>
          </a:p>
          <a:p>
            <a:pPr marL="171450" indent="-171450" algn="just">
              <a:lnSpc>
                <a:spcPct val="200000"/>
              </a:lnSpc>
              <a:buFont typeface="Wingdings" panose="05000000000000000000" pitchFamily="2" charset="2"/>
              <a:buChar char="ü"/>
            </a:pPr>
            <a:r>
              <a:rPr lang="en-US" altLang="zh-CN" sz="1200" dirty="0">
                <a:solidFill>
                  <a:schemeClr val="bg2">
                    <a:lumMod val="50000"/>
                  </a:schemeClr>
                </a:solidFill>
                <a:latin typeface="+mn-ea"/>
              </a:rPr>
              <a:t>Another project by </a:t>
            </a:r>
            <a:r>
              <a:rPr lang="en-US" altLang="zh-CN" sz="1200" dirty="0" err="1">
                <a:solidFill>
                  <a:schemeClr val="bg2">
                    <a:lumMod val="50000"/>
                  </a:schemeClr>
                </a:solidFill>
                <a:latin typeface="+mn-ea"/>
              </a:rPr>
              <a:t>arXiv</a:t>
            </a:r>
            <a:r>
              <a:rPr lang="en-US" altLang="zh-CN" sz="1200" dirty="0">
                <a:solidFill>
                  <a:schemeClr val="bg2">
                    <a:lumMod val="50000"/>
                  </a:schemeClr>
                </a:solidFill>
                <a:latin typeface="+mn-ea"/>
              </a:rPr>
              <a:t> highlights four challenges in supporting exploratory search through voice assistants: addressing situationally induced impairments, working with mixed-modal interactions, designing for diverse populations, and meeting users’ expectations and gaining their trust</a:t>
            </a:r>
          </a:p>
        </p:txBody>
      </p:sp>
      <p:sp>
        <p:nvSpPr>
          <p:cNvPr id="37" name="文本框 36">
            <a:extLst>
              <a:ext uri="{FF2B5EF4-FFF2-40B4-BE49-F238E27FC236}">
                <a16:creationId xmlns:a16="http://schemas.microsoft.com/office/drawing/2014/main" id="{75AEC36D-DF66-4F21-A6DA-76DE58D9B0BB}"/>
              </a:ext>
            </a:extLst>
          </p:cNvPr>
          <p:cNvSpPr txBox="1"/>
          <p:nvPr/>
        </p:nvSpPr>
        <p:spPr>
          <a:xfrm>
            <a:off x="5433203" y="641445"/>
            <a:ext cx="1532792" cy="523220"/>
          </a:xfrm>
          <a:prstGeom prst="rect">
            <a:avLst/>
          </a:prstGeom>
          <a:noFill/>
        </p:spPr>
        <p:txBody>
          <a:bodyPr wrap="none" rtlCol="0">
            <a:spAutoFit/>
          </a:bodyPr>
          <a:lstStyle>
            <a:defPPr>
              <a:defRPr lang="zh-CN"/>
            </a:defPPr>
            <a:lvl1pPr>
              <a:defRPr sz="2800">
                <a:latin typeface="+mj-ea"/>
                <a:ea typeface="+mj-ea"/>
              </a:defRPr>
            </a:lvl1pPr>
          </a:lstStyle>
          <a:p>
            <a:r>
              <a:rPr lang="en-IN" altLang="zh-CN" dirty="0"/>
              <a:t>Research</a:t>
            </a:r>
            <a:endParaRPr lang="zh-CN" altLang="en-US" dirty="0"/>
          </a:p>
        </p:txBody>
      </p:sp>
      <p:sp>
        <p:nvSpPr>
          <p:cNvPr id="38" name="文本框 37">
            <a:extLst>
              <a:ext uri="{FF2B5EF4-FFF2-40B4-BE49-F238E27FC236}">
                <a16:creationId xmlns:a16="http://schemas.microsoft.com/office/drawing/2014/main" id="{B722E109-1C3C-4524-9C1D-AB7B6C52B4E0}"/>
              </a:ext>
            </a:extLst>
          </p:cNvPr>
          <p:cNvSpPr txBox="1"/>
          <p:nvPr/>
        </p:nvSpPr>
        <p:spPr>
          <a:xfrm>
            <a:off x="5387760" y="1088351"/>
            <a:ext cx="1819729" cy="523220"/>
          </a:xfrm>
          <a:prstGeom prst="rect">
            <a:avLst/>
          </a:prstGeom>
          <a:noFill/>
        </p:spPr>
        <p:txBody>
          <a:bodyPr wrap="none" rtlCol="0">
            <a:spAutoFit/>
          </a:bodyPr>
          <a:lstStyle/>
          <a:p>
            <a:r>
              <a:rPr lang="en-US" altLang="zh-CN" sz="2800" dirty="0">
                <a:latin typeface="+mj-ea"/>
                <a:ea typeface="+mj-ea"/>
              </a:rPr>
              <a:t>Challenges</a:t>
            </a:r>
          </a:p>
        </p:txBody>
      </p:sp>
    </p:spTree>
    <p:extLst>
      <p:ext uri="{BB962C8B-B14F-4D97-AF65-F5344CB8AC3E}">
        <p14:creationId xmlns:p14="http://schemas.microsoft.com/office/powerpoint/2010/main" val="39360366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64" presetClass="path" presetSubtype="0" decel="100000" fill="hold" nodeType="withEffect">
                                  <p:stCondLst>
                                    <p:cond delay="0"/>
                                  </p:stCondLst>
                                  <p:childTnLst>
                                    <p:animMotion origin="layout" path="M -4.16667E-7 -4.07407E-6 L -4.16667E-7 -0.08657 " pathEditMode="relative" rAng="0" ptsTypes="AA">
                                      <p:cBhvr>
                                        <p:cTn id="15" dur="1250" spd="-100000" fill="hold"/>
                                        <p:tgtEl>
                                          <p:spTgt spid="18"/>
                                        </p:tgtEl>
                                        <p:attrNameLst>
                                          <p:attrName>ppt_x</p:attrName>
                                          <p:attrName>ppt_y</p:attrName>
                                        </p:attrNameLst>
                                      </p:cBhvr>
                                      <p:rCtr x="0" y="-4329"/>
                                    </p:animMotion>
                                  </p:childTnLst>
                                </p:cTn>
                              </p:par>
                              <p:par>
                                <p:cTn id="16" presetID="10" presetClass="entr" presetSubtype="0" fill="hold" nodeType="withEffect">
                                  <p:stCondLst>
                                    <p:cond delay="2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750"/>
                                        <p:tgtEl>
                                          <p:spTgt spid="24"/>
                                        </p:tgtEl>
                                      </p:cBhvr>
                                    </p:animEffect>
                                  </p:childTnLst>
                                </p:cTn>
                              </p:par>
                              <p:par>
                                <p:cTn id="19" presetID="64" presetClass="path" presetSubtype="0" decel="100000" fill="hold" nodeType="withEffect">
                                  <p:stCondLst>
                                    <p:cond delay="250"/>
                                  </p:stCondLst>
                                  <p:childTnLst>
                                    <p:animMotion origin="layout" path="M -4.16667E-7 -4.07407E-6 L -4.16667E-7 -0.08657 " pathEditMode="relative" rAng="0" ptsTypes="AA">
                                      <p:cBhvr>
                                        <p:cTn id="20" dur="1250" spd="-100000" fill="hold"/>
                                        <p:tgtEl>
                                          <p:spTgt spid="24"/>
                                        </p:tgtEl>
                                        <p:attrNameLst>
                                          <p:attrName>ppt_x</p:attrName>
                                          <p:attrName>ppt_y</p:attrName>
                                        </p:attrNameLst>
                                      </p:cBhvr>
                                      <p:rCtr x="0" y="-4329"/>
                                    </p:animMotion>
                                  </p:childTnLst>
                                </p:cTn>
                              </p:par>
                              <p:par>
                                <p:cTn id="21" presetID="10" presetClass="entr" presetSubtype="0" fill="hold"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750"/>
                                        <p:tgtEl>
                                          <p:spTgt spid="30"/>
                                        </p:tgtEl>
                                      </p:cBhvr>
                                    </p:animEffect>
                                  </p:childTnLst>
                                </p:cTn>
                              </p:par>
                              <p:par>
                                <p:cTn id="24" presetID="64" presetClass="path" presetSubtype="0" decel="100000" fill="hold" nodeType="withEffect">
                                  <p:stCondLst>
                                    <p:cond delay="500"/>
                                  </p:stCondLst>
                                  <p:childTnLst>
                                    <p:animMotion origin="layout" path="M -4.16667E-7 -4.07407E-6 L -4.16667E-7 -0.08657 " pathEditMode="relative" rAng="0" ptsTypes="AA">
                                      <p:cBhvr>
                                        <p:cTn id="25" dur="1250" spd="-100000" fill="hold"/>
                                        <p:tgtEl>
                                          <p:spTgt spid="30"/>
                                        </p:tgtEl>
                                        <p:attrNameLst>
                                          <p:attrName>ppt_x</p:attrName>
                                          <p:attrName>ppt_y</p:attrName>
                                        </p:attrNameLst>
                                      </p:cBhvr>
                                      <p:rCtr x="0" y="-4329"/>
                                    </p:animMotion>
                                  </p:childTnLst>
                                </p:cTn>
                              </p:par>
                              <p:par>
                                <p:cTn id="26" presetID="10" presetClass="entr" presetSubtype="0" fill="hold" nodeType="withEffect">
                                  <p:stCondLst>
                                    <p:cond delay="75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750"/>
                                        <p:tgtEl>
                                          <p:spTgt spid="21"/>
                                        </p:tgtEl>
                                      </p:cBhvr>
                                    </p:animEffect>
                                  </p:childTnLst>
                                </p:cTn>
                              </p:par>
                              <p:par>
                                <p:cTn id="29" presetID="64" presetClass="path" presetSubtype="0" decel="100000" fill="hold" nodeType="withEffect">
                                  <p:stCondLst>
                                    <p:cond delay="750"/>
                                  </p:stCondLst>
                                  <p:childTnLst>
                                    <p:animMotion origin="layout" path="M -4.16667E-7 -4.07407E-6 L -4.16667E-7 -0.08657 " pathEditMode="relative" rAng="0" ptsTypes="AA">
                                      <p:cBhvr>
                                        <p:cTn id="30" dur="1250" spd="-100000" fill="hold"/>
                                        <p:tgtEl>
                                          <p:spTgt spid="21"/>
                                        </p:tgtEl>
                                        <p:attrNameLst>
                                          <p:attrName>ppt_x</p:attrName>
                                          <p:attrName>ppt_y</p:attrName>
                                        </p:attrNameLst>
                                      </p:cBhvr>
                                      <p:rCtr x="0" y="-4329"/>
                                    </p:animMotion>
                                  </p:childTnLst>
                                </p:cTn>
                              </p:par>
                              <p:par>
                                <p:cTn id="31" presetID="10" presetClass="entr" presetSubtype="0" fill="hold" nodeType="withEffect">
                                  <p:stCondLst>
                                    <p:cond delay="10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750"/>
                                        <p:tgtEl>
                                          <p:spTgt spid="27"/>
                                        </p:tgtEl>
                                      </p:cBhvr>
                                    </p:animEffect>
                                  </p:childTnLst>
                                </p:cTn>
                              </p:par>
                              <p:par>
                                <p:cTn id="34" presetID="64" presetClass="path" presetSubtype="0" decel="100000" fill="hold" nodeType="withEffect">
                                  <p:stCondLst>
                                    <p:cond delay="1000"/>
                                  </p:stCondLst>
                                  <p:childTnLst>
                                    <p:animMotion origin="layout" path="M -4.16667E-7 -4.07407E-6 L -4.16667E-7 -0.08657 " pathEditMode="relative" rAng="0" ptsTypes="AA">
                                      <p:cBhvr>
                                        <p:cTn id="35" dur="1250" spd="-100000" fill="hold"/>
                                        <p:tgtEl>
                                          <p:spTgt spid="27"/>
                                        </p:tgtEl>
                                        <p:attrNameLst>
                                          <p:attrName>ppt_x</p:attrName>
                                          <p:attrName>ppt_y</p:attrName>
                                        </p:attrNameLst>
                                      </p:cBhvr>
                                      <p:rCtr x="0" y="-4329"/>
                                    </p:animMotion>
                                  </p:childTnLst>
                                </p:cTn>
                              </p:par>
                              <p:par>
                                <p:cTn id="36" presetID="10" presetClass="entr" presetSubtype="0" fill="hold" nodeType="withEffect">
                                  <p:stCondLst>
                                    <p:cond delay="125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par>
                                <p:cTn id="39" presetID="64" presetClass="path" presetSubtype="0" decel="100000" fill="hold" nodeType="withEffect">
                                  <p:stCondLst>
                                    <p:cond delay="1250"/>
                                  </p:stCondLst>
                                  <p:childTnLst>
                                    <p:animMotion origin="layout" path="M -4.16667E-7 -4.07407E-6 L -4.16667E-7 -0.08657 " pathEditMode="relative" rAng="0" ptsTypes="AA">
                                      <p:cBhvr>
                                        <p:cTn id="40" dur="1250" spd="-100000" fill="hold"/>
                                        <p:tgtEl>
                                          <p:spTgt spid="33"/>
                                        </p:tgtEl>
                                        <p:attrNameLst>
                                          <p:attrName>ppt_x</p:attrName>
                                          <p:attrName>ppt_y</p:attrName>
                                        </p:attrNameLst>
                                      </p:cBhvr>
                                      <p:rCtr x="0" y="-4329"/>
                                    </p:animMotion>
                                  </p:childTnLst>
                                </p:cTn>
                              </p:par>
                            </p:childTnLst>
                          </p:cTn>
                        </p:par>
                        <p:par>
                          <p:cTn id="41" fill="hold">
                            <p:stCondLst>
                              <p:cond delay="3500"/>
                            </p:stCondLst>
                            <p:childTnLst>
                              <p:par>
                                <p:cTn id="42" presetID="21" presetClass="entr" presetSubtype="1"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heel(1)">
                                      <p:cBhvr>
                                        <p:cTn id="44" dur="1000"/>
                                        <p:tgtEl>
                                          <p:spTgt spid="12"/>
                                        </p:tgtEl>
                                      </p:cBhvr>
                                    </p:animEffect>
                                  </p:childTnLst>
                                </p:cTn>
                              </p:par>
                            </p:childTnLst>
                          </p:cTn>
                        </p:par>
                        <p:par>
                          <p:cTn id="45" fill="hold">
                            <p:stCondLst>
                              <p:cond delay="4500"/>
                            </p:stCondLst>
                            <p:childTnLst>
                              <p:par>
                                <p:cTn id="46" presetID="21" presetClass="entr" presetSubtype="1"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1000"/>
                                        <p:tgtEl>
                                          <p:spTgt spid="15"/>
                                        </p:tgtEl>
                                      </p:cBhvr>
                                    </p:animEffect>
                                  </p:childTnLst>
                                </p:cTn>
                              </p:par>
                            </p:childTnLst>
                          </p:cTn>
                        </p:par>
                        <p:par>
                          <p:cTn id="49" fill="hold">
                            <p:stCondLst>
                              <p:cond delay="5500"/>
                            </p:stCondLst>
                            <p:childTnLst>
                              <p:par>
                                <p:cTn id="50" presetID="21" presetClass="entr" presetSubtype="1"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heel(1)">
                                      <p:cBhvr>
                                        <p:cTn id="52" dur="10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750"/>
                                        <p:tgtEl>
                                          <p:spTgt spid="37"/>
                                        </p:tgtEl>
                                      </p:cBhvr>
                                    </p:animEffect>
                                  </p:childTnLst>
                                </p:cTn>
                              </p:par>
                              <p:par>
                                <p:cTn id="56" presetID="35" presetClass="path" presetSubtype="0" decel="100000" fill="hold" grpId="1" nodeType="withEffect">
                                  <p:stCondLst>
                                    <p:cond delay="0"/>
                                  </p:stCondLst>
                                  <p:childTnLst>
                                    <p:animMotion origin="layout" path="M -3.54167E-6 -2.96296E-6 L -0.04557 -2.96296E-6 " pathEditMode="relative" rAng="0" ptsTypes="AA">
                                      <p:cBhvr>
                                        <p:cTn id="57" dur="1500" spd="-100000" fill="hold"/>
                                        <p:tgtEl>
                                          <p:spTgt spid="37"/>
                                        </p:tgtEl>
                                        <p:attrNameLst>
                                          <p:attrName>ppt_x</p:attrName>
                                          <p:attrName>ppt_y</p:attrName>
                                        </p:attrNameLst>
                                      </p:cBhvr>
                                      <p:rCtr x="-2279" y="0"/>
                                    </p:animMotion>
                                  </p:childTnLst>
                                </p:cTn>
                              </p:par>
                              <p:par>
                                <p:cTn id="58" presetID="10" presetClass="entr" presetSubtype="0" fill="hold" grpId="0" nodeType="withEffect">
                                  <p:stCondLst>
                                    <p:cond delay="25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750"/>
                                        <p:tgtEl>
                                          <p:spTgt spid="38"/>
                                        </p:tgtEl>
                                      </p:cBhvr>
                                    </p:animEffect>
                                  </p:childTnLst>
                                </p:cTn>
                              </p:par>
                              <p:par>
                                <p:cTn id="61" presetID="35" presetClass="path" presetSubtype="0" decel="100000" fill="hold" grpId="1" nodeType="withEffect">
                                  <p:stCondLst>
                                    <p:cond delay="250"/>
                                  </p:stCondLst>
                                  <p:childTnLst>
                                    <p:animMotion origin="layout" path="M 3.54167E-6 7.40741E-7 L -0.04558 7.40741E-7 " pathEditMode="relative" rAng="0" ptsTypes="AA">
                                      <p:cBhvr>
                                        <p:cTn id="62" dur="1500" spd="-100000" fill="hold"/>
                                        <p:tgtEl>
                                          <p:spTgt spid="38"/>
                                        </p:tgtEl>
                                        <p:attrNameLst>
                                          <p:attrName>ppt_x</p:attrName>
                                          <p:attrName>ppt_y</p:attrName>
                                        </p:attrNameLst>
                                      </p:cBhvr>
                                      <p:rCtr x="-2279" y="0"/>
                                    </p:animMotion>
                                  </p:childTnLst>
                                </p:cTn>
                              </p:par>
                              <p:par>
                                <p:cTn id="63" presetID="10" presetClass="entr" presetSubtype="0" fill="hold" grpId="0" nodeType="withEffect">
                                  <p:stCondLst>
                                    <p:cond delay="5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750"/>
                                        <p:tgtEl>
                                          <p:spTgt spid="36"/>
                                        </p:tgtEl>
                                      </p:cBhvr>
                                    </p:animEffect>
                                  </p:childTnLst>
                                </p:cTn>
                              </p:par>
                              <p:par>
                                <p:cTn id="66" presetID="35" presetClass="path" presetSubtype="0" decel="100000" fill="hold" grpId="1" nodeType="withEffect">
                                  <p:stCondLst>
                                    <p:cond delay="500"/>
                                  </p:stCondLst>
                                  <p:childTnLst>
                                    <p:animMotion origin="layout" path="M 4.79167E-6 -3.7037E-6 L -0.04558 -3.7037E-6 " pathEditMode="relative" rAng="0" ptsTypes="AA">
                                      <p:cBhvr>
                                        <p:cTn id="67" dur="1500" spd="-100000" fill="hold"/>
                                        <p:tgtEl>
                                          <p:spTgt spid="36"/>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8" grpId="0"/>
      <p:bldP spid="38"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4">
            <a:extLst>
              <a:ext uri="{28A0092B-C50C-407E-A947-70E740481C1C}">
                <a14:useLocalDpi xmlns:a14="http://schemas.microsoft.com/office/drawing/2010/main" val="0"/>
              </a:ext>
            </a:extLst>
          </a:blip>
          <a:srcRect l="43802" t="61735" r="-239" b="2068"/>
          <a:stretch/>
        </p:blipFill>
        <p:spPr>
          <a:xfrm flipH="1">
            <a:off x="0" y="805631"/>
            <a:ext cx="4572000" cy="5860134"/>
          </a:xfrm>
          <a:prstGeom prst="rect">
            <a:avLst/>
          </a:prstGeom>
        </p:spPr>
      </p:pic>
      <p:pic>
        <p:nvPicPr>
          <p:cNvPr id="4" name="图片 3">
            <a:extLst>
              <a:ext uri="{FF2B5EF4-FFF2-40B4-BE49-F238E27FC236}">
                <a16:creationId xmlns:a16="http://schemas.microsoft.com/office/drawing/2014/main" id="{1381BA35-243A-402E-B30B-2CE214507A1A}"/>
              </a:ext>
            </a:extLst>
          </p:cNvPr>
          <p:cNvPicPr>
            <a:picLocks noChangeAspect="1"/>
          </p:cNvPicPr>
          <p:nvPr/>
        </p:nvPicPr>
        <p:blipFill rotWithShape="1">
          <a:blip r:embed="rId5">
            <a:extLst>
              <a:ext uri="{28A0092B-C50C-407E-A947-70E740481C1C}">
                <a14:useLocalDpi xmlns:a14="http://schemas.microsoft.com/office/drawing/2010/main" val="0"/>
              </a:ext>
            </a:extLst>
          </a:blip>
          <a:srcRect l="35464" t="13230" r="19386" b="16824"/>
          <a:stretch/>
        </p:blipFill>
        <p:spPr>
          <a:xfrm>
            <a:off x="4592628" y="580364"/>
            <a:ext cx="3046018" cy="4718869"/>
          </a:xfrm>
          <a:prstGeom prst="rect">
            <a:avLst/>
          </a:prstGeom>
        </p:spPr>
      </p:pic>
      <p:sp>
        <p:nvSpPr>
          <p:cNvPr id="5" name="文本框 4">
            <a:extLst>
              <a:ext uri="{FF2B5EF4-FFF2-40B4-BE49-F238E27FC236}">
                <a16:creationId xmlns:a16="http://schemas.microsoft.com/office/drawing/2014/main" id="{90DB0EDC-00AA-4D71-BAFB-EF79E65BD494}"/>
              </a:ext>
            </a:extLst>
          </p:cNvPr>
          <p:cNvSpPr txBox="1"/>
          <p:nvPr/>
        </p:nvSpPr>
        <p:spPr>
          <a:xfrm>
            <a:off x="7080596" y="805631"/>
            <a:ext cx="738664" cy="4493602"/>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IN" altLang="zh-CN" sz="3600" b="1" dirty="0">
                <a:solidFill>
                  <a:schemeClr val="bg1"/>
                </a:solidFill>
                <a:latin typeface="郑庆科智雅体" panose="02000603000000000000" pitchFamily="2" charset="-122"/>
                <a:ea typeface="郑庆科智雅体" panose="02000603000000000000" pitchFamily="2" charset="-122"/>
              </a:rPr>
              <a:t>Research Objective</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7" name="PA_图片 6">
            <a:extLst>
              <a:ext uri="{FF2B5EF4-FFF2-40B4-BE49-F238E27FC236}">
                <a16:creationId xmlns:a16="http://schemas.microsoft.com/office/drawing/2014/main" id="{08E589C9-239B-4424-BE32-88BA0005FC2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5400000">
            <a:off x="6453604" y="1119605"/>
            <a:ext cx="7935495" cy="3541295"/>
          </a:xfrm>
          <a:prstGeom prst="rect">
            <a:avLst/>
          </a:prstGeom>
        </p:spPr>
      </p:pic>
    </p:spTree>
    <p:extLst>
      <p:ext uri="{BB962C8B-B14F-4D97-AF65-F5344CB8AC3E}">
        <p14:creationId xmlns:p14="http://schemas.microsoft.com/office/powerpoint/2010/main" val="2235847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3" presetClass="path" presetSubtype="0" decel="100000" fill="hold" nodeType="withEffect">
                                  <p:stCondLst>
                                    <p:cond delay="0"/>
                                  </p:stCondLst>
                                  <p:childTnLst>
                                    <p:animMotion origin="layout" path="M -2.5E-6 -3.7037E-6 L 0.025 -3.7037E-6 " pathEditMode="relative" rAng="0" ptsTypes="AA">
                                      <p:cBhvr>
                                        <p:cTn id="9" dur="1250" spd="-100000" fill="hold"/>
                                        <p:tgtEl>
                                          <p:spTgt spid="4"/>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63" presetClass="path" presetSubtype="0" decel="100000" fill="hold" grpId="1" nodeType="withEffect">
                                  <p:stCondLst>
                                    <p:cond delay="0"/>
                                  </p:stCondLst>
                                  <p:childTnLst>
                                    <p:animMotion origin="layout" path="M 2.29167E-6 2.59259E-6 L 0.025 2.59259E-6 " pathEditMode="relative" rAng="0" ptsTypes="AA">
                                      <p:cBhvr>
                                        <p:cTn id="15"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sp>
        <p:nvSpPr>
          <p:cNvPr id="6" name="文本框 5">
            <a:extLst>
              <a:ext uri="{FF2B5EF4-FFF2-40B4-BE49-F238E27FC236}">
                <a16:creationId xmlns:a16="http://schemas.microsoft.com/office/drawing/2014/main" id="{6EA6D5E5-ED27-4ADE-B0FF-0E8675466EF3}"/>
              </a:ext>
            </a:extLst>
          </p:cNvPr>
          <p:cNvSpPr txBox="1"/>
          <p:nvPr/>
        </p:nvSpPr>
        <p:spPr>
          <a:xfrm>
            <a:off x="1085714" y="686988"/>
            <a:ext cx="938077" cy="861774"/>
          </a:xfrm>
          <a:prstGeom prst="rect">
            <a:avLst/>
          </a:prstGeom>
          <a:noFill/>
        </p:spPr>
        <p:txBody>
          <a:bodyPr wrap="none" rtlCol="0">
            <a:spAutoFit/>
          </a:bodyPr>
          <a:lstStyle/>
          <a:p>
            <a:r>
              <a:rPr lang="en-US" altLang="zh-CN" sz="5000" dirty="0">
                <a:solidFill>
                  <a:schemeClr val="bg1"/>
                </a:solidFill>
                <a:effectLst>
                  <a:innerShdw blurRad="127000" dist="50800" dir="16200000">
                    <a:prstClr val="black">
                      <a:alpha val="80000"/>
                    </a:prstClr>
                  </a:innerShdw>
                </a:effectLst>
                <a:latin typeface="郑庆科智雅体" panose="02000603000000000000" pitchFamily="2" charset="-122"/>
                <a:ea typeface="郑庆科智雅体" panose="02000603000000000000" pitchFamily="2" charset="-122"/>
              </a:rPr>
              <a:t>01</a:t>
            </a:r>
            <a:endParaRPr lang="zh-CN" altLang="en-US" sz="5000" dirty="0">
              <a:solidFill>
                <a:schemeClr val="bg1"/>
              </a:solidFill>
              <a:effectLst>
                <a:innerShdw blurRad="127000" dist="50800" dir="16200000">
                  <a:prstClr val="black">
                    <a:alpha val="80000"/>
                  </a:prstClr>
                </a:innerShdw>
              </a:effectLst>
              <a:latin typeface="郑庆科智雅体" panose="02000603000000000000" pitchFamily="2" charset="-122"/>
              <a:ea typeface="郑庆科智雅体" panose="02000603000000000000" pitchFamily="2" charset="-122"/>
            </a:endParaRPr>
          </a:p>
        </p:txBody>
      </p:sp>
      <p:grpSp>
        <p:nvGrpSpPr>
          <p:cNvPr id="7" name="组合 6">
            <a:extLst>
              <a:ext uri="{FF2B5EF4-FFF2-40B4-BE49-F238E27FC236}">
                <a16:creationId xmlns:a16="http://schemas.microsoft.com/office/drawing/2014/main" id="{AB3FE359-CBC2-4510-B2C5-A1445C05FEFF}"/>
              </a:ext>
            </a:extLst>
          </p:cNvPr>
          <p:cNvGrpSpPr/>
          <p:nvPr/>
        </p:nvGrpSpPr>
        <p:grpSpPr>
          <a:xfrm>
            <a:off x="2143853" y="733795"/>
            <a:ext cx="3242653" cy="891822"/>
            <a:chOff x="7182065" y="4772862"/>
            <a:chExt cx="2978992" cy="891822"/>
          </a:xfrm>
        </p:grpSpPr>
        <p:sp>
          <p:nvSpPr>
            <p:cNvPr id="8" name="文本框 7">
              <a:extLst>
                <a:ext uri="{FF2B5EF4-FFF2-40B4-BE49-F238E27FC236}">
                  <a16:creationId xmlns:a16="http://schemas.microsoft.com/office/drawing/2014/main" id="{83139149-89AE-469F-9407-AC8BD56F659C}"/>
                </a:ext>
              </a:extLst>
            </p:cNvPr>
            <p:cNvSpPr txBox="1"/>
            <p:nvPr/>
          </p:nvSpPr>
          <p:spPr>
            <a:xfrm>
              <a:off x="7182065" y="4772862"/>
              <a:ext cx="1556773"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cs typeface="Clear Sans Medium" panose="020B0603030202020304" pitchFamily="34" charset="0"/>
                </a:rPr>
                <a:t>Introduction</a:t>
              </a:r>
              <a:endParaRPr lang="zh-CN" altLang="en-US" dirty="0">
                <a:solidFill>
                  <a:schemeClr val="bg1"/>
                </a:solidFill>
                <a:latin typeface="郑庆科智雅体" panose="02000603000000000000" pitchFamily="2" charset="-122"/>
                <a:ea typeface="郑庆科智雅体" panose="02000603000000000000" pitchFamily="2" charset="-122"/>
                <a:cs typeface="Clear Sans Medium" panose="020B0603030202020304" pitchFamily="34" charset="0"/>
              </a:endParaRPr>
            </a:p>
          </p:txBody>
        </p:sp>
        <p:sp>
          <p:nvSpPr>
            <p:cNvPr id="9" name="文本框 8">
              <a:extLst>
                <a:ext uri="{FF2B5EF4-FFF2-40B4-BE49-F238E27FC236}">
                  <a16:creationId xmlns:a16="http://schemas.microsoft.com/office/drawing/2014/main" id="{11E8D7E5-703E-47BC-BBA7-69AF1388C584}"/>
                </a:ext>
              </a:extLst>
            </p:cNvPr>
            <p:cNvSpPr txBox="1"/>
            <p:nvPr/>
          </p:nvSpPr>
          <p:spPr>
            <a:xfrm>
              <a:off x="7182065" y="5110686"/>
              <a:ext cx="2978992" cy="553998"/>
            </a:xfrm>
            <a:prstGeom prst="rect">
              <a:avLst/>
            </a:prstGeom>
            <a:noFill/>
          </p:spPr>
          <p:txBody>
            <a:bodyPr wrap="square" rtlCol="0">
              <a:spAutoFit/>
            </a:bodyPr>
            <a:lstStyle/>
            <a:p>
              <a:pPr marL="228600" indent="-228600">
                <a:buAutoNum type="alphaLcParenR"/>
              </a:pPr>
              <a:r>
                <a:rPr lang="en-US" altLang="zh-CN" sz="1000" dirty="0">
                  <a:solidFill>
                    <a:schemeClr val="bg1"/>
                  </a:solidFill>
                  <a:latin typeface="郑庆科智雅体" panose="02000603000000000000" pitchFamily="2" charset="-122"/>
                  <a:ea typeface="郑庆科智雅体" panose="02000603000000000000" pitchFamily="2" charset="-122"/>
                </a:rPr>
                <a:t>Statement of Problem/Challenges</a:t>
              </a:r>
            </a:p>
            <a:p>
              <a:r>
                <a:rPr lang="en-US" altLang="zh-CN" sz="1000" dirty="0">
                  <a:solidFill>
                    <a:schemeClr val="bg1"/>
                  </a:solidFill>
                  <a:latin typeface="郑庆科智雅体" panose="02000603000000000000" pitchFamily="2" charset="-122"/>
                  <a:ea typeface="郑庆科智雅体" panose="02000603000000000000" pitchFamily="2" charset="-122"/>
                </a:rPr>
                <a:t>b)   Background, Context and Significant of Study</a:t>
              </a:r>
              <a:endParaRPr lang="zh-CN" altLang="en-US" sz="1000" dirty="0">
                <a:solidFill>
                  <a:schemeClr val="bg1"/>
                </a:solidFill>
                <a:latin typeface="郑庆科智雅体" panose="02000603000000000000" pitchFamily="2" charset="-122"/>
                <a:ea typeface="郑庆科智雅体" panose="02000603000000000000" pitchFamily="2" charset="-122"/>
              </a:endParaRPr>
            </a:p>
          </p:txBody>
        </p:sp>
      </p:grpSp>
      <p:sp>
        <p:nvSpPr>
          <p:cNvPr id="10" name="文本框 9">
            <a:extLst>
              <a:ext uri="{FF2B5EF4-FFF2-40B4-BE49-F238E27FC236}">
                <a16:creationId xmlns:a16="http://schemas.microsoft.com/office/drawing/2014/main" id="{B24C2B47-4EBF-4767-86D4-A01A03B3FADD}"/>
              </a:ext>
            </a:extLst>
          </p:cNvPr>
          <p:cNvSpPr txBox="1"/>
          <p:nvPr/>
        </p:nvSpPr>
        <p:spPr>
          <a:xfrm>
            <a:off x="1085714" y="1660717"/>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02</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1" name="组合 10">
            <a:extLst>
              <a:ext uri="{FF2B5EF4-FFF2-40B4-BE49-F238E27FC236}">
                <a16:creationId xmlns:a16="http://schemas.microsoft.com/office/drawing/2014/main" id="{220DB0A2-DCCB-452D-9138-799854C9CC69}"/>
              </a:ext>
            </a:extLst>
          </p:cNvPr>
          <p:cNvGrpSpPr/>
          <p:nvPr/>
        </p:nvGrpSpPr>
        <p:grpSpPr>
          <a:xfrm>
            <a:off x="2147634" y="1869394"/>
            <a:ext cx="2978992" cy="553268"/>
            <a:chOff x="7182065" y="4772862"/>
            <a:chExt cx="2978992" cy="553268"/>
          </a:xfrm>
        </p:grpSpPr>
        <p:sp>
          <p:nvSpPr>
            <p:cNvPr id="12" name="文本框 11">
              <a:extLst>
                <a:ext uri="{FF2B5EF4-FFF2-40B4-BE49-F238E27FC236}">
                  <a16:creationId xmlns:a16="http://schemas.microsoft.com/office/drawing/2014/main" id="{627FB808-1C26-4467-8063-4CFF9BD33C28}"/>
                </a:ext>
              </a:extLst>
            </p:cNvPr>
            <p:cNvSpPr txBox="1"/>
            <p:nvPr/>
          </p:nvSpPr>
          <p:spPr>
            <a:xfrm>
              <a:off x="7182065" y="4772862"/>
              <a:ext cx="2083263" cy="369332"/>
            </a:xfrm>
            <a:prstGeom prst="rect">
              <a:avLst/>
            </a:prstGeom>
            <a:noFill/>
          </p:spPr>
          <p:txBody>
            <a:bodyPr wrap="none" rtlCol="0">
              <a:spAutoFit/>
            </a:bodyPr>
            <a:lstStyle/>
            <a:p>
              <a:pPr lvl="0"/>
              <a:r>
                <a:rPr lang="en-US" altLang="zh-CN" dirty="0">
                  <a:solidFill>
                    <a:schemeClr val="bg1"/>
                  </a:solidFill>
                  <a:latin typeface="郑庆科智雅体" panose="02000603000000000000" pitchFamily="2" charset="-122"/>
                  <a:ea typeface="郑庆科智雅体" panose="02000603000000000000" pitchFamily="2" charset="-122"/>
                </a:rPr>
                <a:t>Literature Review</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13" name="文本框 12">
              <a:extLst>
                <a:ext uri="{FF2B5EF4-FFF2-40B4-BE49-F238E27FC236}">
                  <a16:creationId xmlns:a16="http://schemas.microsoft.com/office/drawing/2014/main" id="{1D185805-D687-4EC1-804C-1288BD61BEF2}"/>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14" name="文本框 13">
            <a:extLst>
              <a:ext uri="{FF2B5EF4-FFF2-40B4-BE49-F238E27FC236}">
                <a16:creationId xmlns:a16="http://schemas.microsoft.com/office/drawing/2014/main" id="{767DEE3B-C437-4914-A598-B397D3592538}"/>
              </a:ext>
            </a:extLst>
          </p:cNvPr>
          <p:cNvSpPr txBox="1"/>
          <p:nvPr/>
        </p:nvSpPr>
        <p:spPr>
          <a:xfrm>
            <a:off x="1085714" y="2634446"/>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03</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5" name="组合 14">
            <a:extLst>
              <a:ext uri="{FF2B5EF4-FFF2-40B4-BE49-F238E27FC236}">
                <a16:creationId xmlns:a16="http://schemas.microsoft.com/office/drawing/2014/main" id="{C0ED9FF5-0784-4917-B4A5-6ED757B5C284}"/>
              </a:ext>
            </a:extLst>
          </p:cNvPr>
          <p:cNvGrpSpPr/>
          <p:nvPr/>
        </p:nvGrpSpPr>
        <p:grpSpPr>
          <a:xfrm>
            <a:off x="2147634" y="2843123"/>
            <a:ext cx="2978992" cy="553268"/>
            <a:chOff x="7182065" y="4772862"/>
            <a:chExt cx="2978992" cy="553268"/>
          </a:xfrm>
        </p:grpSpPr>
        <p:sp>
          <p:nvSpPr>
            <p:cNvPr id="16" name="文本框 15">
              <a:extLst>
                <a:ext uri="{FF2B5EF4-FFF2-40B4-BE49-F238E27FC236}">
                  <a16:creationId xmlns:a16="http://schemas.microsoft.com/office/drawing/2014/main" id="{3142D39F-76A3-4534-AB77-CD724C7EFA00}"/>
                </a:ext>
              </a:extLst>
            </p:cNvPr>
            <p:cNvSpPr txBox="1"/>
            <p:nvPr/>
          </p:nvSpPr>
          <p:spPr>
            <a:xfrm>
              <a:off x="7182065" y="4772862"/>
              <a:ext cx="2316275" cy="369332"/>
            </a:xfrm>
            <a:prstGeom prst="rect">
              <a:avLst/>
            </a:prstGeom>
            <a:noFill/>
          </p:spPr>
          <p:txBody>
            <a:bodyPr wrap="none" rtlCol="0">
              <a:spAutoFit/>
            </a:bodyPr>
            <a:lstStyle/>
            <a:p>
              <a:pPr lvl="0"/>
              <a:r>
                <a:rPr lang="en-US" altLang="zh-CN" dirty="0">
                  <a:solidFill>
                    <a:schemeClr val="bg1"/>
                  </a:solidFill>
                  <a:latin typeface="郑庆科智雅体" panose="02000603000000000000" pitchFamily="2" charset="-122"/>
                  <a:ea typeface="郑庆科智雅体" panose="02000603000000000000" pitchFamily="2" charset="-122"/>
                </a:rPr>
                <a:t>Problem Statement</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17" name="文本框 16">
              <a:extLst>
                <a:ext uri="{FF2B5EF4-FFF2-40B4-BE49-F238E27FC236}">
                  <a16:creationId xmlns:a16="http://schemas.microsoft.com/office/drawing/2014/main" id="{CCCDC5F7-32CA-4261-9C56-F95713F1B6AE}"/>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18" name="文本框 17">
            <a:extLst>
              <a:ext uri="{FF2B5EF4-FFF2-40B4-BE49-F238E27FC236}">
                <a16:creationId xmlns:a16="http://schemas.microsoft.com/office/drawing/2014/main" id="{66CBDFFE-8874-4A02-B7AA-285F9A566F7B}"/>
              </a:ext>
            </a:extLst>
          </p:cNvPr>
          <p:cNvSpPr txBox="1"/>
          <p:nvPr/>
        </p:nvSpPr>
        <p:spPr>
          <a:xfrm>
            <a:off x="1085714" y="3608175"/>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04</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9" name="组合 18">
            <a:extLst>
              <a:ext uri="{FF2B5EF4-FFF2-40B4-BE49-F238E27FC236}">
                <a16:creationId xmlns:a16="http://schemas.microsoft.com/office/drawing/2014/main" id="{BDD4E1DA-54C2-49B0-947F-0325D0B7D062}"/>
              </a:ext>
            </a:extLst>
          </p:cNvPr>
          <p:cNvGrpSpPr/>
          <p:nvPr/>
        </p:nvGrpSpPr>
        <p:grpSpPr>
          <a:xfrm>
            <a:off x="2147634" y="3816852"/>
            <a:ext cx="2978992" cy="553268"/>
            <a:chOff x="7182065" y="4772862"/>
            <a:chExt cx="2978992" cy="553268"/>
          </a:xfrm>
        </p:grpSpPr>
        <p:sp>
          <p:nvSpPr>
            <p:cNvPr id="20" name="文本框 19">
              <a:extLst>
                <a:ext uri="{FF2B5EF4-FFF2-40B4-BE49-F238E27FC236}">
                  <a16:creationId xmlns:a16="http://schemas.microsoft.com/office/drawing/2014/main" id="{DD7DFB34-E454-4224-9362-CB3FBD68677D}"/>
                </a:ext>
              </a:extLst>
            </p:cNvPr>
            <p:cNvSpPr txBox="1"/>
            <p:nvPr/>
          </p:nvSpPr>
          <p:spPr>
            <a:xfrm>
              <a:off x="7182065" y="4772862"/>
              <a:ext cx="2445862"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rPr>
                <a:t>Research Challenges</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21" name="文本框 20">
              <a:extLst>
                <a:ext uri="{FF2B5EF4-FFF2-40B4-BE49-F238E27FC236}">
                  <a16:creationId xmlns:a16="http://schemas.microsoft.com/office/drawing/2014/main" id="{8DE0ABB5-3F24-4273-93E6-BBA7C9EAE957}"/>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grpSp>
        <p:nvGrpSpPr>
          <p:cNvPr id="22" name="组合 21">
            <a:extLst>
              <a:ext uri="{FF2B5EF4-FFF2-40B4-BE49-F238E27FC236}">
                <a16:creationId xmlns:a16="http://schemas.microsoft.com/office/drawing/2014/main" id="{B1F8FD0C-EB8E-4588-919D-7D0BC7BDDDAB}"/>
              </a:ext>
            </a:extLst>
          </p:cNvPr>
          <p:cNvGrpSpPr/>
          <p:nvPr/>
        </p:nvGrpSpPr>
        <p:grpSpPr>
          <a:xfrm>
            <a:off x="6277378" y="210556"/>
            <a:ext cx="2587851" cy="6412925"/>
            <a:chOff x="310073" y="2726543"/>
            <a:chExt cx="2587851" cy="6412925"/>
          </a:xfrm>
        </p:grpSpPr>
        <p:pic>
          <p:nvPicPr>
            <p:cNvPr id="23" name="图片 22">
              <a:extLst>
                <a:ext uri="{FF2B5EF4-FFF2-40B4-BE49-F238E27FC236}">
                  <a16:creationId xmlns:a16="http://schemas.microsoft.com/office/drawing/2014/main" id="{A062846F-80C9-4BDC-9223-3878D88A9151}"/>
                </a:ext>
              </a:extLst>
            </p:cNvPr>
            <p:cNvPicPr>
              <a:picLocks noChangeAspect="1"/>
            </p:cNvPicPr>
            <p:nvPr/>
          </p:nvPicPr>
          <p:blipFill>
            <a:blip r:embed="rId5">
              <a:lum bright="100000"/>
              <a:duotone>
                <a:prstClr val="black"/>
                <a:schemeClr val="bg1">
                  <a:tint val="45000"/>
                  <a:satMod val="400000"/>
                </a:schemeClr>
              </a:duotone>
            </a:blip>
            <a:stretch>
              <a:fillRect/>
            </a:stretch>
          </p:blipFill>
          <p:spPr>
            <a:xfrm>
              <a:off x="2167536" y="2726543"/>
              <a:ext cx="730388" cy="851908"/>
            </a:xfrm>
            <a:prstGeom prst="rect">
              <a:avLst/>
            </a:prstGeom>
          </p:spPr>
        </p:pic>
        <p:pic>
          <p:nvPicPr>
            <p:cNvPr id="24" name="图片 23">
              <a:extLst>
                <a:ext uri="{FF2B5EF4-FFF2-40B4-BE49-F238E27FC236}">
                  <a16:creationId xmlns:a16="http://schemas.microsoft.com/office/drawing/2014/main" id="{EDE90F9F-4B66-4F08-862B-A9C55DF331E4}"/>
                </a:ext>
              </a:extLst>
            </p:cNvPr>
            <p:cNvPicPr>
              <a:picLocks noChangeAspect="1"/>
            </p:cNvPicPr>
            <p:nvPr/>
          </p:nvPicPr>
          <p:blipFill>
            <a:blip r:embed="rId6">
              <a:duotone>
                <a:prstClr val="black"/>
                <a:schemeClr val="bg1">
                  <a:tint val="45000"/>
                  <a:satMod val="400000"/>
                </a:schemeClr>
              </a:duotone>
              <a:lum bright="100000"/>
            </a:blip>
            <a:stretch>
              <a:fillRect/>
            </a:stretch>
          </p:blipFill>
          <p:spPr>
            <a:xfrm>
              <a:off x="1189987" y="3281988"/>
              <a:ext cx="871219" cy="856423"/>
            </a:xfrm>
            <a:prstGeom prst="rect">
              <a:avLst/>
            </a:prstGeom>
          </p:spPr>
        </p:pic>
        <p:pic>
          <p:nvPicPr>
            <p:cNvPr id="25" name="图片 24">
              <a:extLst>
                <a:ext uri="{FF2B5EF4-FFF2-40B4-BE49-F238E27FC236}">
                  <a16:creationId xmlns:a16="http://schemas.microsoft.com/office/drawing/2014/main" id="{71EF9B13-E9AE-4C82-A06B-3DB608BCE4AA}"/>
                </a:ext>
              </a:extLst>
            </p:cNvPr>
            <p:cNvPicPr>
              <a:picLocks noChangeAspect="1"/>
            </p:cNvPicPr>
            <p:nvPr/>
          </p:nvPicPr>
          <p:blipFill>
            <a:blip r:embed="rId7">
              <a:duotone>
                <a:prstClr val="black"/>
                <a:schemeClr val="bg1">
                  <a:tint val="45000"/>
                  <a:satMod val="400000"/>
                </a:schemeClr>
              </a:duotone>
              <a:lum bright="100000"/>
            </a:blip>
            <a:stretch>
              <a:fillRect/>
            </a:stretch>
          </p:blipFill>
          <p:spPr>
            <a:xfrm>
              <a:off x="646724" y="4255804"/>
              <a:ext cx="791326" cy="833585"/>
            </a:xfrm>
            <a:prstGeom prst="rect">
              <a:avLst/>
            </a:prstGeom>
          </p:spPr>
        </p:pic>
        <p:pic>
          <p:nvPicPr>
            <p:cNvPr id="26" name="图片 25">
              <a:extLst>
                <a:ext uri="{FF2B5EF4-FFF2-40B4-BE49-F238E27FC236}">
                  <a16:creationId xmlns:a16="http://schemas.microsoft.com/office/drawing/2014/main" id="{BDD9387E-90AD-423D-B407-34A44E38A65A}"/>
                </a:ext>
              </a:extLst>
            </p:cNvPr>
            <p:cNvPicPr>
              <a:picLocks noChangeAspect="1"/>
            </p:cNvPicPr>
            <p:nvPr/>
          </p:nvPicPr>
          <p:blipFill>
            <a:blip r:embed="rId8">
              <a:duotone>
                <a:prstClr val="black"/>
                <a:schemeClr val="bg1">
                  <a:tint val="45000"/>
                  <a:satMod val="400000"/>
                </a:schemeClr>
              </a:duotone>
              <a:lum bright="100000"/>
            </a:blip>
            <a:stretch>
              <a:fillRect/>
            </a:stretch>
          </p:blipFill>
          <p:spPr>
            <a:xfrm>
              <a:off x="692687" y="5245577"/>
              <a:ext cx="562360" cy="838214"/>
            </a:xfrm>
            <a:prstGeom prst="rect">
              <a:avLst/>
            </a:prstGeom>
          </p:spPr>
        </p:pic>
        <p:pic>
          <p:nvPicPr>
            <p:cNvPr id="27" name="图片 26">
              <a:extLst>
                <a:ext uri="{FF2B5EF4-FFF2-40B4-BE49-F238E27FC236}">
                  <a16:creationId xmlns:a16="http://schemas.microsoft.com/office/drawing/2014/main" id="{00EE575C-72D8-477B-88A4-225AE02F6448}"/>
                </a:ext>
              </a:extLst>
            </p:cNvPr>
            <p:cNvPicPr>
              <a:picLocks noChangeAspect="1"/>
            </p:cNvPicPr>
            <p:nvPr/>
          </p:nvPicPr>
          <p:blipFill>
            <a:blip r:embed="rId9">
              <a:duotone>
                <a:prstClr val="black"/>
                <a:schemeClr val="bg1">
                  <a:tint val="45000"/>
                  <a:satMod val="400000"/>
                </a:schemeClr>
              </a:duotone>
              <a:lum bright="100000"/>
            </a:blip>
            <a:stretch>
              <a:fillRect/>
            </a:stretch>
          </p:blipFill>
          <p:spPr>
            <a:xfrm>
              <a:off x="310073" y="6209975"/>
              <a:ext cx="486970" cy="833585"/>
            </a:xfrm>
            <a:prstGeom prst="rect">
              <a:avLst/>
            </a:prstGeom>
          </p:spPr>
        </p:pic>
        <p:pic>
          <p:nvPicPr>
            <p:cNvPr id="28" name="图片 27">
              <a:extLst>
                <a:ext uri="{FF2B5EF4-FFF2-40B4-BE49-F238E27FC236}">
                  <a16:creationId xmlns:a16="http://schemas.microsoft.com/office/drawing/2014/main" id="{78EB03E4-A9DE-4B49-A7CF-CAE1B19D8937}"/>
                </a:ext>
              </a:extLst>
            </p:cNvPr>
            <p:cNvPicPr>
              <a:picLocks noChangeAspect="1"/>
            </p:cNvPicPr>
            <p:nvPr/>
          </p:nvPicPr>
          <p:blipFill>
            <a:blip r:embed="rId10">
              <a:duotone>
                <a:prstClr val="black"/>
                <a:schemeClr val="bg1">
                  <a:tint val="45000"/>
                  <a:satMod val="400000"/>
                </a:schemeClr>
              </a:duotone>
              <a:lum bright="100000"/>
            </a:blip>
            <a:stretch>
              <a:fillRect/>
            </a:stretch>
          </p:blipFill>
          <p:spPr>
            <a:xfrm>
              <a:off x="2167536" y="8283045"/>
              <a:ext cx="582081" cy="856423"/>
            </a:xfrm>
            <a:prstGeom prst="rect">
              <a:avLst/>
            </a:prstGeom>
          </p:spPr>
        </p:pic>
        <p:pic>
          <p:nvPicPr>
            <p:cNvPr id="29" name="图片 28">
              <a:extLst>
                <a:ext uri="{FF2B5EF4-FFF2-40B4-BE49-F238E27FC236}">
                  <a16:creationId xmlns:a16="http://schemas.microsoft.com/office/drawing/2014/main" id="{E62C2381-4FE8-473B-823A-BF69F580292D}"/>
                </a:ext>
              </a:extLst>
            </p:cNvPr>
            <p:cNvPicPr>
              <a:picLocks noChangeAspect="1"/>
            </p:cNvPicPr>
            <p:nvPr/>
          </p:nvPicPr>
          <p:blipFill>
            <a:blip r:embed="rId7">
              <a:duotone>
                <a:prstClr val="black"/>
                <a:schemeClr val="bg1">
                  <a:tint val="45000"/>
                  <a:satMod val="400000"/>
                </a:schemeClr>
              </a:duotone>
              <a:lum bright="100000"/>
            </a:blip>
            <a:stretch>
              <a:fillRect/>
            </a:stretch>
          </p:blipFill>
          <p:spPr>
            <a:xfrm>
              <a:off x="646724" y="7154951"/>
              <a:ext cx="791326" cy="833585"/>
            </a:xfrm>
            <a:prstGeom prst="rect">
              <a:avLst/>
            </a:prstGeom>
          </p:spPr>
        </p:pic>
        <p:pic>
          <p:nvPicPr>
            <p:cNvPr id="30" name="图片 29">
              <a:extLst>
                <a:ext uri="{FF2B5EF4-FFF2-40B4-BE49-F238E27FC236}">
                  <a16:creationId xmlns:a16="http://schemas.microsoft.com/office/drawing/2014/main" id="{ED89C76D-A51C-407A-AB90-1BE0C07D308D}"/>
                </a:ext>
              </a:extLst>
            </p:cNvPr>
            <p:cNvPicPr>
              <a:picLocks noChangeAspect="1"/>
            </p:cNvPicPr>
            <p:nvPr/>
          </p:nvPicPr>
          <p:blipFill>
            <a:blip r:embed="rId8">
              <a:duotone>
                <a:prstClr val="black"/>
                <a:schemeClr val="bg1">
                  <a:tint val="45000"/>
                  <a:satMod val="400000"/>
                </a:schemeClr>
              </a:duotone>
              <a:lum bright="100000"/>
            </a:blip>
            <a:stretch>
              <a:fillRect/>
            </a:stretch>
          </p:blipFill>
          <p:spPr>
            <a:xfrm>
              <a:off x="1434331" y="8058681"/>
              <a:ext cx="562360" cy="838214"/>
            </a:xfrm>
            <a:prstGeom prst="rect">
              <a:avLst/>
            </a:prstGeom>
          </p:spPr>
        </p:pic>
      </p:grpSp>
      <p:sp>
        <p:nvSpPr>
          <p:cNvPr id="41" name="文本框 17">
            <a:extLst>
              <a:ext uri="{FF2B5EF4-FFF2-40B4-BE49-F238E27FC236}">
                <a16:creationId xmlns:a16="http://schemas.microsoft.com/office/drawing/2014/main" id="{539D406F-ABE9-BBD3-E641-9D2536069EA3}"/>
              </a:ext>
            </a:extLst>
          </p:cNvPr>
          <p:cNvSpPr txBox="1"/>
          <p:nvPr/>
        </p:nvSpPr>
        <p:spPr>
          <a:xfrm>
            <a:off x="1086005" y="4513307"/>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05</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42" name="组合 18">
            <a:extLst>
              <a:ext uri="{FF2B5EF4-FFF2-40B4-BE49-F238E27FC236}">
                <a16:creationId xmlns:a16="http://schemas.microsoft.com/office/drawing/2014/main" id="{281312E9-E586-B36B-3532-E573957E9247}"/>
              </a:ext>
            </a:extLst>
          </p:cNvPr>
          <p:cNvGrpSpPr/>
          <p:nvPr/>
        </p:nvGrpSpPr>
        <p:grpSpPr>
          <a:xfrm>
            <a:off x="2147925" y="4721984"/>
            <a:ext cx="2978992" cy="553268"/>
            <a:chOff x="7182065" y="4772862"/>
            <a:chExt cx="2978992" cy="553268"/>
          </a:xfrm>
        </p:grpSpPr>
        <p:sp>
          <p:nvSpPr>
            <p:cNvPr id="43" name="文本框 19">
              <a:extLst>
                <a:ext uri="{FF2B5EF4-FFF2-40B4-BE49-F238E27FC236}">
                  <a16:creationId xmlns:a16="http://schemas.microsoft.com/office/drawing/2014/main" id="{18321469-5606-75F3-3938-867D6018D4FB}"/>
                </a:ext>
              </a:extLst>
            </p:cNvPr>
            <p:cNvSpPr txBox="1"/>
            <p:nvPr/>
          </p:nvSpPr>
          <p:spPr>
            <a:xfrm>
              <a:off x="7182065" y="4772862"/>
              <a:ext cx="2280881"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rPr>
                <a:t>Research Objective</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44" name="文本框 20">
              <a:extLst>
                <a:ext uri="{FF2B5EF4-FFF2-40B4-BE49-F238E27FC236}">
                  <a16:creationId xmlns:a16="http://schemas.microsoft.com/office/drawing/2014/main" id="{24BF9F58-A7B8-DF3B-B9A1-0CAA94F796EB}"/>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45" name="文本框 17">
            <a:extLst>
              <a:ext uri="{FF2B5EF4-FFF2-40B4-BE49-F238E27FC236}">
                <a16:creationId xmlns:a16="http://schemas.microsoft.com/office/drawing/2014/main" id="{36D0B08A-6779-077B-B346-1A72D9956F2B}"/>
              </a:ext>
            </a:extLst>
          </p:cNvPr>
          <p:cNvSpPr txBox="1"/>
          <p:nvPr/>
        </p:nvSpPr>
        <p:spPr>
          <a:xfrm>
            <a:off x="1085714" y="5477024"/>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06</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46" name="组合 18">
            <a:extLst>
              <a:ext uri="{FF2B5EF4-FFF2-40B4-BE49-F238E27FC236}">
                <a16:creationId xmlns:a16="http://schemas.microsoft.com/office/drawing/2014/main" id="{95C0F627-1393-A8CC-FF16-94A64254644C}"/>
              </a:ext>
            </a:extLst>
          </p:cNvPr>
          <p:cNvGrpSpPr/>
          <p:nvPr/>
        </p:nvGrpSpPr>
        <p:grpSpPr>
          <a:xfrm>
            <a:off x="2147634" y="5653011"/>
            <a:ext cx="3238872" cy="891822"/>
            <a:chOff x="7182065" y="4772862"/>
            <a:chExt cx="2978992" cy="891822"/>
          </a:xfrm>
        </p:grpSpPr>
        <p:sp>
          <p:nvSpPr>
            <p:cNvPr id="47" name="文本框 19">
              <a:extLst>
                <a:ext uri="{FF2B5EF4-FFF2-40B4-BE49-F238E27FC236}">
                  <a16:creationId xmlns:a16="http://schemas.microsoft.com/office/drawing/2014/main" id="{70D16B49-3A55-1D9F-31EE-BC4E18106C4B}"/>
                </a:ext>
              </a:extLst>
            </p:cNvPr>
            <p:cNvSpPr txBox="1"/>
            <p:nvPr/>
          </p:nvSpPr>
          <p:spPr>
            <a:xfrm>
              <a:off x="7182065" y="4772862"/>
              <a:ext cx="1691489"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rPr>
                <a:t>Methodology</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48" name="文本框 20">
              <a:extLst>
                <a:ext uri="{FF2B5EF4-FFF2-40B4-BE49-F238E27FC236}">
                  <a16:creationId xmlns:a16="http://schemas.microsoft.com/office/drawing/2014/main" id="{63B782AA-0FE6-5F97-E49D-71233E060A31}"/>
                </a:ext>
              </a:extLst>
            </p:cNvPr>
            <p:cNvSpPr txBox="1"/>
            <p:nvPr/>
          </p:nvSpPr>
          <p:spPr>
            <a:xfrm>
              <a:off x="7182065" y="5110686"/>
              <a:ext cx="2978992" cy="553998"/>
            </a:xfrm>
            <a:prstGeom prst="rect">
              <a:avLst/>
            </a:prstGeom>
            <a:noFill/>
          </p:spPr>
          <p:txBody>
            <a:bodyPr wrap="square" rtlCol="0">
              <a:spAutoFit/>
            </a:bodyPr>
            <a:lstStyle/>
            <a:p>
              <a:pPr marL="228600" indent="-228600">
                <a:buAutoNum type="alphaLcParenR"/>
              </a:pPr>
              <a:r>
                <a:rPr lang="en-US" altLang="zh-CN" sz="1000" dirty="0">
                  <a:solidFill>
                    <a:schemeClr val="bg1"/>
                  </a:solidFill>
                  <a:latin typeface="郑庆科智雅体" panose="02000603000000000000" pitchFamily="2" charset="-122"/>
                  <a:ea typeface="郑庆科智雅体" panose="02000603000000000000" pitchFamily="2" charset="-122"/>
                </a:rPr>
                <a:t>Modules/Algorithms/Functionalities/Protocols</a:t>
              </a:r>
            </a:p>
            <a:p>
              <a:pPr marL="228600" indent="-228600">
                <a:buAutoNum type="alphaLcParenR"/>
              </a:pPr>
              <a:r>
                <a:rPr lang="en-US" altLang="zh-CN" sz="1000" dirty="0">
                  <a:solidFill>
                    <a:schemeClr val="bg1"/>
                  </a:solidFill>
                  <a:latin typeface="郑庆科智雅体" panose="02000603000000000000" pitchFamily="2" charset="-122"/>
                  <a:ea typeface="郑庆科智雅体" panose="02000603000000000000" pitchFamily="2" charset="-122"/>
                </a:rPr>
                <a:t>Data Collection Approaches/Strategies</a:t>
              </a:r>
            </a:p>
            <a:p>
              <a:pPr marL="228600" indent="-228600">
                <a:buAutoNum type="alphaLcParenR"/>
              </a:pPr>
              <a:r>
                <a:rPr lang="en-US" altLang="zh-CN" sz="1000" dirty="0">
                  <a:solidFill>
                    <a:schemeClr val="bg1"/>
                  </a:solidFill>
                  <a:latin typeface="郑庆科智雅体" panose="02000603000000000000" pitchFamily="2" charset="-122"/>
                  <a:ea typeface="郑庆科智雅体" panose="02000603000000000000" pitchFamily="2" charset="-122"/>
                </a:rPr>
                <a:t>Data Analysis</a:t>
              </a:r>
              <a:endParaRPr lang="zh-CN" altLang="en-US" sz="1000" dirty="0">
                <a:solidFill>
                  <a:schemeClr val="bg1"/>
                </a:solidFill>
                <a:latin typeface="郑庆科智雅体" panose="02000603000000000000" pitchFamily="2" charset="-122"/>
                <a:ea typeface="郑庆科智雅体" panose="02000603000000000000" pitchFamily="2" charset="-122"/>
              </a:endParaRPr>
            </a:p>
          </p:txBody>
        </p:sp>
      </p:grpSp>
    </p:spTree>
    <p:extLst>
      <p:ext uri="{BB962C8B-B14F-4D97-AF65-F5344CB8AC3E}">
        <p14:creationId xmlns:p14="http://schemas.microsoft.com/office/powerpoint/2010/main" val="35486860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3.95833E-6 -2.96296E-6 L 0.025 -2.96296E-6 " pathEditMode="relative" rAng="0" ptsTypes="AA">
                                      <p:cBhvr>
                                        <p:cTn id="9" dur="1250" spd="-100000" fill="hold"/>
                                        <p:tgtEl>
                                          <p:spTgt spid="6"/>
                                        </p:tgtEl>
                                        <p:attrNameLst>
                                          <p:attrName>ppt_x</p:attrName>
                                          <p:attrName>ppt_y</p:attrName>
                                        </p:attrNameLst>
                                      </p:cBhvr>
                                      <p:rCtr x="1250"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250"/>
                                  </p:stCondLst>
                                  <p:childTnLst>
                                    <p:animMotion origin="layout" path="M -3.95833E-6 -1.11111E-6 L 0.025 -1.11111E-6 " pathEditMode="relative" rAng="0" ptsTypes="AA">
                                      <p:cBhvr>
                                        <p:cTn id="14" dur="1250" spd="-100000" fill="hold"/>
                                        <p:tgtEl>
                                          <p:spTgt spid="10"/>
                                        </p:tgtEl>
                                        <p:attrNameLst>
                                          <p:attrName>ppt_x</p:attrName>
                                          <p:attrName>ppt_y</p:attrName>
                                        </p:attrNameLst>
                                      </p:cBhvr>
                                      <p:rCtr x="1250"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50"/>
                                        <p:tgtEl>
                                          <p:spTgt spid="14"/>
                                        </p:tgtEl>
                                      </p:cBhvr>
                                    </p:animEffect>
                                  </p:childTnLst>
                                </p:cTn>
                              </p:par>
                              <p:par>
                                <p:cTn id="18" presetID="63" presetClass="path" presetSubtype="0" decel="100000" fill="hold" grpId="1" nodeType="withEffect">
                                  <p:stCondLst>
                                    <p:cond delay="500"/>
                                  </p:stCondLst>
                                  <p:childTnLst>
                                    <p:animMotion origin="layout" path="M -3.95833E-6 7.40741E-7 L 0.025 7.40741E-7 " pathEditMode="relative" rAng="0" ptsTypes="AA">
                                      <p:cBhvr>
                                        <p:cTn id="19" dur="1250" spd="-100000" fill="hold"/>
                                        <p:tgtEl>
                                          <p:spTgt spid="14"/>
                                        </p:tgtEl>
                                        <p:attrNameLst>
                                          <p:attrName>ppt_x</p:attrName>
                                          <p:attrName>ppt_y</p:attrName>
                                        </p:attrNameLst>
                                      </p:cBhvr>
                                      <p:rCtr x="1250" y="0"/>
                                    </p:animMotion>
                                  </p:childTnLst>
                                </p:cTn>
                              </p:par>
                              <p:par>
                                <p:cTn id="20" presetID="10" presetClass="entr" presetSubtype="0" fill="hold" grpId="0"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750"/>
                                        <p:tgtEl>
                                          <p:spTgt spid="18"/>
                                        </p:tgtEl>
                                      </p:cBhvr>
                                    </p:animEffect>
                                  </p:childTnLst>
                                </p:cTn>
                              </p:par>
                              <p:par>
                                <p:cTn id="23" presetID="63" presetClass="path" presetSubtype="0" decel="100000" fill="hold" grpId="1" nodeType="withEffect">
                                  <p:stCondLst>
                                    <p:cond delay="750"/>
                                  </p:stCondLst>
                                  <p:childTnLst>
                                    <p:animMotion origin="layout" path="M -3.95833E-6 1.11111E-6 L 0.025 1.11111E-6 " pathEditMode="relative" rAng="0" ptsTypes="AA">
                                      <p:cBhvr>
                                        <p:cTn id="24" dur="1250" spd="-100000" fill="hold"/>
                                        <p:tgtEl>
                                          <p:spTgt spid="18"/>
                                        </p:tgtEl>
                                        <p:attrNameLst>
                                          <p:attrName>ppt_x</p:attrName>
                                          <p:attrName>ppt_y</p:attrName>
                                        </p:attrNameLst>
                                      </p:cBhvr>
                                      <p:rCtr x="1250" y="0"/>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800"/>
                                        <p:tgtEl>
                                          <p:spTgt spid="7"/>
                                        </p:tgtEl>
                                      </p:cBhvr>
                                    </p:animEffect>
                                  </p:childTnLst>
                                </p:cTn>
                              </p:par>
                              <p:par>
                                <p:cTn id="28" presetID="63" presetClass="path" presetSubtype="0" decel="100000" fill="hold" nodeType="withEffect">
                                  <p:stCondLst>
                                    <p:cond delay="250"/>
                                  </p:stCondLst>
                                  <p:childTnLst>
                                    <p:animMotion origin="layout" path="M -3.95833E-6 -7.40741E-7 L 0.025 -7.40741E-7 " pathEditMode="relative" rAng="0" ptsTypes="AA">
                                      <p:cBhvr>
                                        <p:cTn id="29" dur="1250" spd="-100000" fill="hold"/>
                                        <p:tgtEl>
                                          <p:spTgt spid="7"/>
                                        </p:tgtEl>
                                        <p:attrNameLst>
                                          <p:attrName>ppt_x</p:attrName>
                                          <p:attrName>ppt_y</p:attrName>
                                        </p:attrNameLst>
                                      </p:cBhvr>
                                      <p:rCtr x="1250" y="0"/>
                                    </p:animMotion>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63" presetClass="path" presetSubtype="0" decel="100000" fill="hold" nodeType="withEffect">
                                  <p:stCondLst>
                                    <p:cond delay="500"/>
                                  </p:stCondLst>
                                  <p:childTnLst>
                                    <p:animMotion origin="layout" path="M 2.70833E-6 -2.96296E-6 L 0.025 -2.96296E-6 " pathEditMode="relative" rAng="0" ptsTypes="AA">
                                      <p:cBhvr>
                                        <p:cTn id="34" dur="1250" spd="-100000" fill="hold"/>
                                        <p:tgtEl>
                                          <p:spTgt spid="11"/>
                                        </p:tgtEl>
                                        <p:attrNameLst>
                                          <p:attrName>ppt_x</p:attrName>
                                          <p:attrName>ppt_y</p:attrName>
                                        </p:attrNameLst>
                                      </p:cBhvr>
                                      <p:rCtr x="1250" y="0"/>
                                    </p:animMotion>
                                  </p:childTnLst>
                                </p:cTn>
                              </p:par>
                              <p:par>
                                <p:cTn id="35" presetID="10" presetClass="entr" presetSubtype="0" fill="hold" nodeType="withEffect">
                                  <p:stCondLst>
                                    <p:cond delay="7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750"/>
                                        <p:tgtEl>
                                          <p:spTgt spid="15"/>
                                        </p:tgtEl>
                                      </p:cBhvr>
                                    </p:animEffect>
                                  </p:childTnLst>
                                </p:cTn>
                              </p:par>
                              <p:par>
                                <p:cTn id="38" presetID="63" presetClass="path" presetSubtype="0" decel="100000" fill="hold" nodeType="withEffect">
                                  <p:stCondLst>
                                    <p:cond delay="750"/>
                                  </p:stCondLst>
                                  <p:childTnLst>
                                    <p:animMotion origin="layout" path="M 2.70833E-6 -1.11111E-6 L 0.025 -1.11111E-6 " pathEditMode="relative" rAng="0" ptsTypes="AA">
                                      <p:cBhvr>
                                        <p:cTn id="39" dur="1250" spd="-100000" fill="hold"/>
                                        <p:tgtEl>
                                          <p:spTgt spid="15"/>
                                        </p:tgtEl>
                                        <p:attrNameLst>
                                          <p:attrName>ppt_x</p:attrName>
                                          <p:attrName>ppt_y</p:attrName>
                                        </p:attrNameLst>
                                      </p:cBhvr>
                                      <p:rCtr x="1250" y="0"/>
                                    </p:animMotion>
                                  </p:childTnLst>
                                </p:cTn>
                              </p:par>
                              <p:par>
                                <p:cTn id="40" presetID="10" presetClass="entr" presetSubtype="0" fill="hold" nodeType="withEffect">
                                  <p:stCondLst>
                                    <p:cond delay="10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750"/>
                                        <p:tgtEl>
                                          <p:spTgt spid="19"/>
                                        </p:tgtEl>
                                      </p:cBhvr>
                                    </p:animEffect>
                                  </p:childTnLst>
                                </p:cTn>
                              </p:par>
                              <p:par>
                                <p:cTn id="43" presetID="63" presetClass="path" presetSubtype="0" decel="100000" fill="hold" nodeType="withEffect">
                                  <p:stCondLst>
                                    <p:cond delay="1000"/>
                                  </p:stCondLst>
                                  <p:childTnLst>
                                    <p:animMotion origin="layout" path="M 2.70833E-6 7.40741E-7 L 0.025 7.40741E-7 " pathEditMode="relative" rAng="0" ptsTypes="AA">
                                      <p:cBhvr>
                                        <p:cTn id="44" dur="1250" spd="-100000" fill="hold"/>
                                        <p:tgtEl>
                                          <p:spTgt spid="19"/>
                                        </p:tgtEl>
                                        <p:attrNameLst>
                                          <p:attrName>ppt_x</p:attrName>
                                          <p:attrName>ppt_y</p:attrName>
                                        </p:attrNameLst>
                                      </p:cBhvr>
                                      <p:rCtr x="1250" y="0"/>
                                    </p:animMotion>
                                  </p:childTnLst>
                                </p:cTn>
                              </p:par>
                              <p:par>
                                <p:cTn id="45" presetID="10" presetClass="entr" presetSubtype="0" fill="hold" grpId="0" nodeType="withEffect">
                                  <p:stCondLst>
                                    <p:cond delay="12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750"/>
                                        <p:tgtEl>
                                          <p:spTgt spid="41"/>
                                        </p:tgtEl>
                                      </p:cBhvr>
                                    </p:animEffect>
                                  </p:childTnLst>
                                </p:cTn>
                              </p:par>
                              <p:par>
                                <p:cTn id="48" presetID="63" presetClass="path" presetSubtype="0" decel="100000" fill="hold" grpId="1" nodeType="withEffect">
                                  <p:stCondLst>
                                    <p:cond delay="900"/>
                                  </p:stCondLst>
                                  <p:childTnLst>
                                    <p:animMotion origin="layout" path="M -3.95833E-6 -3.33333E-6 L 0.025 -3.33333E-6 " pathEditMode="relative" rAng="0" ptsTypes="AA">
                                      <p:cBhvr>
                                        <p:cTn id="49" dur="1250" spd="-100000" fill="hold"/>
                                        <p:tgtEl>
                                          <p:spTgt spid="41"/>
                                        </p:tgtEl>
                                        <p:attrNameLst>
                                          <p:attrName>ppt_x</p:attrName>
                                          <p:attrName>ppt_y</p:attrName>
                                        </p:attrNameLst>
                                      </p:cBhvr>
                                      <p:rCtr x="1250" y="0"/>
                                    </p:animMotion>
                                  </p:childTnLst>
                                </p:cTn>
                              </p:par>
                              <p:par>
                                <p:cTn id="50" presetID="10" presetClass="entr" presetSubtype="0" fill="hold" nodeType="withEffect">
                                  <p:stCondLst>
                                    <p:cond delay="13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750"/>
                                        <p:tgtEl>
                                          <p:spTgt spid="42"/>
                                        </p:tgtEl>
                                      </p:cBhvr>
                                    </p:animEffect>
                                  </p:childTnLst>
                                </p:cTn>
                              </p:par>
                              <p:par>
                                <p:cTn id="53" presetID="63" presetClass="path" presetSubtype="0" decel="100000" fill="hold" nodeType="withEffect">
                                  <p:stCondLst>
                                    <p:cond delay="1200"/>
                                  </p:stCondLst>
                                  <p:childTnLst>
                                    <p:animMotion origin="layout" path="M 2.70833E-6 -3.7037E-6 L 0.025 -3.7037E-6 " pathEditMode="relative" rAng="0" ptsTypes="AA">
                                      <p:cBhvr>
                                        <p:cTn id="54" dur="1250" spd="-100000" fill="hold"/>
                                        <p:tgtEl>
                                          <p:spTgt spid="42"/>
                                        </p:tgtEl>
                                        <p:attrNameLst>
                                          <p:attrName>ppt_x</p:attrName>
                                          <p:attrName>ppt_y</p:attrName>
                                        </p:attrNameLst>
                                      </p:cBhvr>
                                      <p:rCtr x="1250" y="0"/>
                                    </p:animMotion>
                                  </p:childTnLst>
                                </p:cTn>
                              </p:par>
                              <p:par>
                                <p:cTn id="55" presetID="10" presetClass="entr" presetSubtype="0" fill="hold" grpId="0" nodeType="withEffect">
                                  <p:stCondLst>
                                    <p:cond delay="14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750"/>
                                        <p:tgtEl>
                                          <p:spTgt spid="45"/>
                                        </p:tgtEl>
                                      </p:cBhvr>
                                    </p:animEffect>
                                  </p:childTnLst>
                                </p:cTn>
                              </p:par>
                              <p:par>
                                <p:cTn id="58" presetID="63" presetClass="path" presetSubtype="0" decel="100000" fill="hold" grpId="1" nodeType="withEffect">
                                  <p:stCondLst>
                                    <p:cond delay="1200"/>
                                  </p:stCondLst>
                                  <p:childTnLst>
                                    <p:animMotion origin="layout" path="M -3.95833E-6 -2.59259E-6 L 0.025 -2.59259E-6 " pathEditMode="relative" rAng="0" ptsTypes="AA">
                                      <p:cBhvr>
                                        <p:cTn id="59" dur="1250" spd="-100000" fill="hold"/>
                                        <p:tgtEl>
                                          <p:spTgt spid="45"/>
                                        </p:tgtEl>
                                        <p:attrNameLst>
                                          <p:attrName>ppt_x</p:attrName>
                                          <p:attrName>ppt_y</p:attrName>
                                        </p:attrNameLst>
                                      </p:cBhvr>
                                      <p:rCtr x="1250" y="0"/>
                                    </p:animMotion>
                                  </p:childTnLst>
                                </p:cTn>
                              </p:par>
                              <p:par>
                                <p:cTn id="60" presetID="10" presetClass="entr" presetSubtype="0" fill="hold" nodeType="withEffect">
                                  <p:stCondLst>
                                    <p:cond delay="160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750"/>
                                        <p:tgtEl>
                                          <p:spTgt spid="46"/>
                                        </p:tgtEl>
                                      </p:cBhvr>
                                    </p:animEffect>
                                  </p:childTnLst>
                                </p:cTn>
                              </p:par>
                              <p:par>
                                <p:cTn id="63" presetID="63" presetClass="path" presetSubtype="0" decel="100000" fill="hold" nodeType="withEffect">
                                  <p:stCondLst>
                                    <p:cond delay="1500"/>
                                  </p:stCondLst>
                                  <p:childTnLst>
                                    <p:animMotion origin="layout" path="M -4.375E-6 -1.85185E-6 L 0.025 -1.85185E-6 " pathEditMode="relative" rAng="0" ptsTypes="AA">
                                      <p:cBhvr>
                                        <p:cTn id="64" dur="1250" spd="-100000" fill="hold"/>
                                        <p:tgtEl>
                                          <p:spTgt spid="4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4" grpId="0"/>
      <p:bldP spid="14" grpId="1"/>
      <p:bldP spid="18" grpId="0"/>
      <p:bldP spid="18" grpId="1"/>
      <p:bldP spid="41" grpId="0"/>
      <p:bldP spid="41" grpId="1"/>
      <p:bldP spid="45" grpId="0"/>
      <p:bldP spid="45"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08CBA575-44F0-4DEB-B70D-7963CC3E227E}"/>
              </a:ext>
            </a:extLst>
          </p:cNvPr>
          <p:cNvPicPr>
            <a:picLocks noChangeAspect="1"/>
          </p:cNvPicPr>
          <p:nvPr/>
        </p:nvPicPr>
        <p:blipFill rotWithShape="1">
          <a:blip r:embed="rId4">
            <a:extLst>
              <a:ext uri="{28A0092B-C50C-407E-A947-70E740481C1C}">
                <a14:useLocalDpi xmlns:a14="http://schemas.microsoft.com/office/drawing/2010/main" val="0"/>
              </a:ext>
            </a:extLst>
          </a:blip>
          <a:srcRect t="16966" b="21655"/>
          <a:stretch/>
        </p:blipFill>
        <p:spPr>
          <a:xfrm>
            <a:off x="4647391" y="2342947"/>
            <a:ext cx="7790146" cy="4781536"/>
          </a:xfrm>
          <a:prstGeom prst="rect">
            <a:avLst/>
          </a:prstGeom>
          <a:effectLst>
            <a:outerShdw blurRad="254000" dist="254000" dir="8100000" algn="tr" rotWithShape="0">
              <a:prstClr val="black">
                <a:alpha val="40000"/>
              </a:prstClr>
            </a:outerShdw>
          </a:effectLst>
        </p:spPr>
      </p:pic>
      <p:pic>
        <p:nvPicPr>
          <p:cNvPr id="7" name="图片 6">
            <a:extLst>
              <a:ext uri="{FF2B5EF4-FFF2-40B4-BE49-F238E27FC236}">
                <a16:creationId xmlns:a16="http://schemas.microsoft.com/office/drawing/2014/main" id="{7D2FD0D4-E95E-4E8C-A7B3-F73DAC172A0B}"/>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9952343" flipH="1" flipV="1">
            <a:off x="5768946" y="778467"/>
            <a:ext cx="2250375" cy="2250375"/>
          </a:xfrm>
          <a:prstGeom prst="rect">
            <a:avLst/>
          </a:prstGeom>
        </p:spPr>
      </p:pic>
      <p:sp>
        <p:nvSpPr>
          <p:cNvPr id="8" name="文本框 7">
            <a:extLst>
              <a:ext uri="{FF2B5EF4-FFF2-40B4-BE49-F238E27FC236}">
                <a16:creationId xmlns:a16="http://schemas.microsoft.com/office/drawing/2014/main" id="{B194127A-EF2B-4388-984B-A986D497C594}"/>
              </a:ext>
            </a:extLst>
          </p:cNvPr>
          <p:cNvSpPr txBox="1"/>
          <p:nvPr/>
        </p:nvSpPr>
        <p:spPr>
          <a:xfrm>
            <a:off x="1040033" y="775611"/>
            <a:ext cx="2701381" cy="461665"/>
          </a:xfrm>
          <a:prstGeom prst="rect">
            <a:avLst/>
          </a:prstGeom>
          <a:noFill/>
        </p:spPr>
        <p:txBody>
          <a:bodyPr wrap="none" rtlCol="0">
            <a:spAutoFit/>
          </a:bodyPr>
          <a:lstStyle/>
          <a:p>
            <a:r>
              <a:rPr lang="en-IN" altLang="zh-CN" sz="2400" dirty="0">
                <a:latin typeface="+mn-ea"/>
              </a:rPr>
              <a:t>Research Objective</a:t>
            </a:r>
            <a:endParaRPr lang="zh-CN" altLang="en-US" sz="2400" dirty="0">
              <a:latin typeface="+mn-ea"/>
            </a:endParaRPr>
          </a:p>
        </p:txBody>
      </p:sp>
      <p:sp>
        <p:nvSpPr>
          <p:cNvPr id="9" name="文本框 8">
            <a:extLst>
              <a:ext uri="{FF2B5EF4-FFF2-40B4-BE49-F238E27FC236}">
                <a16:creationId xmlns:a16="http://schemas.microsoft.com/office/drawing/2014/main" id="{F8DFBF4A-17E6-4020-A3C4-294E445C8AF3}"/>
              </a:ext>
            </a:extLst>
          </p:cNvPr>
          <p:cNvSpPr txBox="1"/>
          <p:nvPr/>
        </p:nvSpPr>
        <p:spPr>
          <a:xfrm>
            <a:off x="2002383" y="1292706"/>
            <a:ext cx="3765745" cy="553998"/>
          </a:xfrm>
          <a:prstGeom prst="rect">
            <a:avLst/>
          </a:prstGeom>
          <a:noFill/>
        </p:spPr>
        <p:txBody>
          <a:bodyPr wrap="square" rtlCol="0">
            <a:spAutoFit/>
          </a:bodyPr>
          <a:lstStyle/>
          <a:p>
            <a:pPr algn="just"/>
            <a:r>
              <a:rPr lang="en-US" altLang="zh-CN" sz="1000" dirty="0">
                <a:latin typeface="+mn-ea"/>
              </a:rPr>
              <a:t>Each company developer of the intelligent assistant applies his own specific methods and approaches for development, which in turn affects the final product. </a:t>
            </a:r>
          </a:p>
        </p:txBody>
      </p:sp>
      <p:sp>
        <p:nvSpPr>
          <p:cNvPr id="10" name="文本框 9">
            <a:extLst>
              <a:ext uri="{FF2B5EF4-FFF2-40B4-BE49-F238E27FC236}">
                <a16:creationId xmlns:a16="http://schemas.microsoft.com/office/drawing/2014/main" id="{B77F152A-C481-4872-9BAB-1E3059536B55}"/>
              </a:ext>
            </a:extLst>
          </p:cNvPr>
          <p:cNvSpPr txBox="1"/>
          <p:nvPr/>
        </p:nvSpPr>
        <p:spPr>
          <a:xfrm>
            <a:off x="813256" y="2010507"/>
            <a:ext cx="3484519" cy="861774"/>
          </a:xfrm>
          <a:prstGeom prst="rect">
            <a:avLst/>
          </a:prstGeom>
          <a:noFill/>
        </p:spPr>
        <p:txBody>
          <a:bodyPr wrap="square" rtlCol="0">
            <a:spAutoFit/>
          </a:bodyPr>
          <a:lstStyle/>
          <a:p>
            <a:pPr algn="just"/>
            <a:r>
              <a:rPr lang="en-US" altLang="zh-CN" sz="1000" dirty="0">
                <a:latin typeface="+mn-ea"/>
              </a:rPr>
              <a:t>One assistant can synthesize speech more qualitatively, another can more accurately and without additional explanations and corrections perform tasks, others can perform a narrower range of tasks, but most accurately and as the user wants. </a:t>
            </a:r>
          </a:p>
        </p:txBody>
      </p:sp>
      <p:sp>
        <p:nvSpPr>
          <p:cNvPr id="11" name="文本框 10">
            <a:extLst>
              <a:ext uri="{FF2B5EF4-FFF2-40B4-BE49-F238E27FC236}">
                <a16:creationId xmlns:a16="http://schemas.microsoft.com/office/drawing/2014/main" id="{FDE1E003-4954-4FD7-92FF-DBFE7A897227}"/>
              </a:ext>
            </a:extLst>
          </p:cNvPr>
          <p:cNvSpPr txBox="1"/>
          <p:nvPr/>
        </p:nvSpPr>
        <p:spPr>
          <a:xfrm>
            <a:off x="1889216" y="3036084"/>
            <a:ext cx="1834401" cy="553998"/>
          </a:xfrm>
          <a:prstGeom prst="rect">
            <a:avLst/>
          </a:prstGeom>
          <a:noFill/>
        </p:spPr>
        <p:txBody>
          <a:bodyPr wrap="square" rtlCol="0">
            <a:spAutoFit/>
          </a:bodyPr>
          <a:lstStyle/>
          <a:p>
            <a:pPr algn="just"/>
            <a:r>
              <a:rPr lang="en-US" altLang="zh-CN" sz="1000" dirty="0">
                <a:latin typeface="+mn-ea"/>
              </a:rPr>
              <a:t>Obviously, there is no universal assistant who would perform all tasks equally well. </a:t>
            </a:r>
          </a:p>
        </p:txBody>
      </p:sp>
      <p:sp>
        <p:nvSpPr>
          <p:cNvPr id="12" name="文本框 11">
            <a:extLst>
              <a:ext uri="{FF2B5EF4-FFF2-40B4-BE49-F238E27FC236}">
                <a16:creationId xmlns:a16="http://schemas.microsoft.com/office/drawing/2014/main" id="{65F9CE51-7CEB-41F1-AFD3-575731348BE7}"/>
              </a:ext>
            </a:extLst>
          </p:cNvPr>
          <p:cNvSpPr txBox="1"/>
          <p:nvPr/>
        </p:nvSpPr>
        <p:spPr>
          <a:xfrm>
            <a:off x="2171036" y="3917689"/>
            <a:ext cx="1834401" cy="861774"/>
          </a:xfrm>
          <a:prstGeom prst="rect">
            <a:avLst/>
          </a:prstGeom>
          <a:noFill/>
        </p:spPr>
        <p:txBody>
          <a:bodyPr wrap="square" rtlCol="0">
            <a:spAutoFit/>
          </a:bodyPr>
          <a:lstStyle/>
          <a:p>
            <a:pPr algn="just"/>
            <a:r>
              <a:rPr lang="en-US" altLang="zh-CN" sz="1000" dirty="0">
                <a:latin typeface="+mn-ea"/>
              </a:rPr>
              <a:t>The set of characteristics that an assistant has depends entirely on which area the developer has paid more attention to. </a:t>
            </a:r>
          </a:p>
        </p:txBody>
      </p:sp>
      <p:grpSp>
        <p:nvGrpSpPr>
          <p:cNvPr id="13" name="组合 12">
            <a:extLst>
              <a:ext uri="{FF2B5EF4-FFF2-40B4-BE49-F238E27FC236}">
                <a16:creationId xmlns:a16="http://schemas.microsoft.com/office/drawing/2014/main" id="{B0F3EFAF-29FD-4888-8FE8-F9F9DE031361}"/>
              </a:ext>
            </a:extLst>
          </p:cNvPr>
          <p:cNvGrpSpPr/>
          <p:nvPr/>
        </p:nvGrpSpPr>
        <p:grpSpPr>
          <a:xfrm>
            <a:off x="1499851" y="1285285"/>
            <a:ext cx="376106" cy="376106"/>
            <a:chOff x="6617737" y="2692686"/>
            <a:chExt cx="376106" cy="376106"/>
          </a:xfrm>
        </p:grpSpPr>
        <p:sp>
          <p:nvSpPr>
            <p:cNvPr id="14" name="圆角矩形 9">
              <a:extLst>
                <a:ext uri="{FF2B5EF4-FFF2-40B4-BE49-F238E27FC236}">
                  <a16:creationId xmlns:a16="http://schemas.microsoft.com/office/drawing/2014/main" id="{7325A057-12F0-43FF-90CC-A2AC41EEDB47}"/>
                </a:ext>
              </a:extLst>
            </p:cNvPr>
            <p:cNvSpPr/>
            <p:nvPr/>
          </p:nvSpPr>
          <p:spPr>
            <a:xfrm rot="2700000">
              <a:off x="6617737" y="2692686"/>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 name="任意多边形 20">
              <a:extLst>
                <a:ext uri="{FF2B5EF4-FFF2-40B4-BE49-F238E27FC236}">
                  <a16:creationId xmlns:a16="http://schemas.microsoft.com/office/drawing/2014/main" id="{A4E7288E-D16C-4545-9B0A-E44B9C74C1AA}"/>
                </a:ext>
              </a:extLst>
            </p:cNvPr>
            <p:cNvSpPr>
              <a:spLocks noChangeAspect="1"/>
            </p:cNvSpPr>
            <p:nvPr/>
          </p:nvSpPr>
          <p:spPr>
            <a:xfrm>
              <a:off x="6715790" y="2790739"/>
              <a:ext cx="180000" cy="180000"/>
            </a:xfrm>
            <a:custGeom>
              <a:avLst/>
              <a:gdLst/>
              <a:ahLst/>
              <a:cxnLst/>
              <a:rect l="l" t="t" r="r" b="b"/>
              <a:pathLst>
                <a:path w="234213" h="234213">
                  <a:moveTo>
                    <a:pt x="163030" y="128587"/>
                  </a:moveTo>
                  <a:cubicBezTo>
                    <a:pt x="159012" y="128587"/>
                    <a:pt x="155568" y="130118"/>
                    <a:pt x="152697" y="133179"/>
                  </a:cubicBezTo>
                  <a:cubicBezTo>
                    <a:pt x="152984" y="133466"/>
                    <a:pt x="153893" y="134352"/>
                    <a:pt x="155424" y="135834"/>
                  </a:cubicBezTo>
                  <a:cubicBezTo>
                    <a:pt x="156955" y="137317"/>
                    <a:pt x="157983" y="138346"/>
                    <a:pt x="158510" y="138920"/>
                  </a:cubicBezTo>
                  <a:cubicBezTo>
                    <a:pt x="159036" y="139494"/>
                    <a:pt x="159753" y="140403"/>
                    <a:pt x="160662" y="141647"/>
                  </a:cubicBezTo>
                  <a:cubicBezTo>
                    <a:pt x="161571" y="142891"/>
                    <a:pt x="162193" y="144110"/>
                    <a:pt x="162528" y="145306"/>
                  </a:cubicBezTo>
                  <a:cubicBezTo>
                    <a:pt x="162863" y="146502"/>
                    <a:pt x="163030" y="147818"/>
                    <a:pt x="163030" y="149253"/>
                  </a:cubicBezTo>
                  <a:cubicBezTo>
                    <a:pt x="163030" y="153080"/>
                    <a:pt x="161691" y="156333"/>
                    <a:pt x="159012" y="159012"/>
                  </a:cubicBezTo>
                  <a:cubicBezTo>
                    <a:pt x="156333" y="161691"/>
                    <a:pt x="153080" y="163030"/>
                    <a:pt x="149253" y="163030"/>
                  </a:cubicBezTo>
                  <a:cubicBezTo>
                    <a:pt x="147818" y="163030"/>
                    <a:pt x="146502" y="162863"/>
                    <a:pt x="145306" y="162528"/>
                  </a:cubicBezTo>
                  <a:cubicBezTo>
                    <a:pt x="144111" y="162193"/>
                    <a:pt x="142891" y="161571"/>
                    <a:pt x="141647" y="160662"/>
                  </a:cubicBezTo>
                  <a:cubicBezTo>
                    <a:pt x="140403" y="159753"/>
                    <a:pt x="139494" y="159036"/>
                    <a:pt x="138920" y="158509"/>
                  </a:cubicBezTo>
                  <a:cubicBezTo>
                    <a:pt x="138346" y="157983"/>
                    <a:pt x="137318" y="156955"/>
                    <a:pt x="135835" y="155424"/>
                  </a:cubicBezTo>
                  <a:cubicBezTo>
                    <a:pt x="134352" y="153893"/>
                    <a:pt x="133467" y="152984"/>
                    <a:pt x="133180" y="152697"/>
                  </a:cubicBezTo>
                  <a:cubicBezTo>
                    <a:pt x="130022" y="155663"/>
                    <a:pt x="128444" y="159155"/>
                    <a:pt x="128444" y="163174"/>
                  </a:cubicBezTo>
                  <a:cubicBezTo>
                    <a:pt x="128444" y="167001"/>
                    <a:pt x="129783" y="170254"/>
                    <a:pt x="132462" y="172933"/>
                  </a:cubicBezTo>
                  <a:lnTo>
                    <a:pt x="162026" y="202640"/>
                  </a:lnTo>
                  <a:cubicBezTo>
                    <a:pt x="164609" y="205223"/>
                    <a:pt x="167862" y="206515"/>
                    <a:pt x="171785" y="206515"/>
                  </a:cubicBezTo>
                  <a:cubicBezTo>
                    <a:pt x="175612" y="206515"/>
                    <a:pt x="178865" y="205271"/>
                    <a:pt x="181543" y="202783"/>
                  </a:cubicBezTo>
                  <a:lnTo>
                    <a:pt x="202640" y="181830"/>
                  </a:lnTo>
                  <a:cubicBezTo>
                    <a:pt x="205319" y="179151"/>
                    <a:pt x="206658" y="175946"/>
                    <a:pt x="206658" y="172215"/>
                  </a:cubicBezTo>
                  <a:cubicBezTo>
                    <a:pt x="206658" y="168388"/>
                    <a:pt x="205319" y="165135"/>
                    <a:pt x="202640" y="162456"/>
                  </a:cubicBezTo>
                  <a:lnTo>
                    <a:pt x="172789" y="132605"/>
                  </a:lnTo>
                  <a:cubicBezTo>
                    <a:pt x="170110" y="129927"/>
                    <a:pt x="166857" y="128587"/>
                    <a:pt x="163030" y="128587"/>
                  </a:cubicBezTo>
                  <a:close/>
                  <a:moveTo>
                    <a:pt x="62428" y="27554"/>
                  </a:moveTo>
                  <a:cubicBezTo>
                    <a:pt x="58696" y="27554"/>
                    <a:pt x="55443" y="28846"/>
                    <a:pt x="52669" y="31429"/>
                  </a:cubicBezTo>
                  <a:lnTo>
                    <a:pt x="31573" y="52382"/>
                  </a:lnTo>
                  <a:cubicBezTo>
                    <a:pt x="28894" y="55061"/>
                    <a:pt x="27554" y="58266"/>
                    <a:pt x="27554" y="61997"/>
                  </a:cubicBezTo>
                  <a:cubicBezTo>
                    <a:pt x="27554" y="65824"/>
                    <a:pt x="28894" y="69077"/>
                    <a:pt x="31573" y="71756"/>
                  </a:cubicBezTo>
                  <a:lnTo>
                    <a:pt x="61423" y="101607"/>
                  </a:lnTo>
                  <a:cubicBezTo>
                    <a:pt x="64006" y="104190"/>
                    <a:pt x="67259" y="105481"/>
                    <a:pt x="71182" y="105481"/>
                  </a:cubicBezTo>
                  <a:cubicBezTo>
                    <a:pt x="75200" y="105481"/>
                    <a:pt x="78645" y="103999"/>
                    <a:pt x="81515" y="101033"/>
                  </a:cubicBezTo>
                  <a:cubicBezTo>
                    <a:pt x="81228" y="100746"/>
                    <a:pt x="80319" y="99861"/>
                    <a:pt x="78788" y="98378"/>
                  </a:cubicBezTo>
                  <a:cubicBezTo>
                    <a:pt x="77257" y="96895"/>
                    <a:pt x="76229" y="95866"/>
                    <a:pt x="75703" y="95292"/>
                  </a:cubicBezTo>
                  <a:cubicBezTo>
                    <a:pt x="75177" y="94718"/>
                    <a:pt x="74459" y="93809"/>
                    <a:pt x="73550" y="92565"/>
                  </a:cubicBezTo>
                  <a:cubicBezTo>
                    <a:pt x="72641" y="91322"/>
                    <a:pt x="72019" y="90102"/>
                    <a:pt x="71684" y="88906"/>
                  </a:cubicBezTo>
                  <a:cubicBezTo>
                    <a:pt x="71350" y="87710"/>
                    <a:pt x="71182" y="86394"/>
                    <a:pt x="71182" y="84959"/>
                  </a:cubicBezTo>
                  <a:cubicBezTo>
                    <a:pt x="71182" y="81132"/>
                    <a:pt x="72522" y="77879"/>
                    <a:pt x="75200" y="75200"/>
                  </a:cubicBezTo>
                  <a:cubicBezTo>
                    <a:pt x="77879" y="72521"/>
                    <a:pt x="81132" y="71182"/>
                    <a:pt x="84959" y="71182"/>
                  </a:cubicBezTo>
                  <a:cubicBezTo>
                    <a:pt x="86394" y="71182"/>
                    <a:pt x="87710" y="71349"/>
                    <a:pt x="88906" y="71684"/>
                  </a:cubicBezTo>
                  <a:cubicBezTo>
                    <a:pt x="90102" y="72019"/>
                    <a:pt x="91322" y="72641"/>
                    <a:pt x="92565" y="73550"/>
                  </a:cubicBezTo>
                  <a:cubicBezTo>
                    <a:pt x="93809" y="74459"/>
                    <a:pt x="94718" y="75176"/>
                    <a:pt x="95292" y="75703"/>
                  </a:cubicBezTo>
                  <a:cubicBezTo>
                    <a:pt x="95866" y="76229"/>
                    <a:pt x="96895" y="77257"/>
                    <a:pt x="98378" y="78788"/>
                  </a:cubicBezTo>
                  <a:cubicBezTo>
                    <a:pt x="99861" y="80319"/>
                    <a:pt x="100746" y="81228"/>
                    <a:pt x="101033" y="81515"/>
                  </a:cubicBezTo>
                  <a:cubicBezTo>
                    <a:pt x="104190" y="78549"/>
                    <a:pt x="105769" y="75057"/>
                    <a:pt x="105769" y="71038"/>
                  </a:cubicBezTo>
                  <a:cubicBezTo>
                    <a:pt x="105769" y="67211"/>
                    <a:pt x="104429" y="63958"/>
                    <a:pt x="101750" y="61280"/>
                  </a:cubicBezTo>
                  <a:lnTo>
                    <a:pt x="72187" y="31572"/>
                  </a:lnTo>
                  <a:cubicBezTo>
                    <a:pt x="69508" y="28893"/>
                    <a:pt x="66255" y="27554"/>
                    <a:pt x="62428" y="27554"/>
                  </a:cubicBezTo>
                  <a:close/>
                  <a:moveTo>
                    <a:pt x="62428" y="0"/>
                  </a:moveTo>
                  <a:cubicBezTo>
                    <a:pt x="74004" y="0"/>
                    <a:pt x="83763" y="4066"/>
                    <a:pt x="91704" y="12198"/>
                  </a:cubicBezTo>
                  <a:lnTo>
                    <a:pt x="121268" y="41905"/>
                  </a:lnTo>
                  <a:cubicBezTo>
                    <a:pt x="129209" y="49846"/>
                    <a:pt x="133180" y="59557"/>
                    <a:pt x="133180" y="71038"/>
                  </a:cubicBezTo>
                  <a:cubicBezTo>
                    <a:pt x="133180" y="82806"/>
                    <a:pt x="128970" y="92805"/>
                    <a:pt x="120550" y="101033"/>
                  </a:cubicBezTo>
                  <a:lnTo>
                    <a:pt x="133180" y="113662"/>
                  </a:lnTo>
                  <a:cubicBezTo>
                    <a:pt x="141408" y="105242"/>
                    <a:pt x="151358" y="101033"/>
                    <a:pt x="163030" y="101033"/>
                  </a:cubicBezTo>
                  <a:cubicBezTo>
                    <a:pt x="174511" y="101033"/>
                    <a:pt x="184270" y="105051"/>
                    <a:pt x="192307" y="113088"/>
                  </a:cubicBezTo>
                  <a:lnTo>
                    <a:pt x="222158" y="142938"/>
                  </a:lnTo>
                  <a:cubicBezTo>
                    <a:pt x="230194" y="150975"/>
                    <a:pt x="234213" y="160734"/>
                    <a:pt x="234213" y="172215"/>
                  </a:cubicBezTo>
                  <a:cubicBezTo>
                    <a:pt x="234213" y="183696"/>
                    <a:pt x="230146" y="193407"/>
                    <a:pt x="222014" y="201348"/>
                  </a:cubicBezTo>
                  <a:lnTo>
                    <a:pt x="200918" y="222301"/>
                  </a:lnTo>
                  <a:cubicBezTo>
                    <a:pt x="192977" y="230242"/>
                    <a:pt x="183266" y="234213"/>
                    <a:pt x="171785" y="234213"/>
                  </a:cubicBezTo>
                  <a:cubicBezTo>
                    <a:pt x="160208" y="234213"/>
                    <a:pt x="150449" y="230146"/>
                    <a:pt x="142508" y="222014"/>
                  </a:cubicBezTo>
                  <a:lnTo>
                    <a:pt x="112944" y="192307"/>
                  </a:lnTo>
                  <a:cubicBezTo>
                    <a:pt x="105003" y="184366"/>
                    <a:pt x="101033" y="174655"/>
                    <a:pt x="101033" y="163174"/>
                  </a:cubicBezTo>
                  <a:cubicBezTo>
                    <a:pt x="101033" y="151406"/>
                    <a:pt x="105242" y="141408"/>
                    <a:pt x="113662" y="133179"/>
                  </a:cubicBezTo>
                  <a:lnTo>
                    <a:pt x="101033" y="120550"/>
                  </a:lnTo>
                  <a:cubicBezTo>
                    <a:pt x="92805" y="128970"/>
                    <a:pt x="82854" y="133179"/>
                    <a:pt x="71182" y="133179"/>
                  </a:cubicBezTo>
                  <a:cubicBezTo>
                    <a:pt x="59701" y="133179"/>
                    <a:pt x="49942" y="129161"/>
                    <a:pt x="41905" y="121124"/>
                  </a:cubicBezTo>
                  <a:lnTo>
                    <a:pt x="12055" y="91274"/>
                  </a:lnTo>
                  <a:cubicBezTo>
                    <a:pt x="4018" y="83237"/>
                    <a:pt x="0" y="73478"/>
                    <a:pt x="0" y="61997"/>
                  </a:cubicBezTo>
                  <a:cubicBezTo>
                    <a:pt x="0" y="50516"/>
                    <a:pt x="4066" y="40805"/>
                    <a:pt x="12198" y="32864"/>
                  </a:cubicBezTo>
                  <a:lnTo>
                    <a:pt x="33295" y="11911"/>
                  </a:lnTo>
                  <a:cubicBezTo>
                    <a:pt x="41236" y="3970"/>
                    <a:pt x="50947" y="0"/>
                    <a:pt x="62428"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dirty="0">
                <a:latin typeface="FontAwesome" pitchFamily="2" charset="0"/>
              </a:endParaRPr>
            </a:p>
          </p:txBody>
        </p:sp>
      </p:grpSp>
      <p:grpSp>
        <p:nvGrpSpPr>
          <p:cNvPr id="16" name="组合 15">
            <a:extLst>
              <a:ext uri="{FF2B5EF4-FFF2-40B4-BE49-F238E27FC236}">
                <a16:creationId xmlns:a16="http://schemas.microsoft.com/office/drawing/2014/main" id="{95C8C33E-274E-4C68-BB73-DCCCECF95632}"/>
              </a:ext>
            </a:extLst>
          </p:cNvPr>
          <p:cNvGrpSpPr/>
          <p:nvPr/>
        </p:nvGrpSpPr>
        <p:grpSpPr>
          <a:xfrm>
            <a:off x="1421956" y="3179983"/>
            <a:ext cx="376106" cy="376106"/>
            <a:chOff x="6617737" y="4356387"/>
            <a:chExt cx="376106" cy="376106"/>
          </a:xfrm>
        </p:grpSpPr>
        <p:sp>
          <p:nvSpPr>
            <p:cNvPr id="17" name="圆角矩形 10">
              <a:extLst>
                <a:ext uri="{FF2B5EF4-FFF2-40B4-BE49-F238E27FC236}">
                  <a16:creationId xmlns:a16="http://schemas.microsoft.com/office/drawing/2014/main" id="{B6A12009-A286-4C02-99FB-DCB8457A4A53}"/>
                </a:ext>
              </a:extLst>
            </p:cNvPr>
            <p:cNvSpPr/>
            <p:nvPr/>
          </p:nvSpPr>
          <p:spPr>
            <a:xfrm rot="2700000">
              <a:off x="6617737" y="4356387"/>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8" name="任意多边形 21">
              <a:extLst>
                <a:ext uri="{FF2B5EF4-FFF2-40B4-BE49-F238E27FC236}">
                  <a16:creationId xmlns:a16="http://schemas.microsoft.com/office/drawing/2014/main" id="{027D1D58-6116-4A21-8109-7CB27A21E57D}"/>
                </a:ext>
              </a:extLst>
            </p:cNvPr>
            <p:cNvSpPr>
              <a:spLocks noChangeAspect="1"/>
            </p:cNvSpPr>
            <p:nvPr/>
          </p:nvSpPr>
          <p:spPr>
            <a:xfrm>
              <a:off x="6670790" y="4454440"/>
              <a:ext cx="269999" cy="180000"/>
            </a:xfrm>
            <a:custGeom>
              <a:avLst/>
              <a:gdLst/>
              <a:ahLst/>
              <a:cxnLst/>
              <a:rect l="l" t="t" r="r" b="b"/>
              <a:pathLst>
                <a:path w="330653" h="220436">
                  <a:moveTo>
                    <a:pt x="76061" y="101607"/>
                  </a:moveTo>
                  <a:lnTo>
                    <a:pt x="158438" y="127583"/>
                  </a:lnTo>
                  <a:cubicBezTo>
                    <a:pt x="160543" y="128253"/>
                    <a:pt x="162839" y="128588"/>
                    <a:pt x="165326" y="128588"/>
                  </a:cubicBezTo>
                  <a:cubicBezTo>
                    <a:pt x="167814" y="128588"/>
                    <a:pt x="170110" y="128253"/>
                    <a:pt x="172215" y="127583"/>
                  </a:cubicBezTo>
                  <a:lnTo>
                    <a:pt x="254591" y="101607"/>
                  </a:lnTo>
                  <a:lnTo>
                    <a:pt x="257174" y="146957"/>
                  </a:lnTo>
                  <a:cubicBezTo>
                    <a:pt x="257557" y="153559"/>
                    <a:pt x="253635" y="159682"/>
                    <a:pt x="245406" y="165327"/>
                  </a:cubicBezTo>
                  <a:cubicBezTo>
                    <a:pt x="237178" y="170972"/>
                    <a:pt x="225937" y="175445"/>
                    <a:pt x="211681" y="178745"/>
                  </a:cubicBezTo>
                  <a:cubicBezTo>
                    <a:pt x="197425" y="182046"/>
                    <a:pt x="181974" y="183696"/>
                    <a:pt x="165326" y="183696"/>
                  </a:cubicBezTo>
                  <a:cubicBezTo>
                    <a:pt x="148679" y="183696"/>
                    <a:pt x="133227" y="182046"/>
                    <a:pt x="118972" y="178745"/>
                  </a:cubicBezTo>
                  <a:cubicBezTo>
                    <a:pt x="104716" y="175445"/>
                    <a:pt x="93474" y="170972"/>
                    <a:pt x="85246" y="165327"/>
                  </a:cubicBezTo>
                  <a:cubicBezTo>
                    <a:pt x="77018" y="159682"/>
                    <a:pt x="73095" y="153559"/>
                    <a:pt x="73478" y="146957"/>
                  </a:cubicBezTo>
                  <a:close/>
                  <a:moveTo>
                    <a:pt x="165326" y="0"/>
                  </a:moveTo>
                  <a:cubicBezTo>
                    <a:pt x="165900" y="0"/>
                    <a:pt x="166379" y="48"/>
                    <a:pt x="166761" y="144"/>
                  </a:cubicBezTo>
                  <a:lnTo>
                    <a:pt x="327496" y="50660"/>
                  </a:lnTo>
                  <a:cubicBezTo>
                    <a:pt x="329601" y="51426"/>
                    <a:pt x="330653" y="52908"/>
                    <a:pt x="330653" y="55109"/>
                  </a:cubicBezTo>
                  <a:cubicBezTo>
                    <a:pt x="330653" y="57310"/>
                    <a:pt x="329601" y="58792"/>
                    <a:pt x="327496" y="59558"/>
                  </a:cubicBezTo>
                  <a:lnTo>
                    <a:pt x="166761" y="110074"/>
                  </a:lnTo>
                  <a:cubicBezTo>
                    <a:pt x="166379" y="110170"/>
                    <a:pt x="165900" y="110218"/>
                    <a:pt x="165326" y="110218"/>
                  </a:cubicBezTo>
                  <a:cubicBezTo>
                    <a:pt x="164752" y="110218"/>
                    <a:pt x="164274" y="110170"/>
                    <a:pt x="163891" y="110074"/>
                  </a:cubicBezTo>
                  <a:lnTo>
                    <a:pt x="70321" y="80511"/>
                  </a:lnTo>
                  <a:cubicBezTo>
                    <a:pt x="66207" y="83764"/>
                    <a:pt x="62810" y="89098"/>
                    <a:pt x="60131" y="96512"/>
                  </a:cubicBezTo>
                  <a:cubicBezTo>
                    <a:pt x="57452" y="103927"/>
                    <a:pt x="55826" y="112466"/>
                    <a:pt x="55252" y="122129"/>
                  </a:cubicBezTo>
                  <a:cubicBezTo>
                    <a:pt x="61279" y="125574"/>
                    <a:pt x="64293" y="130788"/>
                    <a:pt x="64293" y="137772"/>
                  </a:cubicBezTo>
                  <a:cubicBezTo>
                    <a:pt x="64293" y="144374"/>
                    <a:pt x="61519" y="149493"/>
                    <a:pt x="55970" y="153128"/>
                  </a:cubicBezTo>
                  <a:lnTo>
                    <a:pt x="64293" y="215269"/>
                  </a:lnTo>
                  <a:cubicBezTo>
                    <a:pt x="64485" y="216609"/>
                    <a:pt x="64102" y="217805"/>
                    <a:pt x="63145" y="218857"/>
                  </a:cubicBezTo>
                  <a:cubicBezTo>
                    <a:pt x="62284" y="219910"/>
                    <a:pt x="61136" y="220436"/>
                    <a:pt x="59701" y="220436"/>
                  </a:cubicBezTo>
                  <a:lnTo>
                    <a:pt x="32146" y="220436"/>
                  </a:lnTo>
                  <a:cubicBezTo>
                    <a:pt x="30711" y="220436"/>
                    <a:pt x="29563" y="219910"/>
                    <a:pt x="28702" y="218857"/>
                  </a:cubicBezTo>
                  <a:cubicBezTo>
                    <a:pt x="27745" y="217805"/>
                    <a:pt x="27363" y="216609"/>
                    <a:pt x="27554" y="215269"/>
                  </a:cubicBezTo>
                  <a:lnTo>
                    <a:pt x="35878" y="153128"/>
                  </a:lnTo>
                  <a:cubicBezTo>
                    <a:pt x="30329" y="149493"/>
                    <a:pt x="27554" y="144374"/>
                    <a:pt x="27554" y="137772"/>
                  </a:cubicBezTo>
                  <a:cubicBezTo>
                    <a:pt x="27554" y="130788"/>
                    <a:pt x="30663" y="125478"/>
                    <a:pt x="36882" y="121842"/>
                  </a:cubicBezTo>
                  <a:cubicBezTo>
                    <a:pt x="37935" y="102038"/>
                    <a:pt x="42623" y="86251"/>
                    <a:pt x="50947" y="74483"/>
                  </a:cubicBezTo>
                  <a:lnTo>
                    <a:pt x="3157" y="59558"/>
                  </a:lnTo>
                  <a:cubicBezTo>
                    <a:pt x="1052" y="58792"/>
                    <a:pt x="0" y="57310"/>
                    <a:pt x="0" y="55109"/>
                  </a:cubicBezTo>
                  <a:cubicBezTo>
                    <a:pt x="0" y="52908"/>
                    <a:pt x="1052" y="51426"/>
                    <a:pt x="3157" y="50660"/>
                  </a:cubicBezTo>
                  <a:lnTo>
                    <a:pt x="163891" y="144"/>
                  </a:lnTo>
                  <a:cubicBezTo>
                    <a:pt x="164274" y="48"/>
                    <a:pt x="164752" y="0"/>
                    <a:pt x="165326"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dirty="0">
                <a:latin typeface="FontAwesome" pitchFamily="2" charset="0"/>
              </a:endParaRPr>
            </a:p>
          </p:txBody>
        </p:sp>
      </p:grpSp>
      <p:grpSp>
        <p:nvGrpSpPr>
          <p:cNvPr id="19" name="组合 18">
            <a:extLst>
              <a:ext uri="{FF2B5EF4-FFF2-40B4-BE49-F238E27FC236}">
                <a16:creationId xmlns:a16="http://schemas.microsoft.com/office/drawing/2014/main" id="{E08657B6-BD81-4C5D-9C43-456B6BB7B646}"/>
              </a:ext>
            </a:extLst>
          </p:cNvPr>
          <p:cNvGrpSpPr/>
          <p:nvPr/>
        </p:nvGrpSpPr>
        <p:grpSpPr>
          <a:xfrm>
            <a:off x="4521465" y="2181555"/>
            <a:ext cx="376106" cy="376106"/>
            <a:chOff x="9748287" y="3506894"/>
            <a:chExt cx="376106" cy="376106"/>
          </a:xfrm>
        </p:grpSpPr>
        <p:sp>
          <p:nvSpPr>
            <p:cNvPr id="20" name="圆角矩形 11">
              <a:extLst>
                <a:ext uri="{FF2B5EF4-FFF2-40B4-BE49-F238E27FC236}">
                  <a16:creationId xmlns:a16="http://schemas.microsoft.com/office/drawing/2014/main" id="{01193F13-7BF7-48EB-BB9E-82ECE0680054}"/>
                </a:ext>
              </a:extLst>
            </p:cNvPr>
            <p:cNvSpPr/>
            <p:nvPr/>
          </p:nvSpPr>
          <p:spPr>
            <a:xfrm rot="2700000">
              <a:off x="9748287" y="3506894"/>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1" name="Freeform 74">
              <a:extLst>
                <a:ext uri="{FF2B5EF4-FFF2-40B4-BE49-F238E27FC236}">
                  <a16:creationId xmlns:a16="http://schemas.microsoft.com/office/drawing/2014/main" id="{885F0140-90E6-416E-A8EA-67F660506B34}"/>
                </a:ext>
              </a:extLst>
            </p:cNvPr>
            <p:cNvSpPr>
              <a:spLocks noChangeAspect="1" noEditPoints="1"/>
            </p:cNvSpPr>
            <p:nvPr/>
          </p:nvSpPr>
          <p:spPr bwMode="auto">
            <a:xfrm>
              <a:off x="9845574" y="3604947"/>
              <a:ext cx="181532" cy="180000"/>
            </a:xfrm>
            <a:custGeom>
              <a:avLst/>
              <a:gdLst>
                <a:gd name="T0" fmla="*/ 93 w 100"/>
                <a:gd name="T1" fmla="*/ 13 h 99"/>
                <a:gd name="T2" fmla="*/ 100 w 100"/>
                <a:gd name="T3" fmla="*/ 19 h 99"/>
                <a:gd name="T4" fmla="*/ 100 w 100"/>
                <a:gd name="T5" fmla="*/ 46 h 99"/>
                <a:gd name="T6" fmla="*/ 94 w 100"/>
                <a:gd name="T7" fmla="*/ 51 h 99"/>
                <a:gd name="T8" fmla="*/ 36 w 100"/>
                <a:gd name="T9" fmla="*/ 58 h 99"/>
                <a:gd name="T10" fmla="*/ 37 w 100"/>
                <a:gd name="T11" fmla="*/ 65 h 99"/>
                <a:gd name="T12" fmla="*/ 92 w 100"/>
                <a:gd name="T13" fmla="*/ 65 h 99"/>
                <a:gd name="T14" fmla="*/ 92 w 100"/>
                <a:gd name="T15" fmla="*/ 74 h 99"/>
                <a:gd name="T16" fmla="*/ 35 w 100"/>
                <a:gd name="T17" fmla="*/ 74 h 99"/>
                <a:gd name="T18" fmla="*/ 28 w 100"/>
                <a:gd name="T19" fmla="*/ 53 h 99"/>
                <a:gd name="T20" fmla="*/ 33 w 100"/>
                <a:gd name="T21" fmla="*/ 49 h 99"/>
                <a:gd name="T22" fmla="*/ 15 w 100"/>
                <a:gd name="T23" fmla="*/ 10 h 99"/>
                <a:gd name="T24" fmla="*/ 6 w 100"/>
                <a:gd name="T25" fmla="*/ 10 h 99"/>
                <a:gd name="T26" fmla="*/ 6 w 100"/>
                <a:gd name="T27" fmla="*/ 0 h 99"/>
                <a:gd name="T28" fmla="*/ 17 w 100"/>
                <a:gd name="T29" fmla="*/ 0 h 99"/>
                <a:gd name="T30" fmla="*/ 25 w 100"/>
                <a:gd name="T31" fmla="*/ 6 h 99"/>
                <a:gd name="T32" fmla="*/ 28 w 100"/>
                <a:gd name="T33" fmla="*/ 13 h 99"/>
                <a:gd name="T34" fmla="*/ 93 w 100"/>
                <a:gd name="T35" fmla="*/ 13 h 99"/>
                <a:gd name="T36" fmla="*/ 31 w 100"/>
                <a:gd name="T37" fmla="*/ 90 h 99"/>
                <a:gd name="T38" fmla="*/ 22 w 100"/>
                <a:gd name="T39" fmla="*/ 99 h 99"/>
                <a:gd name="T40" fmla="*/ 13 w 100"/>
                <a:gd name="T41" fmla="*/ 90 h 99"/>
                <a:gd name="T42" fmla="*/ 22 w 100"/>
                <a:gd name="T43" fmla="*/ 81 h 99"/>
                <a:gd name="T44" fmla="*/ 31 w 100"/>
                <a:gd name="T45" fmla="*/ 90 h 99"/>
                <a:gd name="T46" fmla="*/ 37 w 100"/>
                <a:gd name="T47" fmla="*/ 31 h 99"/>
                <a:gd name="T48" fmla="*/ 51 w 100"/>
                <a:gd name="T49" fmla="*/ 31 h 99"/>
                <a:gd name="T50" fmla="*/ 48 w 100"/>
                <a:gd name="T51" fmla="*/ 21 h 99"/>
                <a:gd name="T52" fmla="*/ 32 w 100"/>
                <a:gd name="T53" fmla="*/ 21 h 99"/>
                <a:gd name="T54" fmla="*/ 37 w 100"/>
                <a:gd name="T55" fmla="*/ 31 h 99"/>
                <a:gd name="T56" fmla="*/ 56 w 100"/>
                <a:gd name="T57" fmla="*/ 48 h 99"/>
                <a:gd name="T58" fmla="*/ 52 w 100"/>
                <a:gd name="T59" fmla="*/ 36 h 99"/>
                <a:gd name="T60" fmla="*/ 39 w 100"/>
                <a:gd name="T61" fmla="*/ 36 h 99"/>
                <a:gd name="T62" fmla="*/ 45 w 100"/>
                <a:gd name="T63" fmla="*/ 49 h 99"/>
                <a:gd name="T64" fmla="*/ 56 w 100"/>
                <a:gd name="T65" fmla="*/ 48 h 99"/>
                <a:gd name="T66" fmla="*/ 53 w 100"/>
                <a:gd name="T67" fmla="*/ 21 h 99"/>
                <a:gd name="T68" fmla="*/ 56 w 100"/>
                <a:gd name="T69" fmla="*/ 31 h 99"/>
                <a:gd name="T70" fmla="*/ 70 w 100"/>
                <a:gd name="T71" fmla="*/ 31 h 99"/>
                <a:gd name="T72" fmla="*/ 68 w 100"/>
                <a:gd name="T73" fmla="*/ 21 h 99"/>
                <a:gd name="T74" fmla="*/ 53 w 100"/>
                <a:gd name="T75" fmla="*/ 21 h 99"/>
                <a:gd name="T76" fmla="*/ 74 w 100"/>
                <a:gd name="T77" fmla="*/ 46 h 99"/>
                <a:gd name="T78" fmla="*/ 71 w 100"/>
                <a:gd name="T79" fmla="*/ 36 h 99"/>
                <a:gd name="T80" fmla="*/ 58 w 100"/>
                <a:gd name="T81" fmla="*/ 36 h 99"/>
                <a:gd name="T82" fmla="*/ 61 w 100"/>
                <a:gd name="T83" fmla="*/ 47 h 99"/>
                <a:gd name="T84" fmla="*/ 74 w 100"/>
                <a:gd name="T85" fmla="*/ 46 h 99"/>
                <a:gd name="T86" fmla="*/ 92 w 100"/>
                <a:gd name="T87" fmla="*/ 21 h 99"/>
                <a:gd name="T88" fmla="*/ 73 w 100"/>
                <a:gd name="T89" fmla="*/ 21 h 99"/>
                <a:gd name="T90" fmla="*/ 75 w 100"/>
                <a:gd name="T91" fmla="*/ 31 h 99"/>
                <a:gd name="T92" fmla="*/ 92 w 100"/>
                <a:gd name="T93" fmla="*/ 31 h 99"/>
                <a:gd name="T94" fmla="*/ 92 w 100"/>
                <a:gd name="T95" fmla="*/ 21 h 99"/>
                <a:gd name="T96" fmla="*/ 92 w 100"/>
                <a:gd name="T97" fmla="*/ 90 h 99"/>
                <a:gd name="T98" fmla="*/ 83 w 100"/>
                <a:gd name="T99" fmla="*/ 99 h 99"/>
                <a:gd name="T100" fmla="*/ 74 w 100"/>
                <a:gd name="T101" fmla="*/ 90 h 99"/>
                <a:gd name="T102" fmla="*/ 83 w 100"/>
                <a:gd name="T103" fmla="*/ 81 h 99"/>
                <a:gd name="T104" fmla="*/ 92 w 100"/>
                <a:gd name="T105" fmla="*/ 90 h 99"/>
                <a:gd name="T106" fmla="*/ 92 w 100"/>
                <a:gd name="T107" fmla="*/ 36 h 99"/>
                <a:gd name="T108" fmla="*/ 77 w 100"/>
                <a:gd name="T109" fmla="*/ 36 h 99"/>
                <a:gd name="T110" fmla="*/ 79 w 100"/>
                <a:gd name="T111" fmla="*/ 45 h 99"/>
                <a:gd name="T112" fmla="*/ 92 w 100"/>
                <a:gd name="T113" fmla="*/ 44 h 99"/>
                <a:gd name="T114" fmla="*/ 92 w 100"/>
                <a:gd name="T115"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99">
                  <a:moveTo>
                    <a:pt x="93" y="13"/>
                  </a:moveTo>
                  <a:cubicBezTo>
                    <a:pt x="98" y="13"/>
                    <a:pt x="100" y="16"/>
                    <a:pt x="100" y="19"/>
                  </a:cubicBezTo>
                  <a:cubicBezTo>
                    <a:pt x="100" y="46"/>
                    <a:pt x="100" y="46"/>
                    <a:pt x="100" y="46"/>
                  </a:cubicBezTo>
                  <a:cubicBezTo>
                    <a:pt x="100" y="49"/>
                    <a:pt x="97" y="51"/>
                    <a:pt x="94" y="51"/>
                  </a:cubicBezTo>
                  <a:cubicBezTo>
                    <a:pt x="36" y="58"/>
                    <a:pt x="36" y="58"/>
                    <a:pt x="36" y="58"/>
                  </a:cubicBezTo>
                  <a:cubicBezTo>
                    <a:pt x="32" y="59"/>
                    <a:pt x="31" y="65"/>
                    <a:pt x="37" y="65"/>
                  </a:cubicBezTo>
                  <a:cubicBezTo>
                    <a:pt x="92" y="65"/>
                    <a:pt x="92" y="65"/>
                    <a:pt x="92" y="65"/>
                  </a:cubicBezTo>
                  <a:cubicBezTo>
                    <a:pt x="98" y="65"/>
                    <a:pt x="98" y="74"/>
                    <a:pt x="92" y="74"/>
                  </a:cubicBezTo>
                  <a:cubicBezTo>
                    <a:pt x="35" y="74"/>
                    <a:pt x="35" y="74"/>
                    <a:pt x="35" y="74"/>
                  </a:cubicBezTo>
                  <a:cubicBezTo>
                    <a:pt x="23" y="74"/>
                    <a:pt x="18" y="60"/>
                    <a:pt x="28" y="53"/>
                  </a:cubicBezTo>
                  <a:cubicBezTo>
                    <a:pt x="33" y="49"/>
                    <a:pt x="33" y="49"/>
                    <a:pt x="33" y="49"/>
                  </a:cubicBezTo>
                  <a:cubicBezTo>
                    <a:pt x="15" y="10"/>
                    <a:pt x="15" y="10"/>
                    <a:pt x="15" y="10"/>
                  </a:cubicBezTo>
                  <a:cubicBezTo>
                    <a:pt x="6" y="10"/>
                    <a:pt x="6" y="10"/>
                    <a:pt x="6" y="10"/>
                  </a:cubicBezTo>
                  <a:cubicBezTo>
                    <a:pt x="0" y="10"/>
                    <a:pt x="0" y="0"/>
                    <a:pt x="6" y="0"/>
                  </a:cubicBezTo>
                  <a:cubicBezTo>
                    <a:pt x="17" y="0"/>
                    <a:pt x="17" y="0"/>
                    <a:pt x="17" y="0"/>
                  </a:cubicBezTo>
                  <a:cubicBezTo>
                    <a:pt x="22" y="0"/>
                    <a:pt x="23" y="2"/>
                    <a:pt x="25" y="6"/>
                  </a:cubicBezTo>
                  <a:cubicBezTo>
                    <a:pt x="28" y="13"/>
                    <a:pt x="28" y="13"/>
                    <a:pt x="28" y="13"/>
                  </a:cubicBezTo>
                  <a:lnTo>
                    <a:pt x="93" y="13"/>
                  </a:lnTo>
                  <a:close/>
                  <a:moveTo>
                    <a:pt x="31" y="90"/>
                  </a:moveTo>
                  <a:cubicBezTo>
                    <a:pt x="31" y="95"/>
                    <a:pt x="27" y="99"/>
                    <a:pt x="22" y="99"/>
                  </a:cubicBezTo>
                  <a:cubicBezTo>
                    <a:pt x="17" y="99"/>
                    <a:pt x="13" y="95"/>
                    <a:pt x="13" y="90"/>
                  </a:cubicBezTo>
                  <a:cubicBezTo>
                    <a:pt x="13" y="85"/>
                    <a:pt x="17" y="81"/>
                    <a:pt x="22" y="81"/>
                  </a:cubicBezTo>
                  <a:cubicBezTo>
                    <a:pt x="27" y="81"/>
                    <a:pt x="31" y="85"/>
                    <a:pt x="31" y="90"/>
                  </a:cubicBezTo>
                  <a:close/>
                  <a:moveTo>
                    <a:pt x="37" y="31"/>
                  </a:moveTo>
                  <a:cubicBezTo>
                    <a:pt x="51" y="31"/>
                    <a:pt x="51" y="31"/>
                    <a:pt x="51" y="31"/>
                  </a:cubicBezTo>
                  <a:cubicBezTo>
                    <a:pt x="48" y="21"/>
                    <a:pt x="48" y="21"/>
                    <a:pt x="48" y="21"/>
                  </a:cubicBezTo>
                  <a:cubicBezTo>
                    <a:pt x="32" y="21"/>
                    <a:pt x="32" y="21"/>
                    <a:pt x="32" y="21"/>
                  </a:cubicBezTo>
                  <a:lnTo>
                    <a:pt x="37" y="31"/>
                  </a:lnTo>
                  <a:close/>
                  <a:moveTo>
                    <a:pt x="56" y="48"/>
                  </a:moveTo>
                  <a:cubicBezTo>
                    <a:pt x="52" y="36"/>
                    <a:pt x="52" y="36"/>
                    <a:pt x="52" y="36"/>
                  </a:cubicBezTo>
                  <a:cubicBezTo>
                    <a:pt x="39" y="36"/>
                    <a:pt x="39" y="36"/>
                    <a:pt x="39" y="36"/>
                  </a:cubicBezTo>
                  <a:cubicBezTo>
                    <a:pt x="45" y="49"/>
                    <a:pt x="45" y="49"/>
                    <a:pt x="45" y="49"/>
                  </a:cubicBezTo>
                  <a:lnTo>
                    <a:pt x="56" y="48"/>
                  </a:lnTo>
                  <a:close/>
                  <a:moveTo>
                    <a:pt x="53" y="21"/>
                  </a:moveTo>
                  <a:cubicBezTo>
                    <a:pt x="56" y="31"/>
                    <a:pt x="56" y="31"/>
                    <a:pt x="56" y="31"/>
                  </a:cubicBezTo>
                  <a:cubicBezTo>
                    <a:pt x="70" y="31"/>
                    <a:pt x="70" y="31"/>
                    <a:pt x="70" y="31"/>
                  </a:cubicBezTo>
                  <a:cubicBezTo>
                    <a:pt x="68" y="21"/>
                    <a:pt x="68" y="21"/>
                    <a:pt x="68" y="21"/>
                  </a:cubicBezTo>
                  <a:lnTo>
                    <a:pt x="53" y="21"/>
                  </a:lnTo>
                  <a:close/>
                  <a:moveTo>
                    <a:pt x="74" y="46"/>
                  </a:moveTo>
                  <a:cubicBezTo>
                    <a:pt x="71" y="36"/>
                    <a:pt x="71" y="36"/>
                    <a:pt x="71" y="36"/>
                  </a:cubicBezTo>
                  <a:cubicBezTo>
                    <a:pt x="58" y="36"/>
                    <a:pt x="58" y="36"/>
                    <a:pt x="58" y="36"/>
                  </a:cubicBezTo>
                  <a:cubicBezTo>
                    <a:pt x="61" y="47"/>
                    <a:pt x="61" y="47"/>
                    <a:pt x="61" y="47"/>
                  </a:cubicBezTo>
                  <a:lnTo>
                    <a:pt x="74" y="46"/>
                  </a:lnTo>
                  <a:close/>
                  <a:moveTo>
                    <a:pt x="92" y="21"/>
                  </a:moveTo>
                  <a:cubicBezTo>
                    <a:pt x="73" y="21"/>
                    <a:pt x="73" y="21"/>
                    <a:pt x="73" y="21"/>
                  </a:cubicBezTo>
                  <a:cubicBezTo>
                    <a:pt x="75" y="31"/>
                    <a:pt x="75" y="31"/>
                    <a:pt x="75" y="31"/>
                  </a:cubicBezTo>
                  <a:cubicBezTo>
                    <a:pt x="92" y="31"/>
                    <a:pt x="92" y="31"/>
                    <a:pt x="92" y="31"/>
                  </a:cubicBezTo>
                  <a:lnTo>
                    <a:pt x="92" y="21"/>
                  </a:lnTo>
                  <a:close/>
                  <a:moveTo>
                    <a:pt x="92" y="90"/>
                  </a:moveTo>
                  <a:cubicBezTo>
                    <a:pt x="92" y="95"/>
                    <a:pt x="88" y="99"/>
                    <a:pt x="83" y="99"/>
                  </a:cubicBezTo>
                  <a:cubicBezTo>
                    <a:pt x="78" y="99"/>
                    <a:pt x="74" y="95"/>
                    <a:pt x="74" y="90"/>
                  </a:cubicBezTo>
                  <a:cubicBezTo>
                    <a:pt x="74" y="85"/>
                    <a:pt x="78" y="81"/>
                    <a:pt x="83" y="81"/>
                  </a:cubicBezTo>
                  <a:cubicBezTo>
                    <a:pt x="88" y="81"/>
                    <a:pt x="92" y="85"/>
                    <a:pt x="92" y="90"/>
                  </a:cubicBezTo>
                  <a:close/>
                  <a:moveTo>
                    <a:pt x="92" y="36"/>
                  </a:moveTo>
                  <a:cubicBezTo>
                    <a:pt x="77" y="36"/>
                    <a:pt x="77" y="36"/>
                    <a:pt x="77" y="36"/>
                  </a:cubicBezTo>
                  <a:cubicBezTo>
                    <a:pt x="79" y="45"/>
                    <a:pt x="79" y="45"/>
                    <a:pt x="79" y="45"/>
                  </a:cubicBezTo>
                  <a:cubicBezTo>
                    <a:pt x="92" y="44"/>
                    <a:pt x="92" y="44"/>
                    <a:pt x="92" y="44"/>
                  </a:cubicBezTo>
                  <a:lnTo>
                    <a:pt x="92" y="36"/>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2400"/>
            </a:p>
          </p:txBody>
        </p:sp>
      </p:grpSp>
      <p:grpSp>
        <p:nvGrpSpPr>
          <p:cNvPr id="22" name="组合 21">
            <a:extLst>
              <a:ext uri="{FF2B5EF4-FFF2-40B4-BE49-F238E27FC236}">
                <a16:creationId xmlns:a16="http://schemas.microsoft.com/office/drawing/2014/main" id="{BBE495DD-C219-43B1-A7DD-BD8042736F08}"/>
              </a:ext>
            </a:extLst>
          </p:cNvPr>
          <p:cNvGrpSpPr/>
          <p:nvPr/>
        </p:nvGrpSpPr>
        <p:grpSpPr>
          <a:xfrm>
            <a:off x="4111971" y="4010107"/>
            <a:ext cx="376106" cy="376106"/>
            <a:chOff x="9748287" y="5170595"/>
            <a:chExt cx="376106" cy="376106"/>
          </a:xfrm>
        </p:grpSpPr>
        <p:sp>
          <p:nvSpPr>
            <p:cNvPr id="23" name="圆角矩形 12">
              <a:extLst>
                <a:ext uri="{FF2B5EF4-FFF2-40B4-BE49-F238E27FC236}">
                  <a16:creationId xmlns:a16="http://schemas.microsoft.com/office/drawing/2014/main" id="{28438674-0C8B-4693-A19B-5C004753C2D7}"/>
                </a:ext>
              </a:extLst>
            </p:cNvPr>
            <p:cNvSpPr/>
            <p:nvPr/>
          </p:nvSpPr>
          <p:spPr>
            <a:xfrm rot="2700000">
              <a:off x="9748287" y="5170595"/>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nvGrpSpPr>
            <p:cNvPr id="24" name="Group 3">
              <a:extLst>
                <a:ext uri="{FF2B5EF4-FFF2-40B4-BE49-F238E27FC236}">
                  <a16:creationId xmlns:a16="http://schemas.microsoft.com/office/drawing/2014/main" id="{B3029B78-571C-4597-A03F-77919802F29C}"/>
                </a:ext>
              </a:extLst>
            </p:cNvPr>
            <p:cNvGrpSpPr>
              <a:grpSpLocks noChangeAspect="1"/>
            </p:cNvGrpSpPr>
            <p:nvPr/>
          </p:nvGrpSpPr>
          <p:grpSpPr>
            <a:xfrm>
              <a:off x="9873718" y="5270266"/>
              <a:ext cx="125243" cy="180000"/>
              <a:chOff x="9132888" y="2062163"/>
              <a:chExt cx="341312" cy="490537"/>
            </a:xfrm>
            <a:solidFill>
              <a:schemeClr val="bg2">
                <a:lumMod val="25000"/>
              </a:schemeClr>
            </a:solidFill>
          </p:grpSpPr>
          <p:sp>
            <p:nvSpPr>
              <p:cNvPr id="25" name="Freeform 326">
                <a:extLst>
                  <a:ext uri="{FF2B5EF4-FFF2-40B4-BE49-F238E27FC236}">
                    <a16:creationId xmlns:a16="http://schemas.microsoft.com/office/drawing/2014/main" id="{4C7B919E-4E0B-40CF-87CA-9BCA8F367D03}"/>
                  </a:ext>
                </a:extLst>
              </p:cNvPr>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26" name="Freeform 327">
                <a:extLst>
                  <a:ext uri="{FF2B5EF4-FFF2-40B4-BE49-F238E27FC236}">
                    <a16:creationId xmlns:a16="http://schemas.microsoft.com/office/drawing/2014/main" id="{6BDB78F1-442A-4485-B366-E37389025FE4}"/>
                  </a:ext>
                </a:extLst>
              </p:cNvPr>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grpSp>
      </p:grpSp>
    </p:spTree>
    <p:extLst>
      <p:ext uri="{BB962C8B-B14F-4D97-AF65-F5344CB8AC3E}">
        <p14:creationId xmlns:p14="http://schemas.microsoft.com/office/powerpoint/2010/main" val="28313930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 presetClass="entr" presetSubtype="9" fill="hold" nodeType="afterEffect" p14:presetBounceEnd="66667">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66667">
                                          <p:cBhvr additive="base">
                                            <p:cTn id="13" dur="300" fill="hold"/>
                                            <p:tgtEl>
                                              <p:spTgt spid="7"/>
                                            </p:tgtEl>
                                            <p:attrNameLst>
                                              <p:attrName>ppt_x</p:attrName>
                                            </p:attrNameLst>
                                          </p:cBhvr>
                                          <p:tavLst>
                                            <p:tav tm="0">
                                              <p:val>
                                                <p:strVal val="0-#ppt_w/2"/>
                                              </p:val>
                                            </p:tav>
                                            <p:tav tm="100000">
                                              <p:val>
                                                <p:strVal val="#ppt_x"/>
                                              </p:val>
                                            </p:tav>
                                          </p:tavLst>
                                        </p:anim>
                                        <p:anim calcmode="lin" valueType="num" p14:bounceEnd="66667">
                                          <p:cBhvr additive="base">
                                            <p:cTn id="14" dur="300" fill="hold"/>
                                            <p:tgtEl>
                                              <p:spTgt spid="7"/>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p:tgtEl>
                                              <p:spTgt spid="8"/>
                                            </p:tgtEl>
                                          </p:cBhvr>
                                        </p:animEffect>
                                      </p:childTnLst>
                                    </p:cTn>
                                  </p:par>
                                  <p:par>
                                    <p:cTn id="18" presetID="63" presetClass="path" presetSubtype="0" decel="100000" fill="hold" grpId="1" nodeType="withEffect">
                                      <p:stCondLst>
                                        <p:cond delay="250"/>
                                      </p:stCondLst>
                                      <p:childTnLst>
                                        <p:animMotion origin="layout" path="M -3.75E-6 7.40741E-7 L 0.025 7.40741E-7 " pathEditMode="relative" rAng="0" ptsTypes="AA">
                                          <p:cBhvr>
                                            <p:cTn id="19" dur="1250" spd="-100000" fill="hold"/>
                                            <p:tgtEl>
                                              <p:spTgt spid="8"/>
                                            </p:tgtEl>
                                            <p:attrNameLst>
                                              <p:attrName>ppt_x</p:attrName>
                                              <p:attrName>ppt_y</p:attrName>
                                            </p:attrNameLst>
                                          </p:cBhvr>
                                          <p:rCtr x="1250" y="0"/>
                                        </p:animMotion>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35" presetClass="path" presetSubtype="0" decel="100000" fill="hold" nodeType="withEffect">
                                      <p:stCondLst>
                                        <p:cond delay="0"/>
                                      </p:stCondLst>
                                      <p:childTnLst>
                                        <p:animMotion origin="layout" path="M -1.45833E-6 -4.81481E-6 L -0.04557 -4.81481E-6 " pathEditMode="relative" rAng="0" ptsTypes="AA">
                                          <p:cBhvr>
                                            <p:cTn id="25" dur="1500" spd="-100000" fill="hold"/>
                                            <p:tgtEl>
                                              <p:spTgt spid="13"/>
                                            </p:tgtEl>
                                            <p:attrNameLst>
                                              <p:attrName>ppt_x</p:attrName>
                                              <p:attrName>ppt_y</p:attrName>
                                            </p:attrNameLst>
                                          </p:cBhvr>
                                          <p:rCtr x="-2279" y="0"/>
                                        </p:animMotion>
                                      </p:childTnLst>
                                    </p:cTn>
                                  </p:par>
                                  <p:par>
                                    <p:cTn id="26" presetID="10" presetClass="entr" presetSubtype="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35" presetClass="path" presetSubtype="0" decel="100000" fill="hold" grpId="1" nodeType="withEffect">
                                      <p:stCondLst>
                                        <p:cond delay="250"/>
                                      </p:stCondLst>
                                      <p:childTnLst>
                                        <p:animMotion origin="layout" path="M 2.08333E-7 -3.7037E-6 L -0.04557 -3.7037E-6 " pathEditMode="relative" rAng="0" ptsTypes="AA">
                                          <p:cBhvr>
                                            <p:cTn id="30" dur="1500" spd="-100000" fill="hold"/>
                                            <p:tgtEl>
                                              <p:spTgt spid="9"/>
                                            </p:tgtEl>
                                            <p:attrNameLst>
                                              <p:attrName>ppt_x</p:attrName>
                                              <p:attrName>ppt_y</p:attrName>
                                            </p:attrNameLst>
                                          </p:cBhvr>
                                          <p:rCtr x="-2279" y="0"/>
                                        </p:animMotion>
                                      </p:childTnLst>
                                    </p:cTn>
                                  </p:par>
                                  <p:par>
                                    <p:cTn id="31" presetID="10" presetClass="entr" presetSubtype="0" fill="hold"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800"/>
                                            <p:tgtEl>
                                              <p:spTgt spid="19"/>
                                            </p:tgtEl>
                                          </p:cBhvr>
                                        </p:animEffect>
                                      </p:childTnLst>
                                    </p:cTn>
                                  </p:par>
                                  <p:par>
                                    <p:cTn id="34" presetID="63" presetClass="path" presetSubtype="0" decel="100000" fill="hold" nodeType="withEffect">
                                      <p:stCondLst>
                                        <p:cond delay="500"/>
                                      </p:stCondLst>
                                      <p:childTnLst>
                                        <p:animMotion origin="layout" path="M 2.08333E-6 -3.7037E-7 L 0.025 -3.7037E-7 " pathEditMode="relative" rAng="0" ptsTypes="AA">
                                          <p:cBhvr>
                                            <p:cTn id="35" dur="1250" spd="-100000" fill="hold"/>
                                            <p:tgtEl>
                                              <p:spTgt spid="19"/>
                                            </p:tgtEl>
                                            <p:attrNameLst>
                                              <p:attrName>ppt_x</p:attrName>
                                              <p:attrName>ppt_y</p:attrName>
                                            </p:attrNameLst>
                                          </p:cBhvr>
                                          <p:rCtr x="1250" y="0"/>
                                        </p:animMotion>
                                      </p:childTnLst>
                                    </p:cTn>
                                  </p:par>
                                  <p:par>
                                    <p:cTn id="36" presetID="10" presetClass="entr" presetSubtype="0" fill="hold" grpId="0" nodeType="with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800"/>
                                            <p:tgtEl>
                                              <p:spTgt spid="10"/>
                                            </p:tgtEl>
                                          </p:cBhvr>
                                        </p:animEffect>
                                      </p:childTnLst>
                                    </p:cTn>
                                  </p:par>
                                  <p:par>
                                    <p:cTn id="39" presetID="63" presetClass="path" presetSubtype="0" decel="100000" fill="hold" grpId="1" nodeType="withEffect">
                                      <p:stCondLst>
                                        <p:cond delay="750"/>
                                      </p:stCondLst>
                                      <p:childTnLst>
                                        <p:animMotion origin="layout" path="M 4.79167E-6 2.96296E-6 L 0.025 2.96296E-6 " pathEditMode="relative" rAng="0" ptsTypes="AA">
                                          <p:cBhvr>
                                            <p:cTn id="40" dur="1250" spd="-100000" fill="hold"/>
                                            <p:tgtEl>
                                              <p:spTgt spid="10"/>
                                            </p:tgtEl>
                                            <p:attrNameLst>
                                              <p:attrName>ppt_x</p:attrName>
                                              <p:attrName>ppt_y</p:attrName>
                                            </p:attrNameLst>
                                          </p:cBhvr>
                                          <p:rCtr x="1250" y="0"/>
                                        </p:animMotion>
                                      </p:childTnLst>
                                    </p:cTn>
                                  </p:par>
                                  <p:par>
                                    <p:cTn id="41" presetID="10" presetClass="entr" presetSubtype="0" fill="hold"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35" presetClass="path" presetSubtype="0" decel="100000" fill="hold" nodeType="withEffect">
                                      <p:stCondLst>
                                        <p:cond delay="1000"/>
                                      </p:stCondLst>
                                      <p:childTnLst>
                                        <p:animMotion origin="layout" path="M -1.25E-6 -2.22222E-6 L -0.04557 -2.22222E-6 " pathEditMode="relative" rAng="0" ptsTypes="AA">
                                          <p:cBhvr>
                                            <p:cTn id="45" dur="1500" spd="-100000" fill="hold"/>
                                            <p:tgtEl>
                                              <p:spTgt spid="16"/>
                                            </p:tgtEl>
                                            <p:attrNameLst>
                                              <p:attrName>ppt_x</p:attrName>
                                              <p:attrName>ppt_y</p:attrName>
                                            </p:attrNameLst>
                                          </p:cBhvr>
                                          <p:rCtr x="-2279" y="0"/>
                                        </p:animMotion>
                                      </p:childTnLst>
                                    </p:cTn>
                                  </p:par>
                                  <p:par>
                                    <p:cTn id="46" presetID="10" presetClass="entr" presetSubtype="0" fill="hold" grpId="0" nodeType="withEffect">
                                      <p:stCondLst>
                                        <p:cond delay="125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35" presetClass="path" presetSubtype="0" decel="100000" fill="hold" grpId="1" nodeType="withEffect">
                                      <p:stCondLst>
                                        <p:cond delay="1250"/>
                                      </p:stCondLst>
                                      <p:childTnLst>
                                        <p:animMotion origin="layout" path="M 1.66667E-6 -3.7037E-7 L -0.04557 -3.7037E-7 " pathEditMode="relative" rAng="0" ptsTypes="AA">
                                          <p:cBhvr>
                                            <p:cTn id="50" dur="1500" spd="-100000" fill="hold"/>
                                            <p:tgtEl>
                                              <p:spTgt spid="11"/>
                                            </p:tgtEl>
                                            <p:attrNameLst>
                                              <p:attrName>ppt_x</p:attrName>
                                              <p:attrName>ppt_y</p:attrName>
                                            </p:attrNameLst>
                                          </p:cBhvr>
                                          <p:rCtr x="-2279" y="0"/>
                                        </p:animMotion>
                                      </p:childTnLst>
                                    </p:cTn>
                                  </p:par>
                                  <p:par>
                                    <p:cTn id="51" presetID="10" presetClass="entr" presetSubtype="0"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800"/>
                                            <p:tgtEl>
                                              <p:spTgt spid="22"/>
                                            </p:tgtEl>
                                          </p:cBhvr>
                                        </p:animEffect>
                                      </p:childTnLst>
                                    </p:cTn>
                                  </p:par>
                                  <p:par>
                                    <p:cTn id="54" presetID="63" presetClass="path" presetSubtype="0" decel="100000" fill="hold" nodeType="withEffect">
                                      <p:stCondLst>
                                        <p:cond delay="1500"/>
                                      </p:stCondLst>
                                      <p:childTnLst>
                                        <p:animMotion origin="layout" path="M -4.16667E-6 2.96296E-6 L 0.025 2.96296E-6 " pathEditMode="relative" rAng="0" ptsTypes="AA">
                                          <p:cBhvr>
                                            <p:cTn id="55" dur="1250" spd="-100000" fill="hold"/>
                                            <p:tgtEl>
                                              <p:spTgt spid="22"/>
                                            </p:tgtEl>
                                            <p:attrNameLst>
                                              <p:attrName>ppt_x</p:attrName>
                                              <p:attrName>ppt_y</p:attrName>
                                            </p:attrNameLst>
                                          </p:cBhvr>
                                          <p:rCtr x="1250" y="0"/>
                                        </p:animMotion>
                                      </p:childTnLst>
                                    </p:cTn>
                                  </p:par>
                                  <p:par>
                                    <p:cTn id="56" presetID="10" presetClass="entr" presetSubtype="0" fill="hold" grpId="0" nodeType="withEffect">
                                      <p:stCondLst>
                                        <p:cond delay="175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800"/>
                                            <p:tgtEl>
                                              <p:spTgt spid="12"/>
                                            </p:tgtEl>
                                          </p:cBhvr>
                                        </p:animEffect>
                                      </p:childTnLst>
                                    </p:cTn>
                                  </p:par>
                                  <p:par>
                                    <p:cTn id="59" presetID="63" presetClass="path" presetSubtype="0" decel="100000" fill="hold" grpId="1" nodeType="withEffect">
                                      <p:stCondLst>
                                        <p:cond delay="1750"/>
                                      </p:stCondLst>
                                      <p:childTnLst>
                                        <p:animMotion origin="layout" path="M 4.79167E-6 2.22222E-6 L 0.025 2.22222E-6 " pathEditMode="relative" rAng="0" ptsTypes="AA">
                                          <p:cBhvr>
                                            <p:cTn id="60" dur="1250" spd="-100000" fill="hold"/>
                                            <p:tgtEl>
                                              <p:spTgt spid="1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300" fill="hold"/>
                                            <p:tgtEl>
                                              <p:spTgt spid="7"/>
                                            </p:tgtEl>
                                            <p:attrNameLst>
                                              <p:attrName>ppt_x</p:attrName>
                                            </p:attrNameLst>
                                          </p:cBhvr>
                                          <p:tavLst>
                                            <p:tav tm="0">
                                              <p:val>
                                                <p:strVal val="0-#ppt_w/2"/>
                                              </p:val>
                                            </p:tav>
                                            <p:tav tm="100000">
                                              <p:val>
                                                <p:strVal val="#ppt_x"/>
                                              </p:val>
                                            </p:tav>
                                          </p:tavLst>
                                        </p:anim>
                                        <p:anim calcmode="lin" valueType="num">
                                          <p:cBhvr additive="base">
                                            <p:cTn id="14" dur="300" fill="hold"/>
                                            <p:tgtEl>
                                              <p:spTgt spid="7"/>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p:tgtEl>
                                              <p:spTgt spid="8"/>
                                            </p:tgtEl>
                                          </p:cBhvr>
                                        </p:animEffect>
                                      </p:childTnLst>
                                    </p:cTn>
                                  </p:par>
                                  <p:par>
                                    <p:cTn id="18" presetID="63" presetClass="path" presetSubtype="0" decel="100000" fill="hold" grpId="1" nodeType="withEffect">
                                      <p:stCondLst>
                                        <p:cond delay="250"/>
                                      </p:stCondLst>
                                      <p:childTnLst>
                                        <p:animMotion origin="layout" path="M -3.75E-6 7.40741E-7 L 0.025 7.40741E-7 " pathEditMode="relative" rAng="0" ptsTypes="AA">
                                          <p:cBhvr>
                                            <p:cTn id="19" dur="1250" spd="-100000" fill="hold"/>
                                            <p:tgtEl>
                                              <p:spTgt spid="8"/>
                                            </p:tgtEl>
                                            <p:attrNameLst>
                                              <p:attrName>ppt_x</p:attrName>
                                              <p:attrName>ppt_y</p:attrName>
                                            </p:attrNameLst>
                                          </p:cBhvr>
                                          <p:rCtr x="1250" y="0"/>
                                        </p:animMotion>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35" presetClass="path" presetSubtype="0" decel="100000" fill="hold" nodeType="withEffect">
                                      <p:stCondLst>
                                        <p:cond delay="0"/>
                                      </p:stCondLst>
                                      <p:childTnLst>
                                        <p:animMotion origin="layout" path="M -1.45833E-6 -4.81481E-6 L -0.04557 -4.81481E-6 " pathEditMode="relative" rAng="0" ptsTypes="AA">
                                          <p:cBhvr>
                                            <p:cTn id="25" dur="1500" spd="-100000" fill="hold"/>
                                            <p:tgtEl>
                                              <p:spTgt spid="13"/>
                                            </p:tgtEl>
                                            <p:attrNameLst>
                                              <p:attrName>ppt_x</p:attrName>
                                              <p:attrName>ppt_y</p:attrName>
                                            </p:attrNameLst>
                                          </p:cBhvr>
                                          <p:rCtr x="-2279" y="0"/>
                                        </p:animMotion>
                                      </p:childTnLst>
                                    </p:cTn>
                                  </p:par>
                                  <p:par>
                                    <p:cTn id="26" presetID="10" presetClass="entr" presetSubtype="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35" presetClass="path" presetSubtype="0" decel="100000" fill="hold" grpId="1" nodeType="withEffect">
                                      <p:stCondLst>
                                        <p:cond delay="250"/>
                                      </p:stCondLst>
                                      <p:childTnLst>
                                        <p:animMotion origin="layout" path="M 2.08333E-7 -3.7037E-6 L -0.04557 -3.7037E-6 " pathEditMode="relative" rAng="0" ptsTypes="AA">
                                          <p:cBhvr>
                                            <p:cTn id="30" dur="1500" spd="-100000" fill="hold"/>
                                            <p:tgtEl>
                                              <p:spTgt spid="9"/>
                                            </p:tgtEl>
                                            <p:attrNameLst>
                                              <p:attrName>ppt_x</p:attrName>
                                              <p:attrName>ppt_y</p:attrName>
                                            </p:attrNameLst>
                                          </p:cBhvr>
                                          <p:rCtr x="-2279" y="0"/>
                                        </p:animMotion>
                                      </p:childTnLst>
                                    </p:cTn>
                                  </p:par>
                                  <p:par>
                                    <p:cTn id="31" presetID="10" presetClass="entr" presetSubtype="0" fill="hold"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800"/>
                                            <p:tgtEl>
                                              <p:spTgt spid="19"/>
                                            </p:tgtEl>
                                          </p:cBhvr>
                                        </p:animEffect>
                                      </p:childTnLst>
                                    </p:cTn>
                                  </p:par>
                                  <p:par>
                                    <p:cTn id="34" presetID="63" presetClass="path" presetSubtype="0" decel="100000" fill="hold" nodeType="withEffect">
                                      <p:stCondLst>
                                        <p:cond delay="500"/>
                                      </p:stCondLst>
                                      <p:childTnLst>
                                        <p:animMotion origin="layout" path="M 2.08333E-6 -3.7037E-7 L 0.025 -3.7037E-7 " pathEditMode="relative" rAng="0" ptsTypes="AA">
                                          <p:cBhvr>
                                            <p:cTn id="35" dur="1250" spd="-100000" fill="hold"/>
                                            <p:tgtEl>
                                              <p:spTgt spid="19"/>
                                            </p:tgtEl>
                                            <p:attrNameLst>
                                              <p:attrName>ppt_x</p:attrName>
                                              <p:attrName>ppt_y</p:attrName>
                                            </p:attrNameLst>
                                          </p:cBhvr>
                                          <p:rCtr x="1250" y="0"/>
                                        </p:animMotion>
                                      </p:childTnLst>
                                    </p:cTn>
                                  </p:par>
                                  <p:par>
                                    <p:cTn id="36" presetID="10" presetClass="entr" presetSubtype="0" fill="hold" grpId="0" nodeType="with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800"/>
                                            <p:tgtEl>
                                              <p:spTgt spid="10"/>
                                            </p:tgtEl>
                                          </p:cBhvr>
                                        </p:animEffect>
                                      </p:childTnLst>
                                    </p:cTn>
                                  </p:par>
                                  <p:par>
                                    <p:cTn id="39" presetID="63" presetClass="path" presetSubtype="0" decel="100000" fill="hold" grpId="1" nodeType="withEffect">
                                      <p:stCondLst>
                                        <p:cond delay="750"/>
                                      </p:stCondLst>
                                      <p:childTnLst>
                                        <p:animMotion origin="layout" path="M 4.79167E-6 2.96296E-6 L 0.025 2.96296E-6 " pathEditMode="relative" rAng="0" ptsTypes="AA">
                                          <p:cBhvr>
                                            <p:cTn id="40" dur="1250" spd="-100000" fill="hold"/>
                                            <p:tgtEl>
                                              <p:spTgt spid="10"/>
                                            </p:tgtEl>
                                            <p:attrNameLst>
                                              <p:attrName>ppt_x</p:attrName>
                                              <p:attrName>ppt_y</p:attrName>
                                            </p:attrNameLst>
                                          </p:cBhvr>
                                          <p:rCtr x="1250" y="0"/>
                                        </p:animMotion>
                                      </p:childTnLst>
                                    </p:cTn>
                                  </p:par>
                                  <p:par>
                                    <p:cTn id="41" presetID="10" presetClass="entr" presetSubtype="0" fill="hold"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35" presetClass="path" presetSubtype="0" decel="100000" fill="hold" nodeType="withEffect">
                                      <p:stCondLst>
                                        <p:cond delay="1000"/>
                                      </p:stCondLst>
                                      <p:childTnLst>
                                        <p:animMotion origin="layout" path="M -1.25E-6 -2.22222E-6 L -0.04557 -2.22222E-6 " pathEditMode="relative" rAng="0" ptsTypes="AA">
                                          <p:cBhvr>
                                            <p:cTn id="45" dur="1500" spd="-100000" fill="hold"/>
                                            <p:tgtEl>
                                              <p:spTgt spid="16"/>
                                            </p:tgtEl>
                                            <p:attrNameLst>
                                              <p:attrName>ppt_x</p:attrName>
                                              <p:attrName>ppt_y</p:attrName>
                                            </p:attrNameLst>
                                          </p:cBhvr>
                                          <p:rCtr x="-2279" y="0"/>
                                        </p:animMotion>
                                      </p:childTnLst>
                                    </p:cTn>
                                  </p:par>
                                  <p:par>
                                    <p:cTn id="46" presetID="10" presetClass="entr" presetSubtype="0" fill="hold" grpId="0" nodeType="withEffect">
                                      <p:stCondLst>
                                        <p:cond delay="125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35" presetClass="path" presetSubtype="0" decel="100000" fill="hold" grpId="1" nodeType="withEffect">
                                      <p:stCondLst>
                                        <p:cond delay="1250"/>
                                      </p:stCondLst>
                                      <p:childTnLst>
                                        <p:animMotion origin="layout" path="M 1.66667E-6 -3.7037E-7 L -0.04557 -3.7037E-7 " pathEditMode="relative" rAng="0" ptsTypes="AA">
                                          <p:cBhvr>
                                            <p:cTn id="50" dur="1500" spd="-100000" fill="hold"/>
                                            <p:tgtEl>
                                              <p:spTgt spid="11"/>
                                            </p:tgtEl>
                                            <p:attrNameLst>
                                              <p:attrName>ppt_x</p:attrName>
                                              <p:attrName>ppt_y</p:attrName>
                                            </p:attrNameLst>
                                          </p:cBhvr>
                                          <p:rCtr x="-2279" y="0"/>
                                        </p:animMotion>
                                      </p:childTnLst>
                                    </p:cTn>
                                  </p:par>
                                  <p:par>
                                    <p:cTn id="51" presetID="10" presetClass="entr" presetSubtype="0"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800"/>
                                            <p:tgtEl>
                                              <p:spTgt spid="22"/>
                                            </p:tgtEl>
                                          </p:cBhvr>
                                        </p:animEffect>
                                      </p:childTnLst>
                                    </p:cTn>
                                  </p:par>
                                  <p:par>
                                    <p:cTn id="54" presetID="63" presetClass="path" presetSubtype="0" decel="100000" fill="hold" nodeType="withEffect">
                                      <p:stCondLst>
                                        <p:cond delay="1500"/>
                                      </p:stCondLst>
                                      <p:childTnLst>
                                        <p:animMotion origin="layout" path="M -4.16667E-6 2.96296E-6 L 0.025 2.96296E-6 " pathEditMode="relative" rAng="0" ptsTypes="AA">
                                          <p:cBhvr>
                                            <p:cTn id="55" dur="1250" spd="-100000" fill="hold"/>
                                            <p:tgtEl>
                                              <p:spTgt spid="22"/>
                                            </p:tgtEl>
                                            <p:attrNameLst>
                                              <p:attrName>ppt_x</p:attrName>
                                              <p:attrName>ppt_y</p:attrName>
                                            </p:attrNameLst>
                                          </p:cBhvr>
                                          <p:rCtr x="1250" y="0"/>
                                        </p:animMotion>
                                      </p:childTnLst>
                                    </p:cTn>
                                  </p:par>
                                  <p:par>
                                    <p:cTn id="56" presetID="10" presetClass="entr" presetSubtype="0" fill="hold" grpId="0" nodeType="withEffect">
                                      <p:stCondLst>
                                        <p:cond delay="175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800"/>
                                            <p:tgtEl>
                                              <p:spTgt spid="12"/>
                                            </p:tgtEl>
                                          </p:cBhvr>
                                        </p:animEffect>
                                      </p:childTnLst>
                                    </p:cTn>
                                  </p:par>
                                  <p:par>
                                    <p:cTn id="59" presetID="63" presetClass="path" presetSubtype="0" decel="100000" fill="hold" grpId="1" nodeType="withEffect">
                                      <p:stCondLst>
                                        <p:cond delay="1750"/>
                                      </p:stCondLst>
                                      <p:childTnLst>
                                        <p:animMotion origin="layout" path="M 4.79167E-6 2.22222E-6 L 0.025 2.22222E-6 " pathEditMode="relative" rAng="0" ptsTypes="AA">
                                          <p:cBhvr>
                                            <p:cTn id="60" dur="1250" spd="-100000" fill="hold"/>
                                            <p:tgtEl>
                                              <p:spTgt spid="1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08CBA575-44F0-4DEB-B70D-7963CC3E227E}"/>
              </a:ext>
            </a:extLst>
          </p:cNvPr>
          <p:cNvPicPr>
            <a:picLocks noChangeAspect="1"/>
          </p:cNvPicPr>
          <p:nvPr/>
        </p:nvPicPr>
        <p:blipFill rotWithShape="1">
          <a:blip r:embed="rId4">
            <a:extLst>
              <a:ext uri="{28A0092B-C50C-407E-A947-70E740481C1C}">
                <a14:useLocalDpi xmlns:a14="http://schemas.microsoft.com/office/drawing/2010/main" val="0"/>
              </a:ext>
            </a:extLst>
          </a:blip>
          <a:srcRect t="16966" b="21655"/>
          <a:stretch/>
        </p:blipFill>
        <p:spPr>
          <a:xfrm>
            <a:off x="4647391" y="2342947"/>
            <a:ext cx="7790146" cy="4781536"/>
          </a:xfrm>
          <a:prstGeom prst="rect">
            <a:avLst/>
          </a:prstGeom>
          <a:effectLst>
            <a:outerShdw blurRad="254000" dist="254000" dir="8100000" algn="tr" rotWithShape="0">
              <a:prstClr val="black">
                <a:alpha val="40000"/>
              </a:prstClr>
            </a:outerShdw>
          </a:effectLst>
        </p:spPr>
      </p:pic>
      <p:pic>
        <p:nvPicPr>
          <p:cNvPr id="7" name="图片 6">
            <a:extLst>
              <a:ext uri="{FF2B5EF4-FFF2-40B4-BE49-F238E27FC236}">
                <a16:creationId xmlns:a16="http://schemas.microsoft.com/office/drawing/2014/main" id="{7D2FD0D4-E95E-4E8C-A7B3-F73DAC172A0B}"/>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9952343" flipH="1" flipV="1">
            <a:off x="5768946" y="778467"/>
            <a:ext cx="2250375" cy="2250375"/>
          </a:xfrm>
          <a:prstGeom prst="rect">
            <a:avLst/>
          </a:prstGeom>
        </p:spPr>
      </p:pic>
      <p:sp>
        <p:nvSpPr>
          <p:cNvPr id="8" name="文本框 7">
            <a:extLst>
              <a:ext uri="{FF2B5EF4-FFF2-40B4-BE49-F238E27FC236}">
                <a16:creationId xmlns:a16="http://schemas.microsoft.com/office/drawing/2014/main" id="{B194127A-EF2B-4388-984B-A986D497C594}"/>
              </a:ext>
            </a:extLst>
          </p:cNvPr>
          <p:cNvSpPr txBox="1"/>
          <p:nvPr/>
        </p:nvSpPr>
        <p:spPr>
          <a:xfrm>
            <a:off x="1040033" y="775611"/>
            <a:ext cx="2701381" cy="461665"/>
          </a:xfrm>
          <a:prstGeom prst="rect">
            <a:avLst/>
          </a:prstGeom>
          <a:noFill/>
        </p:spPr>
        <p:txBody>
          <a:bodyPr wrap="none" rtlCol="0">
            <a:spAutoFit/>
          </a:bodyPr>
          <a:lstStyle/>
          <a:p>
            <a:r>
              <a:rPr lang="en-IN" altLang="zh-CN" sz="2400" dirty="0">
                <a:latin typeface="+mn-ea"/>
              </a:rPr>
              <a:t>Research Objective</a:t>
            </a:r>
            <a:endParaRPr lang="zh-CN" altLang="en-US" sz="2400" dirty="0">
              <a:latin typeface="+mn-ea"/>
            </a:endParaRPr>
          </a:p>
        </p:txBody>
      </p:sp>
      <p:sp>
        <p:nvSpPr>
          <p:cNvPr id="9" name="文本框 8">
            <a:extLst>
              <a:ext uri="{FF2B5EF4-FFF2-40B4-BE49-F238E27FC236}">
                <a16:creationId xmlns:a16="http://schemas.microsoft.com/office/drawing/2014/main" id="{F8DFBF4A-17E6-4020-A3C4-294E445C8AF3}"/>
              </a:ext>
            </a:extLst>
          </p:cNvPr>
          <p:cNvSpPr txBox="1"/>
          <p:nvPr/>
        </p:nvSpPr>
        <p:spPr>
          <a:xfrm>
            <a:off x="2002383" y="1292706"/>
            <a:ext cx="3765745" cy="861774"/>
          </a:xfrm>
          <a:prstGeom prst="rect">
            <a:avLst/>
          </a:prstGeom>
          <a:noFill/>
        </p:spPr>
        <p:txBody>
          <a:bodyPr wrap="square" rtlCol="0">
            <a:spAutoFit/>
          </a:bodyPr>
          <a:lstStyle/>
          <a:p>
            <a:pPr algn="just"/>
            <a:r>
              <a:rPr lang="en-US" altLang="zh-CN" sz="1000" dirty="0">
                <a:latin typeface="+mn-ea"/>
              </a:rPr>
              <a:t>Since all systems are based on machine learning methods and use for their creation huge amounts of data collected from various sources and then trained on them, an important role is played by the source of this data, be it search systems, various information sources or social networks. </a:t>
            </a:r>
          </a:p>
        </p:txBody>
      </p:sp>
      <p:sp>
        <p:nvSpPr>
          <p:cNvPr id="10" name="文本框 9">
            <a:extLst>
              <a:ext uri="{FF2B5EF4-FFF2-40B4-BE49-F238E27FC236}">
                <a16:creationId xmlns:a16="http://schemas.microsoft.com/office/drawing/2014/main" id="{B77F152A-C481-4872-9BAB-1E3059536B55}"/>
              </a:ext>
            </a:extLst>
          </p:cNvPr>
          <p:cNvSpPr txBox="1"/>
          <p:nvPr/>
        </p:nvSpPr>
        <p:spPr>
          <a:xfrm>
            <a:off x="786866" y="2174310"/>
            <a:ext cx="3484519" cy="1015663"/>
          </a:xfrm>
          <a:prstGeom prst="rect">
            <a:avLst/>
          </a:prstGeom>
          <a:noFill/>
        </p:spPr>
        <p:txBody>
          <a:bodyPr wrap="square" rtlCol="0">
            <a:spAutoFit/>
          </a:bodyPr>
          <a:lstStyle/>
          <a:p>
            <a:pPr algn="just"/>
            <a:r>
              <a:rPr lang="en-US" altLang="zh-CN" sz="1000" dirty="0">
                <a:latin typeface="+mn-ea"/>
              </a:rPr>
              <a:t>The technologies that are used to create intelligent systems of interaction with a human by his natural language. The main technologies are voice activation, automatic speech recognition, Teach-To-Speech, voice biometrics, dialogue manager, natural language understanding and named entity recognition</a:t>
            </a:r>
          </a:p>
        </p:txBody>
      </p:sp>
      <p:sp>
        <p:nvSpPr>
          <p:cNvPr id="11" name="文本框 10">
            <a:extLst>
              <a:ext uri="{FF2B5EF4-FFF2-40B4-BE49-F238E27FC236}">
                <a16:creationId xmlns:a16="http://schemas.microsoft.com/office/drawing/2014/main" id="{FDE1E003-4954-4FD7-92FF-DBFE7A897227}"/>
              </a:ext>
            </a:extLst>
          </p:cNvPr>
          <p:cNvSpPr txBox="1"/>
          <p:nvPr/>
        </p:nvSpPr>
        <p:spPr>
          <a:xfrm>
            <a:off x="1863960" y="3233937"/>
            <a:ext cx="2606859" cy="553998"/>
          </a:xfrm>
          <a:prstGeom prst="rect">
            <a:avLst/>
          </a:prstGeom>
          <a:noFill/>
        </p:spPr>
        <p:txBody>
          <a:bodyPr wrap="square" rtlCol="0">
            <a:spAutoFit/>
          </a:bodyPr>
          <a:lstStyle/>
          <a:p>
            <a:pPr algn="just"/>
            <a:r>
              <a:rPr lang="en-US" altLang="zh-CN" sz="1000" dirty="0">
                <a:latin typeface="+mn-ea"/>
              </a:rPr>
              <a:t>The amount of information from different sources determines the nature of the assistant, which can result as a result. </a:t>
            </a:r>
          </a:p>
        </p:txBody>
      </p:sp>
      <p:sp>
        <p:nvSpPr>
          <p:cNvPr id="12" name="文本框 11">
            <a:extLst>
              <a:ext uri="{FF2B5EF4-FFF2-40B4-BE49-F238E27FC236}">
                <a16:creationId xmlns:a16="http://schemas.microsoft.com/office/drawing/2014/main" id="{65F9CE51-7CEB-41F1-AFD3-575731348BE7}"/>
              </a:ext>
            </a:extLst>
          </p:cNvPr>
          <p:cNvSpPr txBox="1"/>
          <p:nvPr/>
        </p:nvSpPr>
        <p:spPr>
          <a:xfrm>
            <a:off x="1597904" y="3917689"/>
            <a:ext cx="2407533" cy="861774"/>
          </a:xfrm>
          <a:prstGeom prst="rect">
            <a:avLst/>
          </a:prstGeom>
          <a:noFill/>
        </p:spPr>
        <p:txBody>
          <a:bodyPr wrap="square" rtlCol="0">
            <a:spAutoFit/>
          </a:bodyPr>
          <a:lstStyle/>
          <a:p>
            <a:pPr algn="just"/>
            <a:r>
              <a:rPr lang="en-US" sz="1000" dirty="0">
                <a:solidFill>
                  <a:srgbClr val="000000"/>
                </a:solidFill>
                <a:latin typeface="roboto" panose="02000000000000000000" pitchFamily="2" charset="0"/>
              </a:rPr>
              <a:t>Despite the different approaches to learning, different algorithms and techniques, the principle of building such systems remain approximately the same.</a:t>
            </a:r>
          </a:p>
        </p:txBody>
      </p:sp>
      <p:grpSp>
        <p:nvGrpSpPr>
          <p:cNvPr id="13" name="组合 12">
            <a:extLst>
              <a:ext uri="{FF2B5EF4-FFF2-40B4-BE49-F238E27FC236}">
                <a16:creationId xmlns:a16="http://schemas.microsoft.com/office/drawing/2014/main" id="{B0F3EFAF-29FD-4888-8FE8-F9F9DE031361}"/>
              </a:ext>
            </a:extLst>
          </p:cNvPr>
          <p:cNvGrpSpPr/>
          <p:nvPr/>
        </p:nvGrpSpPr>
        <p:grpSpPr>
          <a:xfrm>
            <a:off x="1499851" y="1285285"/>
            <a:ext cx="376106" cy="376106"/>
            <a:chOff x="6617737" y="2692686"/>
            <a:chExt cx="376106" cy="376106"/>
          </a:xfrm>
        </p:grpSpPr>
        <p:sp>
          <p:nvSpPr>
            <p:cNvPr id="14" name="圆角矩形 9">
              <a:extLst>
                <a:ext uri="{FF2B5EF4-FFF2-40B4-BE49-F238E27FC236}">
                  <a16:creationId xmlns:a16="http://schemas.microsoft.com/office/drawing/2014/main" id="{7325A057-12F0-43FF-90CC-A2AC41EEDB47}"/>
                </a:ext>
              </a:extLst>
            </p:cNvPr>
            <p:cNvSpPr/>
            <p:nvPr/>
          </p:nvSpPr>
          <p:spPr>
            <a:xfrm rot="2700000">
              <a:off x="6617737" y="2692686"/>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 name="任意多边形 20">
              <a:extLst>
                <a:ext uri="{FF2B5EF4-FFF2-40B4-BE49-F238E27FC236}">
                  <a16:creationId xmlns:a16="http://schemas.microsoft.com/office/drawing/2014/main" id="{A4E7288E-D16C-4545-9B0A-E44B9C74C1AA}"/>
                </a:ext>
              </a:extLst>
            </p:cNvPr>
            <p:cNvSpPr>
              <a:spLocks noChangeAspect="1"/>
            </p:cNvSpPr>
            <p:nvPr/>
          </p:nvSpPr>
          <p:spPr>
            <a:xfrm>
              <a:off x="6715790" y="2790739"/>
              <a:ext cx="180000" cy="180000"/>
            </a:xfrm>
            <a:custGeom>
              <a:avLst/>
              <a:gdLst/>
              <a:ahLst/>
              <a:cxnLst/>
              <a:rect l="l" t="t" r="r" b="b"/>
              <a:pathLst>
                <a:path w="234213" h="234213">
                  <a:moveTo>
                    <a:pt x="163030" y="128587"/>
                  </a:moveTo>
                  <a:cubicBezTo>
                    <a:pt x="159012" y="128587"/>
                    <a:pt x="155568" y="130118"/>
                    <a:pt x="152697" y="133179"/>
                  </a:cubicBezTo>
                  <a:cubicBezTo>
                    <a:pt x="152984" y="133466"/>
                    <a:pt x="153893" y="134352"/>
                    <a:pt x="155424" y="135834"/>
                  </a:cubicBezTo>
                  <a:cubicBezTo>
                    <a:pt x="156955" y="137317"/>
                    <a:pt x="157983" y="138346"/>
                    <a:pt x="158510" y="138920"/>
                  </a:cubicBezTo>
                  <a:cubicBezTo>
                    <a:pt x="159036" y="139494"/>
                    <a:pt x="159753" y="140403"/>
                    <a:pt x="160662" y="141647"/>
                  </a:cubicBezTo>
                  <a:cubicBezTo>
                    <a:pt x="161571" y="142891"/>
                    <a:pt x="162193" y="144110"/>
                    <a:pt x="162528" y="145306"/>
                  </a:cubicBezTo>
                  <a:cubicBezTo>
                    <a:pt x="162863" y="146502"/>
                    <a:pt x="163030" y="147818"/>
                    <a:pt x="163030" y="149253"/>
                  </a:cubicBezTo>
                  <a:cubicBezTo>
                    <a:pt x="163030" y="153080"/>
                    <a:pt x="161691" y="156333"/>
                    <a:pt x="159012" y="159012"/>
                  </a:cubicBezTo>
                  <a:cubicBezTo>
                    <a:pt x="156333" y="161691"/>
                    <a:pt x="153080" y="163030"/>
                    <a:pt x="149253" y="163030"/>
                  </a:cubicBezTo>
                  <a:cubicBezTo>
                    <a:pt x="147818" y="163030"/>
                    <a:pt x="146502" y="162863"/>
                    <a:pt x="145306" y="162528"/>
                  </a:cubicBezTo>
                  <a:cubicBezTo>
                    <a:pt x="144111" y="162193"/>
                    <a:pt x="142891" y="161571"/>
                    <a:pt x="141647" y="160662"/>
                  </a:cubicBezTo>
                  <a:cubicBezTo>
                    <a:pt x="140403" y="159753"/>
                    <a:pt x="139494" y="159036"/>
                    <a:pt x="138920" y="158509"/>
                  </a:cubicBezTo>
                  <a:cubicBezTo>
                    <a:pt x="138346" y="157983"/>
                    <a:pt x="137318" y="156955"/>
                    <a:pt x="135835" y="155424"/>
                  </a:cubicBezTo>
                  <a:cubicBezTo>
                    <a:pt x="134352" y="153893"/>
                    <a:pt x="133467" y="152984"/>
                    <a:pt x="133180" y="152697"/>
                  </a:cubicBezTo>
                  <a:cubicBezTo>
                    <a:pt x="130022" y="155663"/>
                    <a:pt x="128444" y="159155"/>
                    <a:pt x="128444" y="163174"/>
                  </a:cubicBezTo>
                  <a:cubicBezTo>
                    <a:pt x="128444" y="167001"/>
                    <a:pt x="129783" y="170254"/>
                    <a:pt x="132462" y="172933"/>
                  </a:cubicBezTo>
                  <a:lnTo>
                    <a:pt x="162026" y="202640"/>
                  </a:lnTo>
                  <a:cubicBezTo>
                    <a:pt x="164609" y="205223"/>
                    <a:pt x="167862" y="206515"/>
                    <a:pt x="171785" y="206515"/>
                  </a:cubicBezTo>
                  <a:cubicBezTo>
                    <a:pt x="175612" y="206515"/>
                    <a:pt x="178865" y="205271"/>
                    <a:pt x="181543" y="202783"/>
                  </a:cubicBezTo>
                  <a:lnTo>
                    <a:pt x="202640" y="181830"/>
                  </a:lnTo>
                  <a:cubicBezTo>
                    <a:pt x="205319" y="179151"/>
                    <a:pt x="206658" y="175946"/>
                    <a:pt x="206658" y="172215"/>
                  </a:cubicBezTo>
                  <a:cubicBezTo>
                    <a:pt x="206658" y="168388"/>
                    <a:pt x="205319" y="165135"/>
                    <a:pt x="202640" y="162456"/>
                  </a:cubicBezTo>
                  <a:lnTo>
                    <a:pt x="172789" y="132605"/>
                  </a:lnTo>
                  <a:cubicBezTo>
                    <a:pt x="170110" y="129927"/>
                    <a:pt x="166857" y="128587"/>
                    <a:pt x="163030" y="128587"/>
                  </a:cubicBezTo>
                  <a:close/>
                  <a:moveTo>
                    <a:pt x="62428" y="27554"/>
                  </a:moveTo>
                  <a:cubicBezTo>
                    <a:pt x="58696" y="27554"/>
                    <a:pt x="55443" y="28846"/>
                    <a:pt x="52669" y="31429"/>
                  </a:cubicBezTo>
                  <a:lnTo>
                    <a:pt x="31573" y="52382"/>
                  </a:lnTo>
                  <a:cubicBezTo>
                    <a:pt x="28894" y="55061"/>
                    <a:pt x="27554" y="58266"/>
                    <a:pt x="27554" y="61997"/>
                  </a:cubicBezTo>
                  <a:cubicBezTo>
                    <a:pt x="27554" y="65824"/>
                    <a:pt x="28894" y="69077"/>
                    <a:pt x="31573" y="71756"/>
                  </a:cubicBezTo>
                  <a:lnTo>
                    <a:pt x="61423" y="101607"/>
                  </a:lnTo>
                  <a:cubicBezTo>
                    <a:pt x="64006" y="104190"/>
                    <a:pt x="67259" y="105481"/>
                    <a:pt x="71182" y="105481"/>
                  </a:cubicBezTo>
                  <a:cubicBezTo>
                    <a:pt x="75200" y="105481"/>
                    <a:pt x="78645" y="103999"/>
                    <a:pt x="81515" y="101033"/>
                  </a:cubicBezTo>
                  <a:cubicBezTo>
                    <a:pt x="81228" y="100746"/>
                    <a:pt x="80319" y="99861"/>
                    <a:pt x="78788" y="98378"/>
                  </a:cubicBezTo>
                  <a:cubicBezTo>
                    <a:pt x="77257" y="96895"/>
                    <a:pt x="76229" y="95866"/>
                    <a:pt x="75703" y="95292"/>
                  </a:cubicBezTo>
                  <a:cubicBezTo>
                    <a:pt x="75177" y="94718"/>
                    <a:pt x="74459" y="93809"/>
                    <a:pt x="73550" y="92565"/>
                  </a:cubicBezTo>
                  <a:cubicBezTo>
                    <a:pt x="72641" y="91322"/>
                    <a:pt x="72019" y="90102"/>
                    <a:pt x="71684" y="88906"/>
                  </a:cubicBezTo>
                  <a:cubicBezTo>
                    <a:pt x="71350" y="87710"/>
                    <a:pt x="71182" y="86394"/>
                    <a:pt x="71182" y="84959"/>
                  </a:cubicBezTo>
                  <a:cubicBezTo>
                    <a:pt x="71182" y="81132"/>
                    <a:pt x="72522" y="77879"/>
                    <a:pt x="75200" y="75200"/>
                  </a:cubicBezTo>
                  <a:cubicBezTo>
                    <a:pt x="77879" y="72521"/>
                    <a:pt x="81132" y="71182"/>
                    <a:pt x="84959" y="71182"/>
                  </a:cubicBezTo>
                  <a:cubicBezTo>
                    <a:pt x="86394" y="71182"/>
                    <a:pt x="87710" y="71349"/>
                    <a:pt x="88906" y="71684"/>
                  </a:cubicBezTo>
                  <a:cubicBezTo>
                    <a:pt x="90102" y="72019"/>
                    <a:pt x="91322" y="72641"/>
                    <a:pt x="92565" y="73550"/>
                  </a:cubicBezTo>
                  <a:cubicBezTo>
                    <a:pt x="93809" y="74459"/>
                    <a:pt x="94718" y="75176"/>
                    <a:pt x="95292" y="75703"/>
                  </a:cubicBezTo>
                  <a:cubicBezTo>
                    <a:pt x="95866" y="76229"/>
                    <a:pt x="96895" y="77257"/>
                    <a:pt x="98378" y="78788"/>
                  </a:cubicBezTo>
                  <a:cubicBezTo>
                    <a:pt x="99861" y="80319"/>
                    <a:pt x="100746" y="81228"/>
                    <a:pt x="101033" y="81515"/>
                  </a:cubicBezTo>
                  <a:cubicBezTo>
                    <a:pt x="104190" y="78549"/>
                    <a:pt x="105769" y="75057"/>
                    <a:pt x="105769" y="71038"/>
                  </a:cubicBezTo>
                  <a:cubicBezTo>
                    <a:pt x="105769" y="67211"/>
                    <a:pt x="104429" y="63958"/>
                    <a:pt x="101750" y="61280"/>
                  </a:cubicBezTo>
                  <a:lnTo>
                    <a:pt x="72187" y="31572"/>
                  </a:lnTo>
                  <a:cubicBezTo>
                    <a:pt x="69508" y="28893"/>
                    <a:pt x="66255" y="27554"/>
                    <a:pt x="62428" y="27554"/>
                  </a:cubicBezTo>
                  <a:close/>
                  <a:moveTo>
                    <a:pt x="62428" y="0"/>
                  </a:moveTo>
                  <a:cubicBezTo>
                    <a:pt x="74004" y="0"/>
                    <a:pt x="83763" y="4066"/>
                    <a:pt x="91704" y="12198"/>
                  </a:cubicBezTo>
                  <a:lnTo>
                    <a:pt x="121268" y="41905"/>
                  </a:lnTo>
                  <a:cubicBezTo>
                    <a:pt x="129209" y="49846"/>
                    <a:pt x="133180" y="59557"/>
                    <a:pt x="133180" y="71038"/>
                  </a:cubicBezTo>
                  <a:cubicBezTo>
                    <a:pt x="133180" y="82806"/>
                    <a:pt x="128970" y="92805"/>
                    <a:pt x="120550" y="101033"/>
                  </a:cubicBezTo>
                  <a:lnTo>
                    <a:pt x="133180" y="113662"/>
                  </a:lnTo>
                  <a:cubicBezTo>
                    <a:pt x="141408" y="105242"/>
                    <a:pt x="151358" y="101033"/>
                    <a:pt x="163030" y="101033"/>
                  </a:cubicBezTo>
                  <a:cubicBezTo>
                    <a:pt x="174511" y="101033"/>
                    <a:pt x="184270" y="105051"/>
                    <a:pt x="192307" y="113088"/>
                  </a:cubicBezTo>
                  <a:lnTo>
                    <a:pt x="222158" y="142938"/>
                  </a:lnTo>
                  <a:cubicBezTo>
                    <a:pt x="230194" y="150975"/>
                    <a:pt x="234213" y="160734"/>
                    <a:pt x="234213" y="172215"/>
                  </a:cubicBezTo>
                  <a:cubicBezTo>
                    <a:pt x="234213" y="183696"/>
                    <a:pt x="230146" y="193407"/>
                    <a:pt x="222014" y="201348"/>
                  </a:cubicBezTo>
                  <a:lnTo>
                    <a:pt x="200918" y="222301"/>
                  </a:lnTo>
                  <a:cubicBezTo>
                    <a:pt x="192977" y="230242"/>
                    <a:pt x="183266" y="234213"/>
                    <a:pt x="171785" y="234213"/>
                  </a:cubicBezTo>
                  <a:cubicBezTo>
                    <a:pt x="160208" y="234213"/>
                    <a:pt x="150449" y="230146"/>
                    <a:pt x="142508" y="222014"/>
                  </a:cubicBezTo>
                  <a:lnTo>
                    <a:pt x="112944" y="192307"/>
                  </a:lnTo>
                  <a:cubicBezTo>
                    <a:pt x="105003" y="184366"/>
                    <a:pt x="101033" y="174655"/>
                    <a:pt x="101033" y="163174"/>
                  </a:cubicBezTo>
                  <a:cubicBezTo>
                    <a:pt x="101033" y="151406"/>
                    <a:pt x="105242" y="141408"/>
                    <a:pt x="113662" y="133179"/>
                  </a:cubicBezTo>
                  <a:lnTo>
                    <a:pt x="101033" y="120550"/>
                  </a:lnTo>
                  <a:cubicBezTo>
                    <a:pt x="92805" y="128970"/>
                    <a:pt x="82854" y="133179"/>
                    <a:pt x="71182" y="133179"/>
                  </a:cubicBezTo>
                  <a:cubicBezTo>
                    <a:pt x="59701" y="133179"/>
                    <a:pt x="49942" y="129161"/>
                    <a:pt x="41905" y="121124"/>
                  </a:cubicBezTo>
                  <a:lnTo>
                    <a:pt x="12055" y="91274"/>
                  </a:lnTo>
                  <a:cubicBezTo>
                    <a:pt x="4018" y="83237"/>
                    <a:pt x="0" y="73478"/>
                    <a:pt x="0" y="61997"/>
                  </a:cubicBezTo>
                  <a:cubicBezTo>
                    <a:pt x="0" y="50516"/>
                    <a:pt x="4066" y="40805"/>
                    <a:pt x="12198" y="32864"/>
                  </a:cubicBezTo>
                  <a:lnTo>
                    <a:pt x="33295" y="11911"/>
                  </a:lnTo>
                  <a:cubicBezTo>
                    <a:pt x="41236" y="3970"/>
                    <a:pt x="50947" y="0"/>
                    <a:pt x="62428"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dirty="0">
                <a:latin typeface="FontAwesome" pitchFamily="2" charset="0"/>
              </a:endParaRPr>
            </a:p>
          </p:txBody>
        </p:sp>
      </p:grpSp>
      <p:grpSp>
        <p:nvGrpSpPr>
          <p:cNvPr id="16" name="组合 15">
            <a:extLst>
              <a:ext uri="{FF2B5EF4-FFF2-40B4-BE49-F238E27FC236}">
                <a16:creationId xmlns:a16="http://schemas.microsoft.com/office/drawing/2014/main" id="{95C8C33E-274E-4C68-BB73-DCCCECF95632}"/>
              </a:ext>
            </a:extLst>
          </p:cNvPr>
          <p:cNvGrpSpPr/>
          <p:nvPr/>
        </p:nvGrpSpPr>
        <p:grpSpPr>
          <a:xfrm>
            <a:off x="1421956" y="3232883"/>
            <a:ext cx="376106" cy="376106"/>
            <a:chOff x="6617737" y="4356387"/>
            <a:chExt cx="376106" cy="376106"/>
          </a:xfrm>
        </p:grpSpPr>
        <p:sp>
          <p:nvSpPr>
            <p:cNvPr id="17" name="圆角矩形 10">
              <a:extLst>
                <a:ext uri="{FF2B5EF4-FFF2-40B4-BE49-F238E27FC236}">
                  <a16:creationId xmlns:a16="http://schemas.microsoft.com/office/drawing/2014/main" id="{B6A12009-A286-4C02-99FB-DCB8457A4A53}"/>
                </a:ext>
              </a:extLst>
            </p:cNvPr>
            <p:cNvSpPr/>
            <p:nvPr/>
          </p:nvSpPr>
          <p:spPr>
            <a:xfrm rot="2700000">
              <a:off x="6617737" y="4356387"/>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8" name="任意多边形 21">
              <a:extLst>
                <a:ext uri="{FF2B5EF4-FFF2-40B4-BE49-F238E27FC236}">
                  <a16:creationId xmlns:a16="http://schemas.microsoft.com/office/drawing/2014/main" id="{027D1D58-6116-4A21-8109-7CB27A21E57D}"/>
                </a:ext>
              </a:extLst>
            </p:cNvPr>
            <p:cNvSpPr>
              <a:spLocks noChangeAspect="1"/>
            </p:cNvSpPr>
            <p:nvPr/>
          </p:nvSpPr>
          <p:spPr>
            <a:xfrm>
              <a:off x="6670790" y="4454440"/>
              <a:ext cx="269999" cy="180000"/>
            </a:xfrm>
            <a:custGeom>
              <a:avLst/>
              <a:gdLst/>
              <a:ahLst/>
              <a:cxnLst/>
              <a:rect l="l" t="t" r="r" b="b"/>
              <a:pathLst>
                <a:path w="330653" h="220436">
                  <a:moveTo>
                    <a:pt x="76061" y="101607"/>
                  </a:moveTo>
                  <a:lnTo>
                    <a:pt x="158438" y="127583"/>
                  </a:lnTo>
                  <a:cubicBezTo>
                    <a:pt x="160543" y="128253"/>
                    <a:pt x="162839" y="128588"/>
                    <a:pt x="165326" y="128588"/>
                  </a:cubicBezTo>
                  <a:cubicBezTo>
                    <a:pt x="167814" y="128588"/>
                    <a:pt x="170110" y="128253"/>
                    <a:pt x="172215" y="127583"/>
                  </a:cubicBezTo>
                  <a:lnTo>
                    <a:pt x="254591" y="101607"/>
                  </a:lnTo>
                  <a:lnTo>
                    <a:pt x="257174" y="146957"/>
                  </a:lnTo>
                  <a:cubicBezTo>
                    <a:pt x="257557" y="153559"/>
                    <a:pt x="253635" y="159682"/>
                    <a:pt x="245406" y="165327"/>
                  </a:cubicBezTo>
                  <a:cubicBezTo>
                    <a:pt x="237178" y="170972"/>
                    <a:pt x="225937" y="175445"/>
                    <a:pt x="211681" y="178745"/>
                  </a:cubicBezTo>
                  <a:cubicBezTo>
                    <a:pt x="197425" y="182046"/>
                    <a:pt x="181974" y="183696"/>
                    <a:pt x="165326" y="183696"/>
                  </a:cubicBezTo>
                  <a:cubicBezTo>
                    <a:pt x="148679" y="183696"/>
                    <a:pt x="133227" y="182046"/>
                    <a:pt x="118972" y="178745"/>
                  </a:cubicBezTo>
                  <a:cubicBezTo>
                    <a:pt x="104716" y="175445"/>
                    <a:pt x="93474" y="170972"/>
                    <a:pt x="85246" y="165327"/>
                  </a:cubicBezTo>
                  <a:cubicBezTo>
                    <a:pt x="77018" y="159682"/>
                    <a:pt x="73095" y="153559"/>
                    <a:pt x="73478" y="146957"/>
                  </a:cubicBezTo>
                  <a:close/>
                  <a:moveTo>
                    <a:pt x="165326" y="0"/>
                  </a:moveTo>
                  <a:cubicBezTo>
                    <a:pt x="165900" y="0"/>
                    <a:pt x="166379" y="48"/>
                    <a:pt x="166761" y="144"/>
                  </a:cubicBezTo>
                  <a:lnTo>
                    <a:pt x="327496" y="50660"/>
                  </a:lnTo>
                  <a:cubicBezTo>
                    <a:pt x="329601" y="51426"/>
                    <a:pt x="330653" y="52908"/>
                    <a:pt x="330653" y="55109"/>
                  </a:cubicBezTo>
                  <a:cubicBezTo>
                    <a:pt x="330653" y="57310"/>
                    <a:pt x="329601" y="58792"/>
                    <a:pt x="327496" y="59558"/>
                  </a:cubicBezTo>
                  <a:lnTo>
                    <a:pt x="166761" y="110074"/>
                  </a:lnTo>
                  <a:cubicBezTo>
                    <a:pt x="166379" y="110170"/>
                    <a:pt x="165900" y="110218"/>
                    <a:pt x="165326" y="110218"/>
                  </a:cubicBezTo>
                  <a:cubicBezTo>
                    <a:pt x="164752" y="110218"/>
                    <a:pt x="164274" y="110170"/>
                    <a:pt x="163891" y="110074"/>
                  </a:cubicBezTo>
                  <a:lnTo>
                    <a:pt x="70321" y="80511"/>
                  </a:lnTo>
                  <a:cubicBezTo>
                    <a:pt x="66207" y="83764"/>
                    <a:pt x="62810" y="89098"/>
                    <a:pt x="60131" y="96512"/>
                  </a:cubicBezTo>
                  <a:cubicBezTo>
                    <a:pt x="57452" y="103927"/>
                    <a:pt x="55826" y="112466"/>
                    <a:pt x="55252" y="122129"/>
                  </a:cubicBezTo>
                  <a:cubicBezTo>
                    <a:pt x="61279" y="125574"/>
                    <a:pt x="64293" y="130788"/>
                    <a:pt x="64293" y="137772"/>
                  </a:cubicBezTo>
                  <a:cubicBezTo>
                    <a:pt x="64293" y="144374"/>
                    <a:pt x="61519" y="149493"/>
                    <a:pt x="55970" y="153128"/>
                  </a:cubicBezTo>
                  <a:lnTo>
                    <a:pt x="64293" y="215269"/>
                  </a:lnTo>
                  <a:cubicBezTo>
                    <a:pt x="64485" y="216609"/>
                    <a:pt x="64102" y="217805"/>
                    <a:pt x="63145" y="218857"/>
                  </a:cubicBezTo>
                  <a:cubicBezTo>
                    <a:pt x="62284" y="219910"/>
                    <a:pt x="61136" y="220436"/>
                    <a:pt x="59701" y="220436"/>
                  </a:cubicBezTo>
                  <a:lnTo>
                    <a:pt x="32146" y="220436"/>
                  </a:lnTo>
                  <a:cubicBezTo>
                    <a:pt x="30711" y="220436"/>
                    <a:pt x="29563" y="219910"/>
                    <a:pt x="28702" y="218857"/>
                  </a:cubicBezTo>
                  <a:cubicBezTo>
                    <a:pt x="27745" y="217805"/>
                    <a:pt x="27363" y="216609"/>
                    <a:pt x="27554" y="215269"/>
                  </a:cubicBezTo>
                  <a:lnTo>
                    <a:pt x="35878" y="153128"/>
                  </a:lnTo>
                  <a:cubicBezTo>
                    <a:pt x="30329" y="149493"/>
                    <a:pt x="27554" y="144374"/>
                    <a:pt x="27554" y="137772"/>
                  </a:cubicBezTo>
                  <a:cubicBezTo>
                    <a:pt x="27554" y="130788"/>
                    <a:pt x="30663" y="125478"/>
                    <a:pt x="36882" y="121842"/>
                  </a:cubicBezTo>
                  <a:cubicBezTo>
                    <a:pt x="37935" y="102038"/>
                    <a:pt x="42623" y="86251"/>
                    <a:pt x="50947" y="74483"/>
                  </a:cubicBezTo>
                  <a:lnTo>
                    <a:pt x="3157" y="59558"/>
                  </a:lnTo>
                  <a:cubicBezTo>
                    <a:pt x="1052" y="58792"/>
                    <a:pt x="0" y="57310"/>
                    <a:pt x="0" y="55109"/>
                  </a:cubicBezTo>
                  <a:cubicBezTo>
                    <a:pt x="0" y="52908"/>
                    <a:pt x="1052" y="51426"/>
                    <a:pt x="3157" y="50660"/>
                  </a:cubicBezTo>
                  <a:lnTo>
                    <a:pt x="163891" y="144"/>
                  </a:lnTo>
                  <a:cubicBezTo>
                    <a:pt x="164274" y="48"/>
                    <a:pt x="164752" y="0"/>
                    <a:pt x="165326"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800" dirty="0">
                <a:latin typeface="FontAwesome" pitchFamily="2" charset="0"/>
              </a:endParaRPr>
            </a:p>
          </p:txBody>
        </p:sp>
      </p:grpSp>
      <p:grpSp>
        <p:nvGrpSpPr>
          <p:cNvPr id="19" name="组合 18">
            <a:extLst>
              <a:ext uri="{FF2B5EF4-FFF2-40B4-BE49-F238E27FC236}">
                <a16:creationId xmlns:a16="http://schemas.microsoft.com/office/drawing/2014/main" id="{E08657B6-BD81-4C5D-9C43-456B6BB7B646}"/>
              </a:ext>
            </a:extLst>
          </p:cNvPr>
          <p:cNvGrpSpPr/>
          <p:nvPr/>
        </p:nvGrpSpPr>
        <p:grpSpPr>
          <a:xfrm>
            <a:off x="4495410" y="2313471"/>
            <a:ext cx="376106" cy="376106"/>
            <a:chOff x="9748287" y="3506894"/>
            <a:chExt cx="376106" cy="376106"/>
          </a:xfrm>
        </p:grpSpPr>
        <p:sp>
          <p:nvSpPr>
            <p:cNvPr id="20" name="圆角矩形 11">
              <a:extLst>
                <a:ext uri="{FF2B5EF4-FFF2-40B4-BE49-F238E27FC236}">
                  <a16:creationId xmlns:a16="http://schemas.microsoft.com/office/drawing/2014/main" id="{01193F13-7BF7-48EB-BB9E-82ECE0680054}"/>
                </a:ext>
              </a:extLst>
            </p:cNvPr>
            <p:cNvSpPr/>
            <p:nvPr/>
          </p:nvSpPr>
          <p:spPr>
            <a:xfrm rot="2700000">
              <a:off x="9748287" y="3506894"/>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1" name="Freeform 74">
              <a:extLst>
                <a:ext uri="{FF2B5EF4-FFF2-40B4-BE49-F238E27FC236}">
                  <a16:creationId xmlns:a16="http://schemas.microsoft.com/office/drawing/2014/main" id="{885F0140-90E6-416E-A8EA-67F660506B34}"/>
                </a:ext>
              </a:extLst>
            </p:cNvPr>
            <p:cNvSpPr>
              <a:spLocks noChangeAspect="1" noEditPoints="1"/>
            </p:cNvSpPr>
            <p:nvPr/>
          </p:nvSpPr>
          <p:spPr bwMode="auto">
            <a:xfrm>
              <a:off x="9845574" y="3604947"/>
              <a:ext cx="181532" cy="180000"/>
            </a:xfrm>
            <a:custGeom>
              <a:avLst/>
              <a:gdLst>
                <a:gd name="T0" fmla="*/ 93 w 100"/>
                <a:gd name="T1" fmla="*/ 13 h 99"/>
                <a:gd name="T2" fmla="*/ 100 w 100"/>
                <a:gd name="T3" fmla="*/ 19 h 99"/>
                <a:gd name="T4" fmla="*/ 100 w 100"/>
                <a:gd name="T5" fmla="*/ 46 h 99"/>
                <a:gd name="T6" fmla="*/ 94 w 100"/>
                <a:gd name="T7" fmla="*/ 51 h 99"/>
                <a:gd name="T8" fmla="*/ 36 w 100"/>
                <a:gd name="T9" fmla="*/ 58 h 99"/>
                <a:gd name="T10" fmla="*/ 37 w 100"/>
                <a:gd name="T11" fmla="*/ 65 h 99"/>
                <a:gd name="T12" fmla="*/ 92 w 100"/>
                <a:gd name="T13" fmla="*/ 65 h 99"/>
                <a:gd name="T14" fmla="*/ 92 w 100"/>
                <a:gd name="T15" fmla="*/ 74 h 99"/>
                <a:gd name="T16" fmla="*/ 35 w 100"/>
                <a:gd name="T17" fmla="*/ 74 h 99"/>
                <a:gd name="T18" fmla="*/ 28 w 100"/>
                <a:gd name="T19" fmla="*/ 53 h 99"/>
                <a:gd name="T20" fmla="*/ 33 w 100"/>
                <a:gd name="T21" fmla="*/ 49 h 99"/>
                <a:gd name="T22" fmla="*/ 15 w 100"/>
                <a:gd name="T23" fmla="*/ 10 h 99"/>
                <a:gd name="T24" fmla="*/ 6 w 100"/>
                <a:gd name="T25" fmla="*/ 10 h 99"/>
                <a:gd name="T26" fmla="*/ 6 w 100"/>
                <a:gd name="T27" fmla="*/ 0 h 99"/>
                <a:gd name="T28" fmla="*/ 17 w 100"/>
                <a:gd name="T29" fmla="*/ 0 h 99"/>
                <a:gd name="T30" fmla="*/ 25 w 100"/>
                <a:gd name="T31" fmla="*/ 6 h 99"/>
                <a:gd name="T32" fmla="*/ 28 w 100"/>
                <a:gd name="T33" fmla="*/ 13 h 99"/>
                <a:gd name="T34" fmla="*/ 93 w 100"/>
                <a:gd name="T35" fmla="*/ 13 h 99"/>
                <a:gd name="T36" fmla="*/ 31 w 100"/>
                <a:gd name="T37" fmla="*/ 90 h 99"/>
                <a:gd name="T38" fmla="*/ 22 w 100"/>
                <a:gd name="T39" fmla="*/ 99 h 99"/>
                <a:gd name="T40" fmla="*/ 13 w 100"/>
                <a:gd name="T41" fmla="*/ 90 h 99"/>
                <a:gd name="T42" fmla="*/ 22 w 100"/>
                <a:gd name="T43" fmla="*/ 81 h 99"/>
                <a:gd name="T44" fmla="*/ 31 w 100"/>
                <a:gd name="T45" fmla="*/ 90 h 99"/>
                <a:gd name="T46" fmla="*/ 37 w 100"/>
                <a:gd name="T47" fmla="*/ 31 h 99"/>
                <a:gd name="T48" fmla="*/ 51 w 100"/>
                <a:gd name="T49" fmla="*/ 31 h 99"/>
                <a:gd name="T50" fmla="*/ 48 w 100"/>
                <a:gd name="T51" fmla="*/ 21 h 99"/>
                <a:gd name="T52" fmla="*/ 32 w 100"/>
                <a:gd name="T53" fmla="*/ 21 h 99"/>
                <a:gd name="T54" fmla="*/ 37 w 100"/>
                <a:gd name="T55" fmla="*/ 31 h 99"/>
                <a:gd name="T56" fmla="*/ 56 w 100"/>
                <a:gd name="T57" fmla="*/ 48 h 99"/>
                <a:gd name="T58" fmla="*/ 52 w 100"/>
                <a:gd name="T59" fmla="*/ 36 h 99"/>
                <a:gd name="T60" fmla="*/ 39 w 100"/>
                <a:gd name="T61" fmla="*/ 36 h 99"/>
                <a:gd name="T62" fmla="*/ 45 w 100"/>
                <a:gd name="T63" fmla="*/ 49 h 99"/>
                <a:gd name="T64" fmla="*/ 56 w 100"/>
                <a:gd name="T65" fmla="*/ 48 h 99"/>
                <a:gd name="T66" fmla="*/ 53 w 100"/>
                <a:gd name="T67" fmla="*/ 21 h 99"/>
                <a:gd name="T68" fmla="*/ 56 w 100"/>
                <a:gd name="T69" fmla="*/ 31 h 99"/>
                <a:gd name="T70" fmla="*/ 70 w 100"/>
                <a:gd name="T71" fmla="*/ 31 h 99"/>
                <a:gd name="T72" fmla="*/ 68 w 100"/>
                <a:gd name="T73" fmla="*/ 21 h 99"/>
                <a:gd name="T74" fmla="*/ 53 w 100"/>
                <a:gd name="T75" fmla="*/ 21 h 99"/>
                <a:gd name="T76" fmla="*/ 74 w 100"/>
                <a:gd name="T77" fmla="*/ 46 h 99"/>
                <a:gd name="T78" fmla="*/ 71 w 100"/>
                <a:gd name="T79" fmla="*/ 36 h 99"/>
                <a:gd name="T80" fmla="*/ 58 w 100"/>
                <a:gd name="T81" fmla="*/ 36 h 99"/>
                <a:gd name="T82" fmla="*/ 61 w 100"/>
                <a:gd name="T83" fmla="*/ 47 h 99"/>
                <a:gd name="T84" fmla="*/ 74 w 100"/>
                <a:gd name="T85" fmla="*/ 46 h 99"/>
                <a:gd name="T86" fmla="*/ 92 w 100"/>
                <a:gd name="T87" fmla="*/ 21 h 99"/>
                <a:gd name="T88" fmla="*/ 73 w 100"/>
                <a:gd name="T89" fmla="*/ 21 h 99"/>
                <a:gd name="T90" fmla="*/ 75 w 100"/>
                <a:gd name="T91" fmla="*/ 31 h 99"/>
                <a:gd name="T92" fmla="*/ 92 w 100"/>
                <a:gd name="T93" fmla="*/ 31 h 99"/>
                <a:gd name="T94" fmla="*/ 92 w 100"/>
                <a:gd name="T95" fmla="*/ 21 h 99"/>
                <a:gd name="T96" fmla="*/ 92 w 100"/>
                <a:gd name="T97" fmla="*/ 90 h 99"/>
                <a:gd name="T98" fmla="*/ 83 w 100"/>
                <a:gd name="T99" fmla="*/ 99 h 99"/>
                <a:gd name="T100" fmla="*/ 74 w 100"/>
                <a:gd name="T101" fmla="*/ 90 h 99"/>
                <a:gd name="T102" fmla="*/ 83 w 100"/>
                <a:gd name="T103" fmla="*/ 81 h 99"/>
                <a:gd name="T104" fmla="*/ 92 w 100"/>
                <a:gd name="T105" fmla="*/ 90 h 99"/>
                <a:gd name="T106" fmla="*/ 92 w 100"/>
                <a:gd name="T107" fmla="*/ 36 h 99"/>
                <a:gd name="T108" fmla="*/ 77 w 100"/>
                <a:gd name="T109" fmla="*/ 36 h 99"/>
                <a:gd name="T110" fmla="*/ 79 w 100"/>
                <a:gd name="T111" fmla="*/ 45 h 99"/>
                <a:gd name="T112" fmla="*/ 92 w 100"/>
                <a:gd name="T113" fmla="*/ 44 h 99"/>
                <a:gd name="T114" fmla="*/ 92 w 100"/>
                <a:gd name="T115"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99">
                  <a:moveTo>
                    <a:pt x="93" y="13"/>
                  </a:moveTo>
                  <a:cubicBezTo>
                    <a:pt x="98" y="13"/>
                    <a:pt x="100" y="16"/>
                    <a:pt x="100" y="19"/>
                  </a:cubicBezTo>
                  <a:cubicBezTo>
                    <a:pt x="100" y="46"/>
                    <a:pt x="100" y="46"/>
                    <a:pt x="100" y="46"/>
                  </a:cubicBezTo>
                  <a:cubicBezTo>
                    <a:pt x="100" y="49"/>
                    <a:pt x="97" y="51"/>
                    <a:pt x="94" y="51"/>
                  </a:cubicBezTo>
                  <a:cubicBezTo>
                    <a:pt x="36" y="58"/>
                    <a:pt x="36" y="58"/>
                    <a:pt x="36" y="58"/>
                  </a:cubicBezTo>
                  <a:cubicBezTo>
                    <a:pt x="32" y="59"/>
                    <a:pt x="31" y="65"/>
                    <a:pt x="37" y="65"/>
                  </a:cubicBezTo>
                  <a:cubicBezTo>
                    <a:pt x="92" y="65"/>
                    <a:pt x="92" y="65"/>
                    <a:pt x="92" y="65"/>
                  </a:cubicBezTo>
                  <a:cubicBezTo>
                    <a:pt x="98" y="65"/>
                    <a:pt x="98" y="74"/>
                    <a:pt x="92" y="74"/>
                  </a:cubicBezTo>
                  <a:cubicBezTo>
                    <a:pt x="35" y="74"/>
                    <a:pt x="35" y="74"/>
                    <a:pt x="35" y="74"/>
                  </a:cubicBezTo>
                  <a:cubicBezTo>
                    <a:pt x="23" y="74"/>
                    <a:pt x="18" y="60"/>
                    <a:pt x="28" y="53"/>
                  </a:cubicBezTo>
                  <a:cubicBezTo>
                    <a:pt x="33" y="49"/>
                    <a:pt x="33" y="49"/>
                    <a:pt x="33" y="49"/>
                  </a:cubicBezTo>
                  <a:cubicBezTo>
                    <a:pt x="15" y="10"/>
                    <a:pt x="15" y="10"/>
                    <a:pt x="15" y="10"/>
                  </a:cubicBezTo>
                  <a:cubicBezTo>
                    <a:pt x="6" y="10"/>
                    <a:pt x="6" y="10"/>
                    <a:pt x="6" y="10"/>
                  </a:cubicBezTo>
                  <a:cubicBezTo>
                    <a:pt x="0" y="10"/>
                    <a:pt x="0" y="0"/>
                    <a:pt x="6" y="0"/>
                  </a:cubicBezTo>
                  <a:cubicBezTo>
                    <a:pt x="17" y="0"/>
                    <a:pt x="17" y="0"/>
                    <a:pt x="17" y="0"/>
                  </a:cubicBezTo>
                  <a:cubicBezTo>
                    <a:pt x="22" y="0"/>
                    <a:pt x="23" y="2"/>
                    <a:pt x="25" y="6"/>
                  </a:cubicBezTo>
                  <a:cubicBezTo>
                    <a:pt x="28" y="13"/>
                    <a:pt x="28" y="13"/>
                    <a:pt x="28" y="13"/>
                  </a:cubicBezTo>
                  <a:lnTo>
                    <a:pt x="93" y="13"/>
                  </a:lnTo>
                  <a:close/>
                  <a:moveTo>
                    <a:pt x="31" y="90"/>
                  </a:moveTo>
                  <a:cubicBezTo>
                    <a:pt x="31" y="95"/>
                    <a:pt x="27" y="99"/>
                    <a:pt x="22" y="99"/>
                  </a:cubicBezTo>
                  <a:cubicBezTo>
                    <a:pt x="17" y="99"/>
                    <a:pt x="13" y="95"/>
                    <a:pt x="13" y="90"/>
                  </a:cubicBezTo>
                  <a:cubicBezTo>
                    <a:pt x="13" y="85"/>
                    <a:pt x="17" y="81"/>
                    <a:pt x="22" y="81"/>
                  </a:cubicBezTo>
                  <a:cubicBezTo>
                    <a:pt x="27" y="81"/>
                    <a:pt x="31" y="85"/>
                    <a:pt x="31" y="90"/>
                  </a:cubicBezTo>
                  <a:close/>
                  <a:moveTo>
                    <a:pt x="37" y="31"/>
                  </a:moveTo>
                  <a:cubicBezTo>
                    <a:pt x="51" y="31"/>
                    <a:pt x="51" y="31"/>
                    <a:pt x="51" y="31"/>
                  </a:cubicBezTo>
                  <a:cubicBezTo>
                    <a:pt x="48" y="21"/>
                    <a:pt x="48" y="21"/>
                    <a:pt x="48" y="21"/>
                  </a:cubicBezTo>
                  <a:cubicBezTo>
                    <a:pt x="32" y="21"/>
                    <a:pt x="32" y="21"/>
                    <a:pt x="32" y="21"/>
                  </a:cubicBezTo>
                  <a:lnTo>
                    <a:pt x="37" y="31"/>
                  </a:lnTo>
                  <a:close/>
                  <a:moveTo>
                    <a:pt x="56" y="48"/>
                  </a:moveTo>
                  <a:cubicBezTo>
                    <a:pt x="52" y="36"/>
                    <a:pt x="52" y="36"/>
                    <a:pt x="52" y="36"/>
                  </a:cubicBezTo>
                  <a:cubicBezTo>
                    <a:pt x="39" y="36"/>
                    <a:pt x="39" y="36"/>
                    <a:pt x="39" y="36"/>
                  </a:cubicBezTo>
                  <a:cubicBezTo>
                    <a:pt x="45" y="49"/>
                    <a:pt x="45" y="49"/>
                    <a:pt x="45" y="49"/>
                  </a:cubicBezTo>
                  <a:lnTo>
                    <a:pt x="56" y="48"/>
                  </a:lnTo>
                  <a:close/>
                  <a:moveTo>
                    <a:pt x="53" y="21"/>
                  </a:moveTo>
                  <a:cubicBezTo>
                    <a:pt x="56" y="31"/>
                    <a:pt x="56" y="31"/>
                    <a:pt x="56" y="31"/>
                  </a:cubicBezTo>
                  <a:cubicBezTo>
                    <a:pt x="70" y="31"/>
                    <a:pt x="70" y="31"/>
                    <a:pt x="70" y="31"/>
                  </a:cubicBezTo>
                  <a:cubicBezTo>
                    <a:pt x="68" y="21"/>
                    <a:pt x="68" y="21"/>
                    <a:pt x="68" y="21"/>
                  </a:cubicBezTo>
                  <a:lnTo>
                    <a:pt x="53" y="21"/>
                  </a:lnTo>
                  <a:close/>
                  <a:moveTo>
                    <a:pt x="74" y="46"/>
                  </a:moveTo>
                  <a:cubicBezTo>
                    <a:pt x="71" y="36"/>
                    <a:pt x="71" y="36"/>
                    <a:pt x="71" y="36"/>
                  </a:cubicBezTo>
                  <a:cubicBezTo>
                    <a:pt x="58" y="36"/>
                    <a:pt x="58" y="36"/>
                    <a:pt x="58" y="36"/>
                  </a:cubicBezTo>
                  <a:cubicBezTo>
                    <a:pt x="61" y="47"/>
                    <a:pt x="61" y="47"/>
                    <a:pt x="61" y="47"/>
                  </a:cubicBezTo>
                  <a:lnTo>
                    <a:pt x="74" y="46"/>
                  </a:lnTo>
                  <a:close/>
                  <a:moveTo>
                    <a:pt x="92" y="21"/>
                  </a:moveTo>
                  <a:cubicBezTo>
                    <a:pt x="73" y="21"/>
                    <a:pt x="73" y="21"/>
                    <a:pt x="73" y="21"/>
                  </a:cubicBezTo>
                  <a:cubicBezTo>
                    <a:pt x="75" y="31"/>
                    <a:pt x="75" y="31"/>
                    <a:pt x="75" y="31"/>
                  </a:cubicBezTo>
                  <a:cubicBezTo>
                    <a:pt x="92" y="31"/>
                    <a:pt x="92" y="31"/>
                    <a:pt x="92" y="31"/>
                  </a:cubicBezTo>
                  <a:lnTo>
                    <a:pt x="92" y="21"/>
                  </a:lnTo>
                  <a:close/>
                  <a:moveTo>
                    <a:pt x="92" y="90"/>
                  </a:moveTo>
                  <a:cubicBezTo>
                    <a:pt x="92" y="95"/>
                    <a:pt x="88" y="99"/>
                    <a:pt x="83" y="99"/>
                  </a:cubicBezTo>
                  <a:cubicBezTo>
                    <a:pt x="78" y="99"/>
                    <a:pt x="74" y="95"/>
                    <a:pt x="74" y="90"/>
                  </a:cubicBezTo>
                  <a:cubicBezTo>
                    <a:pt x="74" y="85"/>
                    <a:pt x="78" y="81"/>
                    <a:pt x="83" y="81"/>
                  </a:cubicBezTo>
                  <a:cubicBezTo>
                    <a:pt x="88" y="81"/>
                    <a:pt x="92" y="85"/>
                    <a:pt x="92" y="90"/>
                  </a:cubicBezTo>
                  <a:close/>
                  <a:moveTo>
                    <a:pt x="92" y="36"/>
                  </a:moveTo>
                  <a:cubicBezTo>
                    <a:pt x="77" y="36"/>
                    <a:pt x="77" y="36"/>
                    <a:pt x="77" y="36"/>
                  </a:cubicBezTo>
                  <a:cubicBezTo>
                    <a:pt x="79" y="45"/>
                    <a:pt x="79" y="45"/>
                    <a:pt x="79" y="45"/>
                  </a:cubicBezTo>
                  <a:cubicBezTo>
                    <a:pt x="92" y="44"/>
                    <a:pt x="92" y="44"/>
                    <a:pt x="92" y="44"/>
                  </a:cubicBezTo>
                  <a:lnTo>
                    <a:pt x="92" y="36"/>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sz="2400"/>
            </a:p>
          </p:txBody>
        </p:sp>
      </p:grpSp>
      <p:grpSp>
        <p:nvGrpSpPr>
          <p:cNvPr id="22" name="组合 21">
            <a:extLst>
              <a:ext uri="{FF2B5EF4-FFF2-40B4-BE49-F238E27FC236}">
                <a16:creationId xmlns:a16="http://schemas.microsoft.com/office/drawing/2014/main" id="{BBE495DD-C219-43B1-A7DD-BD8042736F08}"/>
              </a:ext>
            </a:extLst>
          </p:cNvPr>
          <p:cNvGrpSpPr/>
          <p:nvPr/>
        </p:nvGrpSpPr>
        <p:grpSpPr>
          <a:xfrm>
            <a:off x="4220145" y="4197740"/>
            <a:ext cx="376106" cy="376106"/>
            <a:chOff x="9748287" y="5170595"/>
            <a:chExt cx="376106" cy="376106"/>
          </a:xfrm>
        </p:grpSpPr>
        <p:sp>
          <p:nvSpPr>
            <p:cNvPr id="23" name="圆角矩形 12">
              <a:extLst>
                <a:ext uri="{FF2B5EF4-FFF2-40B4-BE49-F238E27FC236}">
                  <a16:creationId xmlns:a16="http://schemas.microsoft.com/office/drawing/2014/main" id="{28438674-0C8B-4693-A19B-5C004753C2D7}"/>
                </a:ext>
              </a:extLst>
            </p:cNvPr>
            <p:cNvSpPr/>
            <p:nvPr/>
          </p:nvSpPr>
          <p:spPr>
            <a:xfrm rot="2700000">
              <a:off x="9748287" y="5170595"/>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nvGrpSpPr>
            <p:cNvPr id="24" name="Group 3">
              <a:extLst>
                <a:ext uri="{FF2B5EF4-FFF2-40B4-BE49-F238E27FC236}">
                  <a16:creationId xmlns:a16="http://schemas.microsoft.com/office/drawing/2014/main" id="{B3029B78-571C-4597-A03F-77919802F29C}"/>
                </a:ext>
              </a:extLst>
            </p:cNvPr>
            <p:cNvGrpSpPr>
              <a:grpSpLocks noChangeAspect="1"/>
            </p:cNvGrpSpPr>
            <p:nvPr/>
          </p:nvGrpSpPr>
          <p:grpSpPr>
            <a:xfrm>
              <a:off x="9873718" y="5270266"/>
              <a:ext cx="125243" cy="180000"/>
              <a:chOff x="9132888" y="2062163"/>
              <a:chExt cx="341312" cy="490537"/>
            </a:xfrm>
            <a:solidFill>
              <a:schemeClr val="bg2">
                <a:lumMod val="25000"/>
              </a:schemeClr>
            </a:solidFill>
          </p:grpSpPr>
          <p:sp>
            <p:nvSpPr>
              <p:cNvPr id="25" name="Freeform 326">
                <a:extLst>
                  <a:ext uri="{FF2B5EF4-FFF2-40B4-BE49-F238E27FC236}">
                    <a16:creationId xmlns:a16="http://schemas.microsoft.com/office/drawing/2014/main" id="{4C7B919E-4E0B-40CF-87CA-9BCA8F367D03}"/>
                  </a:ext>
                </a:extLst>
              </p:cNvPr>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26" name="Freeform 327">
                <a:extLst>
                  <a:ext uri="{FF2B5EF4-FFF2-40B4-BE49-F238E27FC236}">
                    <a16:creationId xmlns:a16="http://schemas.microsoft.com/office/drawing/2014/main" id="{6BDB78F1-442A-4485-B366-E37389025FE4}"/>
                  </a:ext>
                </a:extLst>
              </p:cNvPr>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grpSp>
      </p:grpSp>
    </p:spTree>
    <p:extLst>
      <p:ext uri="{BB962C8B-B14F-4D97-AF65-F5344CB8AC3E}">
        <p14:creationId xmlns:p14="http://schemas.microsoft.com/office/powerpoint/2010/main" val="910078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 presetClass="entr" presetSubtype="9" fill="hold" nodeType="afterEffect" p14:presetBounceEnd="66667">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66667">
                                          <p:cBhvr additive="base">
                                            <p:cTn id="13" dur="300" fill="hold"/>
                                            <p:tgtEl>
                                              <p:spTgt spid="7"/>
                                            </p:tgtEl>
                                            <p:attrNameLst>
                                              <p:attrName>ppt_x</p:attrName>
                                            </p:attrNameLst>
                                          </p:cBhvr>
                                          <p:tavLst>
                                            <p:tav tm="0">
                                              <p:val>
                                                <p:strVal val="0-#ppt_w/2"/>
                                              </p:val>
                                            </p:tav>
                                            <p:tav tm="100000">
                                              <p:val>
                                                <p:strVal val="#ppt_x"/>
                                              </p:val>
                                            </p:tav>
                                          </p:tavLst>
                                        </p:anim>
                                        <p:anim calcmode="lin" valueType="num" p14:bounceEnd="66667">
                                          <p:cBhvr additive="base">
                                            <p:cTn id="14" dur="300" fill="hold"/>
                                            <p:tgtEl>
                                              <p:spTgt spid="7"/>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p:tgtEl>
                                              <p:spTgt spid="8"/>
                                            </p:tgtEl>
                                          </p:cBhvr>
                                        </p:animEffect>
                                      </p:childTnLst>
                                    </p:cTn>
                                  </p:par>
                                  <p:par>
                                    <p:cTn id="18" presetID="63" presetClass="path" presetSubtype="0" decel="100000" fill="hold" grpId="1" nodeType="withEffect">
                                      <p:stCondLst>
                                        <p:cond delay="250"/>
                                      </p:stCondLst>
                                      <p:childTnLst>
                                        <p:animMotion origin="layout" path="M -3.75E-6 7.40741E-7 L 0.025 7.40741E-7 " pathEditMode="relative" rAng="0" ptsTypes="AA">
                                          <p:cBhvr>
                                            <p:cTn id="19" dur="1250" spd="-100000" fill="hold"/>
                                            <p:tgtEl>
                                              <p:spTgt spid="8"/>
                                            </p:tgtEl>
                                            <p:attrNameLst>
                                              <p:attrName>ppt_x</p:attrName>
                                              <p:attrName>ppt_y</p:attrName>
                                            </p:attrNameLst>
                                          </p:cBhvr>
                                          <p:rCtr x="1250" y="0"/>
                                        </p:animMotion>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35" presetClass="path" presetSubtype="0" decel="100000" fill="hold" nodeType="withEffect">
                                      <p:stCondLst>
                                        <p:cond delay="0"/>
                                      </p:stCondLst>
                                      <p:childTnLst>
                                        <p:animMotion origin="layout" path="M -1.45833E-6 -4.81481E-6 L -0.04557 -4.81481E-6 " pathEditMode="relative" rAng="0" ptsTypes="AA">
                                          <p:cBhvr>
                                            <p:cTn id="25" dur="1500" spd="-100000" fill="hold"/>
                                            <p:tgtEl>
                                              <p:spTgt spid="13"/>
                                            </p:tgtEl>
                                            <p:attrNameLst>
                                              <p:attrName>ppt_x</p:attrName>
                                              <p:attrName>ppt_y</p:attrName>
                                            </p:attrNameLst>
                                          </p:cBhvr>
                                          <p:rCtr x="-2279" y="0"/>
                                        </p:animMotion>
                                      </p:childTnLst>
                                    </p:cTn>
                                  </p:par>
                                  <p:par>
                                    <p:cTn id="26" presetID="10" presetClass="entr" presetSubtype="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35" presetClass="path" presetSubtype="0" decel="100000" fill="hold" grpId="1" nodeType="withEffect">
                                      <p:stCondLst>
                                        <p:cond delay="250"/>
                                      </p:stCondLst>
                                      <p:childTnLst>
                                        <p:animMotion origin="layout" path="M 2.08333E-7 2.59259E-6 L -0.04557 2.59259E-6 " pathEditMode="relative" rAng="0" ptsTypes="AA">
                                          <p:cBhvr>
                                            <p:cTn id="30" dur="1500" spd="-100000" fill="hold"/>
                                            <p:tgtEl>
                                              <p:spTgt spid="9"/>
                                            </p:tgtEl>
                                            <p:attrNameLst>
                                              <p:attrName>ppt_x</p:attrName>
                                              <p:attrName>ppt_y</p:attrName>
                                            </p:attrNameLst>
                                          </p:cBhvr>
                                          <p:rCtr x="-2279" y="0"/>
                                        </p:animMotion>
                                      </p:childTnLst>
                                    </p:cTn>
                                  </p:par>
                                  <p:par>
                                    <p:cTn id="31" presetID="10" presetClass="entr" presetSubtype="0" fill="hold"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800"/>
                                            <p:tgtEl>
                                              <p:spTgt spid="19"/>
                                            </p:tgtEl>
                                          </p:cBhvr>
                                        </p:animEffect>
                                      </p:childTnLst>
                                    </p:cTn>
                                  </p:par>
                                  <p:par>
                                    <p:cTn id="34" presetID="63" presetClass="path" presetSubtype="0" decel="100000" fill="hold" nodeType="withEffect">
                                      <p:stCondLst>
                                        <p:cond delay="500"/>
                                      </p:stCondLst>
                                      <p:childTnLst>
                                        <p:animMotion origin="layout" path="M -4.58333E-6 -3.33333E-6 L 0.025 -3.33333E-6 " pathEditMode="relative" rAng="0" ptsTypes="AA">
                                          <p:cBhvr>
                                            <p:cTn id="35" dur="1250" spd="-100000" fill="hold"/>
                                            <p:tgtEl>
                                              <p:spTgt spid="19"/>
                                            </p:tgtEl>
                                            <p:attrNameLst>
                                              <p:attrName>ppt_x</p:attrName>
                                              <p:attrName>ppt_y</p:attrName>
                                            </p:attrNameLst>
                                          </p:cBhvr>
                                          <p:rCtr x="1250" y="0"/>
                                        </p:animMotion>
                                      </p:childTnLst>
                                    </p:cTn>
                                  </p:par>
                                  <p:par>
                                    <p:cTn id="36" presetID="10" presetClass="entr" presetSubtype="0" fill="hold" grpId="0" nodeType="with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800"/>
                                            <p:tgtEl>
                                              <p:spTgt spid="10"/>
                                            </p:tgtEl>
                                          </p:cBhvr>
                                        </p:animEffect>
                                      </p:childTnLst>
                                    </p:cTn>
                                  </p:par>
                                  <p:par>
                                    <p:cTn id="39" presetID="63" presetClass="path" presetSubtype="0" decel="100000" fill="hold" grpId="1" nodeType="withEffect">
                                      <p:stCondLst>
                                        <p:cond delay="750"/>
                                      </p:stCondLst>
                                      <p:childTnLst>
                                        <p:animMotion origin="layout" path="M -1.875E-6 -2.22222E-6 L 0.025 -2.22222E-6 " pathEditMode="relative" rAng="0" ptsTypes="AA">
                                          <p:cBhvr>
                                            <p:cTn id="40" dur="1250" spd="-100000" fill="hold"/>
                                            <p:tgtEl>
                                              <p:spTgt spid="10"/>
                                            </p:tgtEl>
                                            <p:attrNameLst>
                                              <p:attrName>ppt_x</p:attrName>
                                              <p:attrName>ppt_y</p:attrName>
                                            </p:attrNameLst>
                                          </p:cBhvr>
                                          <p:rCtr x="1250" y="0"/>
                                        </p:animMotion>
                                      </p:childTnLst>
                                    </p:cTn>
                                  </p:par>
                                  <p:par>
                                    <p:cTn id="41" presetID="10" presetClass="entr" presetSubtype="0" fill="hold"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35" presetClass="path" presetSubtype="0" decel="100000" fill="hold" nodeType="withEffect">
                                      <p:stCondLst>
                                        <p:cond delay="1000"/>
                                      </p:stCondLst>
                                      <p:childTnLst>
                                        <p:animMotion origin="layout" path="M -1.25E-6 -1.11111E-6 L -0.04557 -1.11111E-6 " pathEditMode="relative" rAng="0" ptsTypes="AA">
                                          <p:cBhvr>
                                            <p:cTn id="45" dur="1500" spd="-100000" fill="hold"/>
                                            <p:tgtEl>
                                              <p:spTgt spid="16"/>
                                            </p:tgtEl>
                                            <p:attrNameLst>
                                              <p:attrName>ppt_x</p:attrName>
                                              <p:attrName>ppt_y</p:attrName>
                                            </p:attrNameLst>
                                          </p:cBhvr>
                                          <p:rCtr x="-2279" y="0"/>
                                        </p:animMotion>
                                      </p:childTnLst>
                                    </p:cTn>
                                  </p:par>
                                  <p:par>
                                    <p:cTn id="46" presetID="10" presetClass="entr" presetSubtype="0" fill="hold" grpId="0" nodeType="withEffect">
                                      <p:stCondLst>
                                        <p:cond delay="125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35" presetClass="path" presetSubtype="0" decel="100000" fill="hold" grpId="1" nodeType="withEffect">
                                      <p:stCondLst>
                                        <p:cond delay="1250"/>
                                      </p:stCondLst>
                                      <p:childTnLst>
                                        <p:animMotion origin="layout" path="M 4.375E-6 4.44444E-6 L -0.04558 4.44444E-6 " pathEditMode="relative" rAng="0" ptsTypes="AA">
                                          <p:cBhvr>
                                            <p:cTn id="50" dur="1500" spd="-100000" fill="hold"/>
                                            <p:tgtEl>
                                              <p:spTgt spid="11"/>
                                            </p:tgtEl>
                                            <p:attrNameLst>
                                              <p:attrName>ppt_x</p:attrName>
                                              <p:attrName>ppt_y</p:attrName>
                                            </p:attrNameLst>
                                          </p:cBhvr>
                                          <p:rCtr x="-2279" y="0"/>
                                        </p:animMotion>
                                      </p:childTnLst>
                                    </p:cTn>
                                  </p:par>
                                  <p:par>
                                    <p:cTn id="51" presetID="10" presetClass="entr" presetSubtype="0"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800"/>
                                            <p:tgtEl>
                                              <p:spTgt spid="22"/>
                                            </p:tgtEl>
                                          </p:cBhvr>
                                        </p:animEffect>
                                      </p:childTnLst>
                                    </p:cTn>
                                  </p:par>
                                  <p:par>
                                    <p:cTn id="54" presetID="63" presetClass="path" presetSubtype="0" decel="100000" fill="hold" nodeType="withEffect">
                                      <p:stCondLst>
                                        <p:cond delay="1500"/>
                                      </p:stCondLst>
                                      <p:childTnLst>
                                        <p:animMotion origin="layout" path="M 1.66667E-6 -1.85185E-6 L 0.025 -1.85185E-6 " pathEditMode="relative" rAng="0" ptsTypes="AA">
                                          <p:cBhvr>
                                            <p:cTn id="55" dur="1250" spd="-100000" fill="hold"/>
                                            <p:tgtEl>
                                              <p:spTgt spid="22"/>
                                            </p:tgtEl>
                                            <p:attrNameLst>
                                              <p:attrName>ppt_x</p:attrName>
                                              <p:attrName>ppt_y</p:attrName>
                                            </p:attrNameLst>
                                          </p:cBhvr>
                                          <p:rCtr x="1250" y="0"/>
                                        </p:animMotion>
                                      </p:childTnLst>
                                    </p:cTn>
                                  </p:par>
                                  <p:par>
                                    <p:cTn id="56" presetID="10" presetClass="entr" presetSubtype="0" fill="hold" grpId="0" nodeType="withEffect">
                                      <p:stCondLst>
                                        <p:cond delay="175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800"/>
                                            <p:tgtEl>
                                              <p:spTgt spid="12"/>
                                            </p:tgtEl>
                                          </p:cBhvr>
                                        </p:animEffect>
                                      </p:childTnLst>
                                    </p:cTn>
                                  </p:par>
                                  <p:par>
                                    <p:cTn id="59" presetID="63" presetClass="path" presetSubtype="0" decel="100000" fill="hold" grpId="1" nodeType="withEffect">
                                      <p:stCondLst>
                                        <p:cond delay="1750"/>
                                      </p:stCondLst>
                                      <p:childTnLst>
                                        <p:animMotion origin="layout" path="M 2.29167E-6 2.22222E-6 L 0.025 2.22222E-6 " pathEditMode="relative" rAng="0" ptsTypes="AA">
                                          <p:cBhvr>
                                            <p:cTn id="60" dur="1250" spd="-100000" fill="hold"/>
                                            <p:tgtEl>
                                              <p:spTgt spid="1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300" fill="hold"/>
                                            <p:tgtEl>
                                              <p:spTgt spid="7"/>
                                            </p:tgtEl>
                                            <p:attrNameLst>
                                              <p:attrName>ppt_x</p:attrName>
                                            </p:attrNameLst>
                                          </p:cBhvr>
                                          <p:tavLst>
                                            <p:tav tm="0">
                                              <p:val>
                                                <p:strVal val="0-#ppt_w/2"/>
                                              </p:val>
                                            </p:tav>
                                            <p:tav tm="100000">
                                              <p:val>
                                                <p:strVal val="#ppt_x"/>
                                              </p:val>
                                            </p:tav>
                                          </p:tavLst>
                                        </p:anim>
                                        <p:anim calcmode="lin" valueType="num">
                                          <p:cBhvr additive="base">
                                            <p:cTn id="14" dur="300" fill="hold"/>
                                            <p:tgtEl>
                                              <p:spTgt spid="7"/>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800"/>
                                            <p:tgtEl>
                                              <p:spTgt spid="8"/>
                                            </p:tgtEl>
                                          </p:cBhvr>
                                        </p:animEffect>
                                      </p:childTnLst>
                                    </p:cTn>
                                  </p:par>
                                  <p:par>
                                    <p:cTn id="18" presetID="63" presetClass="path" presetSubtype="0" decel="100000" fill="hold" grpId="1" nodeType="withEffect">
                                      <p:stCondLst>
                                        <p:cond delay="250"/>
                                      </p:stCondLst>
                                      <p:childTnLst>
                                        <p:animMotion origin="layout" path="M -3.75E-6 7.40741E-7 L 0.025 7.40741E-7 " pathEditMode="relative" rAng="0" ptsTypes="AA">
                                          <p:cBhvr>
                                            <p:cTn id="19" dur="1250" spd="-100000" fill="hold"/>
                                            <p:tgtEl>
                                              <p:spTgt spid="8"/>
                                            </p:tgtEl>
                                            <p:attrNameLst>
                                              <p:attrName>ppt_x</p:attrName>
                                              <p:attrName>ppt_y</p:attrName>
                                            </p:attrNameLst>
                                          </p:cBhvr>
                                          <p:rCtr x="1250" y="0"/>
                                        </p:animMotion>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35" presetClass="path" presetSubtype="0" decel="100000" fill="hold" nodeType="withEffect">
                                      <p:stCondLst>
                                        <p:cond delay="0"/>
                                      </p:stCondLst>
                                      <p:childTnLst>
                                        <p:animMotion origin="layout" path="M -1.45833E-6 -4.81481E-6 L -0.04557 -4.81481E-6 " pathEditMode="relative" rAng="0" ptsTypes="AA">
                                          <p:cBhvr>
                                            <p:cTn id="25" dur="1500" spd="-100000" fill="hold"/>
                                            <p:tgtEl>
                                              <p:spTgt spid="13"/>
                                            </p:tgtEl>
                                            <p:attrNameLst>
                                              <p:attrName>ppt_x</p:attrName>
                                              <p:attrName>ppt_y</p:attrName>
                                            </p:attrNameLst>
                                          </p:cBhvr>
                                          <p:rCtr x="-2279" y="0"/>
                                        </p:animMotion>
                                      </p:childTnLst>
                                    </p:cTn>
                                  </p:par>
                                  <p:par>
                                    <p:cTn id="26" presetID="10" presetClass="entr" presetSubtype="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35" presetClass="path" presetSubtype="0" decel="100000" fill="hold" grpId="1" nodeType="withEffect">
                                      <p:stCondLst>
                                        <p:cond delay="250"/>
                                      </p:stCondLst>
                                      <p:childTnLst>
                                        <p:animMotion origin="layout" path="M 2.08333E-7 2.59259E-6 L -0.04557 2.59259E-6 " pathEditMode="relative" rAng="0" ptsTypes="AA">
                                          <p:cBhvr>
                                            <p:cTn id="30" dur="1500" spd="-100000" fill="hold"/>
                                            <p:tgtEl>
                                              <p:spTgt spid="9"/>
                                            </p:tgtEl>
                                            <p:attrNameLst>
                                              <p:attrName>ppt_x</p:attrName>
                                              <p:attrName>ppt_y</p:attrName>
                                            </p:attrNameLst>
                                          </p:cBhvr>
                                          <p:rCtr x="-2279" y="0"/>
                                        </p:animMotion>
                                      </p:childTnLst>
                                    </p:cTn>
                                  </p:par>
                                  <p:par>
                                    <p:cTn id="31" presetID="10" presetClass="entr" presetSubtype="0" fill="hold"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800"/>
                                            <p:tgtEl>
                                              <p:spTgt spid="19"/>
                                            </p:tgtEl>
                                          </p:cBhvr>
                                        </p:animEffect>
                                      </p:childTnLst>
                                    </p:cTn>
                                  </p:par>
                                  <p:par>
                                    <p:cTn id="34" presetID="63" presetClass="path" presetSubtype="0" decel="100000" fill="hold" nodeType="withEffect">
                                      <p:stCondLst>
                                        <p:cond delay="500"/>
                                      </p:stCondLst>
                                      <p:childTnLst>
                                        <p:animMotion origin="layout" path="M -4.58333E-6 -3.33333E-6 L 0.025 -3.33333E-6 " pathEditMode="relative" rAng="0" ptsTypes="AA">
                                          <p:cBhvr>
                                            <p:cTn id="35" dur="1250" spd="-100000" fill="hold"/>
                                            <p:tgtEl>
                                              <p:spTgt spid="19"/>
                                            </p:tgtEl>
                                            <p:attrNameLst>
                                              <p:attrName>ppt_x</p:attrName>
                                              <p:attrName>ppt_y</p:attrName>
                                            </p:attrNameLst>
                                          </p:cBhvr>
                                          <p:rCtr x="1250" y="0"/>
                                        </p:animMotion>
                                      </p:childTnLst>
                                    </p:cTn>
                                  </p:par>
                                  <p:par>
                                    <p:cTn id="36" presetID="10" presetClass="entr" presetSubtype="0" fill="hold" grpId="0" nodeType="with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800"/>
                                            <p:tgtEl>
                                              <p:spTgt spid="10"/>
                                            </p:tgtEl>
                                          </p:cBhvr>
                                        </p:animEffect>
                                      </p:childTnLst>
                                    </p:cTn>
                                  </p:par>
                                  <p:par>
                                    <p:cTn id="39" presetID="63" presetClass="path" presetSubtype="0" decel="100000" fill="hold" grpId="1" nodeType="withEffect">
                                      <p:stCondLst>
                                        <p:cond delay="750"/>
                                      </p:stCondLst>
                                      <p:childTnLst>
                                        <p:animMotion origin="layout" path="M -1.875E-6 -2.22222E-6 L 0.025 -2.22222E-6 " pathEditMode="relative" rAng="0" ptsTypes="AA">
                                          <p:cBhvr>
                                            <p:cTn id="40" dur="1250" spd="-100000" fill="hold"/>
                                            <p:tgtEl>
                                              <p:spTgt spid="10"/>
                                            </p:tgtEl>
                                            <p:attrNameLst>
                                              <p:attrName>ppt_x</p:attrName>
                                              <p:attrName>ppt_y</p:attrName>
                                            </p:attrNameLst>
                                          </p:cBhvr>
                                          <p:rCtr x="1250" y="0"/>
                                        </p:animMotion>
                                      </p:childTnLst>
                                    </p:cTn>
                                  </p:par>
                                  <p:par>
                                    <p:cTn id="41" presetID="10" presetClass="entr" presetSubtype="0" fill="hold"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35" presetClass="path" presetSubtype="0" decel="100000" fill="hold" nodeType="withEffect">
                                      <p:stCondLst>
                                        <p:cond delay="1000"/>
                                      </p:stCondLst>
                                      <p:childTnLst>
                                        <p:animMotion origin="layout" path="M -1.25E-6 -1.11111E-6 L -0.04557 -1.11111E-6 " pathEditMode="relative" rAng="0" ptsTypes="AA">
                                          <p:cBhvr>
                                            <p:cTn id="45" dur="1500" spd="-100000" fill="hold"/>
                                            <p:tgtEl>
                                              <p:spTgt spid="16"/>
                                            </p:tgtEl>
                                            <p:attrNameLst>
                                              <p:attrName>ppt_x</p:attrName>
                                              <p:attrName>ppt_y</p:attrName>
                                            </p:attrNameLst>
                                          </p:cBhvr>
                                          <p:rCtr x="-2279" y="0"/>
                                        </p:animMotion>
                                      </p:childTnLst>
                                    </p:cTn>
                                  </p:par>
                                  <p:par>
                                    <p:cTn id="46" presetID="10" presetClass="entr" presetSubtype="0" fill="hold" grpId="0" nodeType="withEffect">
                                      <p:stCondLst>
                                        <p:cond delay="125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35" presetClass="path" presetSubtype="0" decel="100000" fill="hold" grpId="1" nodeType="withEffect">
                                      <p:stCondLst>
                                        <p:cond delay="1250"/>
                                      </p:stCondLst>
                                      <p:childTnLst>
                                        <p:animMotion origin="layout" path="M 4.375E-6 4.44444E-6 L -0.04558 4.44444E-6 " pathEditMode="relative" rAng="0" ptsTypes="AA">
                                          <p:cBhvr>
                                            <p:cTn id="50" dur="1500" spd="-100000" fill="hold"/>
                                            <p:tgtEl>
                                              <p:spTgt spid="11"/>
                                            </p:tgtEl>
                                            <p:attrNameLst>
                                              <p:attrName>ppt_x</p:attrName>
                                              <p:attrName>ppt_y</p:attrName>
                                            </p:attrNameLst>
                                          </p:cBhvr>
                                          <p:rCtr x="-2279" y="0"/>
                                        </p:animMotion>
                                      </p:childTnLst>
                                    </p:cTn>
                                  </p:par>
                                  <p:par>
                                    <p:cTn id="51" presetID="10" presetClass="entr" presetSubtype="0"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800"/>
                                            <p:tgtEl>
                                              <p:spTgt spid="22"/>
                                            </p:tgtEl>
                                          </p:cBhvr>
                                        </p:animEffect>
                                      </p:childTnLst>
                                    </p:cTn>
                                  </p:par>
                                  <p:par>
                                    <p:cTn id="54" presetID="63" presetClass="path" presetSubtype="0" decel="100000" fill="hold" nodeType="withEffect">
                                      <p:stCondLst>
                                        <p:cond delay="1500"/>
                                      </p:stCondLst>
                                      <p:childTnLst>
                                        <p:animMotion origin="layout" path="M 1.66667E-6 -1.85185E-6 L 0.025 -1.85185E-6 " pathEditMode="relative" rAng="0" ptsTypes="AA">
                                          <p:cBhvr>
                                            <p:cTn id="55" dur="1250" spd="-100000" fill="hold"/>
                                            <p:tgtEl>
                                              <p:spTgt spid="22"/>
                                            </p:tgtEl>
                                            <p:attrNameLst>
                                              <p:attrName>ppt_x</p:attrName>
                                              <p:attrName>ppt_y</p:attrName>
                                            </p:attrNameLst>
                                          </p:cBhvr>
                                          <p:rCtr x="1250" y="0"/>
                                        </p:animMotion>
                                      </p:childTnLst>
                                    </p:cTn>
                                  </p:par>
                                  <p:par>
                                    <p:cTn id="56" presetID="10" presetClass="entr" presetSubtype="0" fill="hold" grpId="0" nodeType="withEffect">
                                      <p:stCondLst>
                                        <p:cond delay="175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800"/>
                                            <p:tgtEl>
                                              <p:spTgt spid="12"/>
                                            </p:tgtEl>
                                          </p:cBhvr>
                                        </p:animEffect>
                                      </p:childTnLst>
                                    </p:cTn>
                                  </p:par>
                                  <p:par>
                                    <p:cTn id="59" presetID="63" presetClass="path" presetSubtype="0" decel="100000" fill="hold" grpId="1" nodeType="withEffect">
                                      <p:stCondLst>
                                        <p:cond delay="1750"/>
                                      </p:stCondLst>
                                      <p:childTnLst>
                                        <p:animMotion origin="layout" path="M 2.29167E-6 2.22222E-6 L 0.025 2.22222E-6 " pathEditMode="relative" rAng="0" ptsTypes="AA">
                                          <p:cBhvr>
                                            <p:cTn id="60" dur="1250" spd="-100000" fill="hold"/>
                                            <p:tgtEl>
                                              <p:spTgt spid="1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pic>
        <p:nvPicPr>
          <p:cNvPr id="6" name="图片 5">
            <a:extLst>
              <a:ext uri="{FF2B5EF4-FFF2-40B4-BE49-F238E27FC236}">
                <a16:creationId xmlns:a16="http://schemas.microsoft.com/office/drawing/2014/main" id="{0631A57C-5B7E-4DDA-BAFD-4B3C2C4EC84A}"/>
              </a:ext>
            </a:extLst>
          </p:cNvPr>
          <p:cNvPicPr>
            <a:picLocks noChangeAspect="1"/>
          </p:cNvPicPr>
          <p:nvPr/>
        </p:nvPicPr>
        <p:blipFill rotWithShape="1">
          <a:blip r:embed="rId5">
            <a:extLst>
              <a:ext uri="{28A0092B-C50C-407E-A947-70E740481C1C}">
                <a14:useLocalDpi xmlns:a14="http://schemas.microsoft.com/office/drawing/2010/main" val="0"/>
              </a:ext>
            </a:extLst>
          </a:blip>
          <a:srcRect l="25180" t="23441" r="27990" b="24463"/>
          <a:stretch/>
        </p:blipFill>
        <p:spPr>
          <a:xfrm>
            <a:off x="2519905" y="1677954"/>
            <a:ext cx="3148147" cy="3502090"/>
          </a:xfrm>
          <a:prstGeom prst="rect">
            <a:avLst/>
          </a:prstGeom>
        </p:spPr>
      </p:pic>
      <p:sp>
        <p:nvSpPr>
          <p:cNvPr id="7" name="文本框 6">
            <a:extLst>
              <a:ext uri="{FF2B5EF4-FFF2-40B4-BE49-F238E27FC236}">
                <a16:creationId xmlns:a16="http://schemas.microsoft.com/office/drawing/2014/main" id="{36D69B71-B8E8-44C9-91A7-6D43BF55B8E9}"/>
              </a:ext>
            </a:extLst>
          </p:cNvPr>
          <p:cNvSpPr txBox="1"/>
          <p:nvPr/>
        </p:nvSpPr>
        <p:spPr>
          <a:xfrm>
            <a:off x="2150573" y="1958564"/>
            <a:ext cx="738664" cy="3247043"/>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IN" altLang="zh-CN" sz="3600" b="1" dirty="0">
                <a:solidFill>
                  <a:schemeClr val="bg1"/>
                </a:solidFill>
                <a:latin typeface="郑庆科智雅体" panose="02000603000000000000" pitchFamily="2" charset="-122"/>
                <a:ea typeface="郑庆科智雅体" panose="02000603000000000000" pitchFamily="2" charset="-122"/>
              </a:rPr>
              <a:t>Methodology</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spTree>
    <p:extLst>
      <p:ext uri="{BB962C8B-B14F-4D97-AF65-F5344CB8AC3E}">
        <p14:creationId xmlns:p14="http://schemas.microsoft.com/office/powerpoint/2010/main" val="7678281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nodeType="withEffect">
                                  <p:stCondLst>
                                    <p:cond delay="0"/>
                                  </p:stCondLst>
                                  <p:childTnLst>
                                    <p:animMotion origin="layout" path="M 2.91667E-6 0 L 0.025 0 " pathEditMode="relative" rAng="0" ptsTypes="AA">
                                      <p:cBhvr>
                                        <p:cTn id="9" dur="1250" spd="-100000" fill="hold"/>
                                        <p:tgtEl>
                                          <p:spTgt spid="6"/>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63" presetClass="path" presetSubtype="0" decel="100000" fill="hold" grpId="1" nodeType="withEffect">
                                  <p:stCondLst>
                                    <p:cond delay="0"/>
                                  </p:stCondLst>
                                  <p:childTnLst>
                                    <p:animMotion origin="layout" path="M -6.25E-7 -2.22222E-6 L 0.025 -2.22222E-6 " pathEditMode="relative" rAng="0" ptsTypes="AA">
                                      <p:cBhvr>
                                        <p:cTn id="15" dur="1250" spd="-100000" fill="hold"/>
                                        <p:tgtEl>
                                          <p:spTgt spid="7"/>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圆角矩形 3">
            <a:extLst>
              <a:ext uri="{FF2B5EF4-FFF2-40B4-BE49-F238E27FC236}">
                <a16:creationId xmlns:a16="http://schemas.microsoft.com/office/drawing/2014/main" id="{9A2707A4-0DE5-4FE0-8817-8567D988E10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6" name="图片 5">
            <a:extLst>
              <a:ext uri="{FF2B5EF4-FFF2-40B4-BE49-F238E27FC236}">
                <a16:creationId xmlns:a16="http://schemas.microsoft.com/office/drawing/2014/main" id="{C4E22BF3-2154-480C-85C0-D175CCBE24F1}"/>
              </a:ext>
            </a:extLst>
          </p:cNvPr>
          <p:cNvPicPr>
            <a:picLocks noChangeAspect="1"/>
          </p:cNvPicPr>
          <p:nvPr/>
        </p:nvPicPr>
        <p:blipFill rotWithShape="1">
          <a:blip r:embed="rId4">
            <a:extLst>
              <a:ext uri="{28A0092B-C50C-407E-A947-70E740481C1C}">
                <a14:useLocalDpi xmlns:a14="http://schemas.microsoft.com/office/drawing/2010/main" val="0"/>
              </a:ext>
            </a:extLst>
          </a:blip>
          <a:srcRect r="29269" b="33265"/>
          <a:stretch/>
        </p:blipFill>
        <p:spPr>
          <a:xfrm flipH="1">
            <a:off x="7292454" y="534232"/>
            <a:ext cx="4899546" cy="9245536"/>
          </a:xfrm>
          <a:prstGeom prst="rect">
            <a:avLst/>
          </a:prstGeom>
        </p:spPr>
      </p:pic>
      <p:pic>
        <p:nvPicPr>
          <p:cNvPr id="9" name="图片 8">
            <a:extLst>
              <a:ext uri="{FF2B5EF4-FFF2-40B4-BE49-F238E27FC236}">
                <a16:creationId xmlns:a16="http://schemas.microsoft.com/office/drawing/2014/main" id="{842207CE-BC67-4973-A896-FD94DBAA9A9F}"/>
              </a:ext>
            </a:extLst>
          </p:cNvPr>
          <p:cNvPicPr>
            <a:picLocks noChangeAspect="1"/>
          </p:cNvPicPr>
          <p:nvPr/>
        </p:nvPicPr>
        <p:blipFill>
          <a:blip r:embed="rId5"/>
          <a:stretch>
            <a:fillRect/>
          </a:stretch>
        </p:blipFill>
        <p:spPr>
          <a:xfrm>
            <a:off x="-3830796" y="-4612359"/>
            <a:ext cx="20944213" cy="11790499"/>
          </a:xfrm>
          <a:prstGeom prst="rect">
            <a:avLst/>
          </a:prstGeom>
        </p:spPr>
      </p:pic>
      <p:grpSp>
        <p:nvGrpSpPr>
          <p:cNvPr id="8" name="组合 7">
            <a:extLst>
              <a:ext uri="{FF2B5EF4-FFF2-40B4-BE49-F238E27FC236}">
                <a16:creationId xmlns:a16="http://schemas.microsoft.com/office/drawing/2014/main" id="{554C7C42-2E0E-4821-A4F9-9FD5ADA6ECA1}"/>
              </a:ext>
            </a:extLst>
          </p:cNvPr>
          <p:cNvGrpSpPr/>
          <p:nvPr/>
        </p:nvGrpSpPr>
        <p:grpSpPr>
          <a:xfrm>
            <a:off x="2611970" y="4583857"/>
            <a:ext cx="9380220" cy="1398205"/>
            <a:chOff x="1661160" y="3183320"/>
            <a:chExt cx="9380220" cy="1398205"/>
          </a:xfrm>
          <a:effectLst>
            <a:outerShdw blurRad="292100" dist="152400" dir="6600000" algn="tr" rotWithShape="0">
              <a:prstClr val="black">
                <a:alpha val="30000"/>
              </a:prstClr>
            </a:outerShdw>
          </a:effectLst>
        </p:grpSpPr>
        <p:sp>
          <p:nvSpPr>
            <p:cNvPr id="10" name="矩形 9">
              <a:extLst>
                <a:ext uri="{FF2B5EF4-FFF2-40B4-BE49-F238E27FC236}">
                  <a16:creationId xmlns:a16="http://schemas.microsoft.com/office/drawing/2014/main" id="{E20E4309-54E1-4D8B-BC53-9536666244CE}"/>
                </a:ext>
              </a:extLst>
            </p:cNvPr>
            <p:cNvSpPr/>
            <p:nvPr/>
          </p:nvSpPr>
          <p:spPr>
            <a:xfrm>
              <a:off x="1875570" y="4267199"/>
              <a:ext cx="8982930" cy="12382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 name="任意多边形 35">
              <a:extLst>
                <a:ext uri="{FF2B5EF4-FFF2-40B4-BE49-F238E27FC236}">
                  <a16:creationId xmlns:a16="http://schemas.microsoft.com/office/drawing/2014/main" id="{17AE7FBF-7207-45F6-8956-71FA28F9E451}"/>
                </a:ext>
              </a:extLst>
            </p:cNvPr>
            <p:cNvSpPr/>
            <p:nvPr/>
          </p:nvSpPr>
          <p:spPr>
            <a:xfrm>
              <a:off x="1661160" y="3286125"/>
              <a:ext cx="9380220" cy="1295400"/>
            </a:xfrm>
            <a:custGeom>
              <a:avLst/>
              <a:gdLst>
                <a:gd name="connsiteX0" fmla="*/ 8365 w 9380220"/>
                <a:gd name="connsiteY0" fmla="*/ 1285573 h 1295400"/>
                <a:gd name="connsiteX1" fmla="*/ 8366 w 9380220"/>
                <a:gd name="connsiteY1" fmla="*/ 1285575 h 1295400"/>
                <a:gd name="connsiteX2" fmla="*/ 2 w 9380220"/>
                <a:gd name="connsiteY2" fmla="*/ 1295400 h 1295400"/>
                <a:gd name="connsiteX3" fmla="*/ 0 w 9380220"/>
                <a:gd name="connsiteY3" fmla="*/ 1295400 h 1295400"/>
                <a:gd name="connsiteX4" fmla="*/ 7890033 w 9380220"/>
                <a:gd name="connsiteY4" fmla="*/ 1 h 1295400"/>
                <a:gd name="connsiteX5" fmla="*/ 7890033 w 9380220"/>
                <a:gd name="connsiteY5" fmla="*/ 242 h 1295400"/>
                <a:gd name="connsiteX6" fmla="*/ 7894796 w 9380220"/>
                <a:gd name="connsiteY6" fmla="*/ 1 h 1295400"/>
                <a:gd name="connsiteX7" fmla="*/ 8361300 w 9380220"/>
                <a:gd name="connsiteY7" fmla="*/ 118124 h 1295400"/>
                <a:gd name="connsiteX8" fmla="*/ 8396159 w 9380220"/>
                <a:gd name="connsiteY8" fmla="*/ 139302 h 1295400"/>
                <a:gd name="connsiteX9" fmla="*/ 8277588 w 9380220"/>
                <a:gd name="connsiteY9" fmla="*/ 1 h 1295400"/>
                <a:gd name="connsiteX10" fmla="*/ 7894796 w 9380220"/>
                <a:gd name="connsiteY10" fmla="*/ 1 h 1295400"/>
                <a:gd name="connsiteX11" fmla="*/ 1558291 w 9380220"/>
                <a:gd name="connsiteY11" fmla="*/ 0 h 1295400"/>
                <a:gd name="connsiteX12" fmla="*/ 8277588 w 9380220"/>
                <a:gd name="connsiteY12" fmla="*/ 0 h 1295400"/>
                <a:gd name="connsiteX13" fmla="*/ 9380220 w 9380220"/>
                <a:gd name="connsiteY13" fmla="*/ 1295400 h 1295400"/>
                <a:gd name="connsiteX14" fmla="*/ 9380219 w 9380220"/>
                <a:gd name="connsiteY14" fmla="*/ 1295400 h 1295400"/>
                <a:gd name="connsiteX15" fmla="*/ 9199264 w 9380220"/>
                <a:gd name="connsiteY15" fmla="*/ 1082810 h 1295400"/>
                <a:gd name="connsiteX16" fmla="*/ 9177603 w 9380220"/>
                <a:gd name="connsiteY16" fmla="*/ 1141821 h 1295400"/>
                <a:gd name="connsiteX17" fmla="*/ 8892289 w 9380220"/>
                <a:gd name="connsiteY17" fmla="*/ 1284096 h 1295400"/>
                <a:gd name="connsiteX18" fmla="*/ 8756344 w 9380220"/>
                <a:gd name="connsiteY18" fmla="*/ 1295400 h 1295400"/>
                <a:gd name="connsiteX19" fmla="*/ 8756314 w 9380220"/>
                <a:gd name="connsiteY19" fmla="*/ 1295400 h 1295400"/>
                <a:gd name="connsiteX20" fmla="*/ 8721090 w 9380220"/>
                <a:gd name="connsiteY20" fmla="*/ 1293447 h 1295400"/>
                <a:gd name="connsiteX21" fmla="*/ 8721090 w 9380220"/>
                <a:gd name="connsiteY21" fmla="*/ 1295400 h 1295400"/>
                <a:gd name="connsiteX22" fmla="*/ 527210 w 9380220"/>
                <a:gd name="connsiteY22" fmla="*/ 1295400 h 1295400"/>
                <a:gd name="connsiteX23" fmla="*/ 527210 w 9380220"/>
                <a:gd name="connsiteY23" fmla="*/ 1293721 h 1295400"/>
                <a:gd name="connsiteX24" fmla="*/ 510551 w 9380220"/>
                <a:gd name="connsiteY24" fmla="*/ 1295400 h 1295400"/>
                <a:gd name="connsiteX25" fmla="*/ 510531 w 9380220"/>
                <a:gd name="connsiteY25" fmla="*/ 1295400 h 1295400"/>
                <a:gd name="connsiteX26" fmla="*/ 418400 w 9380220"/>
                <a:gd name="connsiteY26" fmla="*/ 1286113 h 1295400"/>
                <a:gd name="connsiteX27" fmla="*/ 236992 w 9380220"/>
                <a:gd name="connsiteY27" fmla="*/ 1204573 h 1295400"/>
                <a:gd name="connsiteX28" fmla="*/ 212362 w 9380220"/>
                <a:gd name="connsiteY28" fmla="*/ 1183240 h 1295400"/>
                <a:gd name="connsiteX29" fmla="*/ 194394 w 9380220"/>
                <a:gd name="connsiteY29" fmla="*/ 1119324 h 1295400"/>
                <a:gd name="connsiteX30" fmla="*/ 201737 w 9380220"/>
                <a:gd name="connsiteY30" fmla="*/ 1058394 h 1295400"/>
                <a:gd name="connsiteX31" fmla="*/ 988345 w 9380220"/>
                <a:gd name="connsiteY31" fmla="*/ 134268 h 1295400"/>
                <a:gd name="connsiteX32" fmla="*/ 988348 w 9380220"/>
                <a:gd name="connsiteY32" fmla="*/ 134266 h 1295400"/>
                <a:gd name="connsiteX33" fmla="*/ 943670 w 9380220"/>
                <a:gd name="connsiteY33" fmla="*/ 186754 h 1295400"/>
                <a:gd name="connsiteX34" fmla="*/ 1020969 w 9380220"/>
                <a:gd name="connsiteY34" fmla="*/ 139794 h 1295400"/>
                <a:gd name="connsiteX35" fmla="*/ 1425538 w 9380220"/>
                <a:gd name="connsiteY35" fmla="*/ 9306 h 1295400"/>
                <a:gd name="connsiteX36" fmla="*/ 1558291 w 9380220"/>
                <a:gd name="connsiteY36" fmla="*/ 931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80220" h="1295400">
                  <a:moveTo>
                    <a:pt x="8365" y="1285573"/>
                  </a:moveTo>
                  <a:lnTo>
                    <a:pt x="8366" y="1285575"/>
                  </a:lnTo>
                  <a:lnTo>
                    <a:pt x="2" y="1295400"/>
                  </a:lnTo>
                  <a:lnTo>
                    <a:pt x="0" y="1295400"/>
                  </a:lnTo>
                  <a:close/>
                  <a:moveTo>
                    <a:pt x="7890033" y="1"/>
                  </a:moveTo>
                  <a:lnTo>
                    <a:pt x="7890033" y="242"/>
                  </a:lnTo>
                  <a:lnTo>
                    <a:pt x="7894796" y="1"/>
                  </a:lnTo>
                  <a:cubicBezTo>
                    <a:pt x="8063708" y="1"/>
                    <a:pt x="8222625" y="42792"/>
                    <a:pt x="8361300" y="118124"/>
                  </a:cubicBezTo>
                  <a:lnTo>
                    <a:pt x="8396159" y="139302"/>
                  </a:lnTo>
                  <a:lnTo>
                    <a:pt x="8277588" y="1"/>
                  </a:lnTo>
                  <a:lnTo>
                    <a:pt x="7894796" y="1"/>
                  </a:lnTo>
                  <a:close/>
                  <a:moveTo>
                    <a:pt x="1558291" y="0"/>
                  </a:moveTo>
                  <a:lnTo>
                    <a:pt x="8277588" y="0"/>
                  </a:lnTo>
                  <a:lnTo>
                    <a:pt x="9380220" y="1295400"/>
                  </a:lnTo>
                  <a:lnTo>
                    <a:pt x="9380219" y="1295400"/>
                  </a:lnTo>
                  <a:lnTo>
                    <a:pt x="9199264" y="1082810"/>
                  </a:lnTo>
                  <a:lnTo>
                    <a:pt x="9177603" y="1141821"/>
                  </a:lnTo>
                  <a:cubicBezTo>
                    <a:pt x="9125548" y="1209511"/>
                    <a:pt x="9021136" y="1262055"/>
                    <a:pt x="8892289" y="1284096"/>
                  </a:cubicBezTo>
                  <a:lnTo>
                    <a:pt x="8756344" y="1295400"/>
                  </a:lnTo>
                  <a:lnTo>
                    <a:pt x="8756314" y="1295400"/>
                  </a:lnTo>
                  <a:lnTo>
                    <a:pt x="8721090" y="1293447"/>
                  </a:lnTo>
                  <a:lnTo>
                    <a:pt x="8721090" y="1295400"/>
                  </a:lnTo>
                  <a:lnTo>
                    <a:pt x="527210" y="1295400"/>
                  </a:lnTo>
                  <a:lnTo>
                    <a:pt x="527210" y="1293721"/>
                  </a:lnTo>
                  <a:lnTo>
                    <a:pt x="510551" y="1295400"/>
                  </a:lnTo>
                  <a:lnTo>
                    <a:pt x="510531" y="1295400"/>
                  </a:lnTo>
                  <a:lnTo>
                    <a:pt x="418400" y="1286113"/>
                  </a:lnTo>
                  <a:cubicBezTo>
                    <a:pt x="351434" y="1272410"/>
                    <a:pt x="289801" y="1244067"/>
                    <a:pt x="236992" y="1204573"/>
                  </a:cubicBezTo>
                  <a:lnTo>
                    <a:pt x="212362" y="1183240"/>
                  </a:lnTo>
                  <a:lnTo>
                    <a:pt x="194394" y="1119324"/>
                  </a:lnTo>
                  <a:lnTo>
                    <a:pt x="201737" y="1058394"/>
                  </a:lnTo>
                  <a:lnTo>
                    <a:pt x="988345" y="134268"/>
                  </a:lnTo>
                  <a:lnTo>
                    <a:pt x="988348" y="134266"/>
                  </a:lnTo>
                  <a:lnTo>
                    <a:pt x="943670" y="186754"/>
                  </a:lnTo>
                  <a:lnTo>
                    <a:pt x="1020969" y="139794"/>
                  </a:lnTo>
                  <a:cubicBezTo>
                    <a:pt x="1144056" y="72929"/>
                    <a:pt x="1280618" y="27728"/>
                    <a:pt x="1425538" y="9306"/>
                  </a:cubicBezTo>
                  <a:lnTo>
                    <a:pt x="1558291" y="931"/>
                  </a:lnTo>
                  <a:close/>
                </a:path>
              </a:pathLst>
            </a:custGeom>
            <a:solidFill>
              <a:sysClr val="window" lastClr="FFFFFF"/>
            </a:solidFill>
            <a:ln w="12700" cap="flat" cmpd="sng" algn="ctr">
              <a:noFill/>
              <a:prstDash val="solid"/>
              <a:miter lim="800000"/>
            </a:ln>
            <a:effectLst/>
            <a:scene3d>
              <a:camera prst="orthographicFront"/>
              <a:lightRig rig="threePt" dir="t"/>
            </a:scene3d>
            <a:sp3d extrusionH="107950">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2" name="任意多边形 36">
              <a:extLst>
                <a:ext uri="{FF2B5EF4-FFF2-40B4-BE49-F238E27FC236}">
                  <a16:creationId xmlns:a16="http://schemas.microsoft.com/office/drawing/2014/main" id="{9CE52242-3BA0-44DC-89B1-9CCE49778877}"/>
                </a:ext>
              </a:extLst>
            </p:cNvPr>
            <p:cNvSpPr/>
            <p:nvPr/>
          </p:nvSpPr>
          <p:spPr>
            <a:xfrm>
              <a:off x="1661160" y="3183320"/>
              <a:ext cx="9380220" cy="1295400"/>
            </a:xfrm>
            <a:custGeom>
              <a:avLst/>
              <a:gdLst>
                <a:gd name="connsiteX0" fmla="*/ 8365 w 9380220"/>
                <a:gd name="connsiteY0" fmla="*/ 1285573 h 1295400"/>
                <a:gd name="connsiteX1" fmla="*/ 8366 w 9380220"/>
                <a:gd name="connsiteY1" fmla="*/ 1285575 h 1295400"/>
                <a:gd name="connsiteX2" fmla="*/ 2 w 9380220"/>
                <a:gd name="connsiteY2" fmla="*/ 1295400 h 1295400"/>
                <a:gd name="connsiteX3" fmla="*/ 0 w 9380220"/>
                <a:gd name="connsiteY3" fmla="*/ 1295400 h 1295400"/>
                <a:gd name="connsiteX4" fmla="*/ 9330507 w 9380220"/>
                <a:gd name="connsiteY4" fmla="*/ 1236996 h 1295400"/>
                <a:gd name="connsiteX5" fmla="*/ 9380220 w 9380220"/>
                <a:gd name="connsiteY5" fmla="*/ 1295400 h 1295400"/>
                <a:gd name="connsiteX6" fmla="*/ 9380219 w 9380220"/>
                <a:gd name="connsiteY6" fmla="*/ 1295400 h 1295400"/>
                <a:gd name="connsiteX7" fmla="*/ 9330507 w 9380220"/>
                <a:gd name="connsiteY7" fmla="*/ 1236997 h 1295400"/>
                <a:gd name="connsiteX8" fmla="*/ 1558291 w 9380220"/>
                <a:gd name="connsiteY8" fmla="*/ 0 h 1295400"/>
                <a:gd name="connsiteX9" fmla="*/ 8139282 w 9380220"/>
                <a:gd name="connsiteY9" fmla="*/ 0 h 1295400"/>
                <a:gd name="connsiteX10" fmla="*/ 8139284 w 9380220"/>
                <a:gd name="connsiteY10" fmla="*/ 1 h 1295400"/>
                <a:gd name="connsiteX11" fmla="*/ 7894796 w 9380220"/>
                <a:gd name="connsiteY11" fmla="*/ 1 h 1295400"/>
                <a:gd name="connsiteX12" fmla="*/ 7890033 w 9380220"/>
                <a:gd name="connsiteY12" fmla="*/ 1 h 1295400"/>
                <a:gd name="connsiteX13" fmla="*/ 7890033 w 9380220"/>
                <a:gd name="connsiteY13" fmla="*/ 242 h 1295400"/>
                <a:gd name="connsiteX14" fmla="*/ 7894796 w 9380220"/>
                <a:gd name="connsiteY14" fmla="*/ 1 h 1295400"/>
                <a:gd name="connsiteX15" fmla="*/ 8361300 w 9380220"/>
                <a:gd name="connsiteY15" fmla="*/ 118124 h 1295400"/>
                <a:gd name="connsiteX16" fmla="*/ 8396159 w 9380220"/>
                <a:gd name="connsiteY16" fmla="*/ 139302 h 1295400"/>
                <a:gd name="connsiteX17" fmla="*/ 8370535 w 9380220"/>
                <a:gd name="connsiteY17" fmla="*/ 109199 h 1295400"/>
                <a:gd name="connsiteX18" fmla="*/ 8370538 w 9380220"/>
                <a:gd name="connsiteY18" fmla="*/ 109200 h 1295400"/>
                <a:gd name="connsiteX19" fmla="*/ 9191975 w 9380220"/>
                <a:gd name="connsiteY19" fmla="*/ 1074245 h 1295400"/>
                <a:gd name="connsiteX20" fmla="*/ 9196591 w 9380220"/>
                <a:gd name="connsiteY20" fmla="*/ 1090091 h 1295400"/>
                <a:gd name="connsiteX21" fmla="*/ 9177603 w 9380220"/>
                <a:gd name="connsiteY21" fmla="*/ 1141821 h 1295400"/>
                <a:gd name="connsiteX22" fmla="*/ 8892289 w 9380220"/>
                <a:gd name="connsiteY22" fmla="*/ 1284096 h 1295400"/>
                <a:gd name="connsiteX23" fmla="*/ 8756344 w 9380220"/>
                <a:gd name="connsiteY23" fmla="*/ 1295400 h 1295400"/>
                <a:gd name="connsiteX24" fmla="*/ 8756314 w 9380220"/>
                <a:gd name="connsiteY24" fmla="*/ 1295400 h 1295400"/>
                <a:gd name="connsiteX25" fmla="*/ 8721090 w 9380220"/>
                <a:gd name="connsiteY25" fmla="*/ 1293447 h 1295400"/>
                <a:gd name="connsiteX26" fmla="*/ 8721090 w 9380220"/>
                <a:gd name="connsiteY26" fmla="*/ 1295400 h 1295400"/>
                <a:gd name="connsiteX27" fmla="*/ 527210 w 9380220"/>
                <a:gd name="connsiteY27" fmla="*/ 1295400 h 1295400"/>
                <a:gd name="connsiteX28" fmla="*/ 527210 w 9380220"/>
                <a:gd name="connsiteY28" fmla="*/ 1293721 h 1295400"/>
                <a:gd name="connsiteX29" fmla="*/ 510551 w 9380220"/>
                <a:gd name="connsiteY29" fmla="*/ 1295400 h 1295400"/>
                <a:gd name="connsiteX30" fmla="*/ 510531 w 9380220"/>
                <a:gd name="connsiteY30" fmla="*/ 1295400 h 1295400"/>
                <a:gd name="connsiteX31" fmla="*/ 418400 w 9380220"/>
                <a:gd name="connsiteY31" fmla="*/ 1286113 h 1295400"/>
                <a:gd name="connsiteX32" fmla="*/ 236992 w 9380220"/>
                <a:gd name="connsiteY32" fmla="*/ 1204573 h 1295400"/>
                <a:gd name="connsiteX33" fmla="*/ 212362 w 9380220"/>
                <a:gd name="connsiteY33" fmla="*/ 1183240 h 1295400"/>
                <a:gd name="connsiteX34" fmla="*/ 194394 w 9380220"/>
                <a:gd name="connsiteY34" fmla="*/ 1119324 h 1295400"/>
                <a:gd name="connsiteX35" fmla="*/ 201737 w 9380220"/>
                <a:gd name="connsiteY35" fmla="*/ 1058394 h 1295400"/>
                <a:gd name="connsiteX36" fmla="*/ 978741 w 9380220"/>
                <a:gd name="connsiteY36" fmla="*/ 145550 h 1295400"/>
                <a:gd name="connsiteX37" fmla="*/ 978745 w 9380220"/>
                <a:gd name="connsiteY37" fmla="*/ 145548 h 1295400"/>
                <a:gd name="connsiteX38" fmla="*/ 943670 w 9380220"/>
                <a:gd name="connsiteY38" fmla="*/ 186754 h 1295400"/>
                <a:gd name="connsiteX39" fmla="*/ 1020969 w 9380220"/>
                <a:gd name="connsiteY39" fmla="*/ 139794 h 1295400"/>
                <a:gd name="connsiteX40" fmla="*/ 1425538 w 9380220"/>
                <a:gd name="connsiteY40" fmla="*/ 9306 h 1295400"/>
                <a:gd name="connsiteX41" fmla="*/ 1558291 w 9380220"/>
                <a:gd name="connsiteY41" fmla="*/ 931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380220" h="1295400">
                  <a:moveTo>
                    <a:pt x="8365" y="1285573"/>
                  </a:moveTo>
                  <a:lnTo>
                    <a:pt x="8366" y="1285575"/>
                  </a:lnTo>
                  <a:lnTo>
                    <a:pt x="2" y="1295400"/>
                  </a:lnTo>
                  <a:lnTo>
                    <a:pt x="0" y="1295400"/>
                  </a:lnTo>
                  <a:close/>
                  <a:moveTo>
                    <a:pt x="9330507" y="1236996"/>
                  </a:moveTo>
                  <a:lnTo>
                    <a:pt x="9380220" y="1295400"/>
                  </a:lnTo>
                  <a:lnTo>
                    <a:pt x="9380219" y="1295400"/>
                  </a:lnTo>
                  <a:lnTo>
                    <a:pt x="9330507" y="1236997"/>
                  </a:lnTo>
                  <a:close/>
                  <a:moveTo>
                    <a:pt x="1558291" y="0"/>
                  </a:moveTo>
                  <a:lnTo>
                    <a:pt x="8139282" y="0"/>
                  </a:lnTo>
                  <a:lnTo>
                    <a:pt x="8139284" y="1"/>
                  </a:lnTo>
                  <a:lnTo>
                    <a:pt x="7894796" y="1"/>
                  </a:lnTo>
                  <a:lnTo>
                    <a:pt x="7890033" y="1"/>
                  </a:lnTo>
                  <a:lnTo>
                    <a:pt x="7890033" y="242"/>
                  </a:lnTo>
                  <a:lnTo>
                    <a:pt x="7894796" y="1"/>
                  </a:lnTo>
                  <a:cubicBezTo>
                    <a:pt x="8063708" y="1"/>
                    <a:pt x="8222625" y="42792"/>
                    <a:pt x="8361300" y="118124"/>
                  </a:cubicBezTo>
                  <a:lnTo>
                    <a:pt x="8396159" y="139302"/>
                  </a:lnTo>
                  <a:lnTo>
                    <a:pt x="8370535" y="109199"/>
                  </a:lnTo>
                  <a:lnTo>
                    <a:pt x="8370538" y="109200"/>
                  </a:lnTo>
                  <a:lnTo>
                    <a:pt x="9191975" y="1074245"/>
                  </a:lnTo>
                  <a:lnTo>
                    <a:pt x="9196591" y="1090091"/>
                  </a:lnTo>
                  <a:lnTo>
                    <a:pt x="9177603" y="1141821"/>
                  </a:lnTo>
                  <a:cubicBezTo>
                    <a:pt x="9125548" y="1209511"/>
                    <a:pt x="9021136" y="1262055"/>
                    <a:pt x="8892289" y="1284096"/>
                  </a:cubicBezTo>
                  <a:lnTo>
                    <a:pt x="8756344" y="1295400"/>
                  </a:lnTo>
                  <a:lnTo>
                    <a:pt x="8756314" y="1295400"/>
                  </a:lnTo>
                  <a:lnTo>
                    <a:pt x="8721090" y="1293447"/>
                  </a:lnTo>
                  <a:lnTo>
                    <a:pt x="8721090" y="1295400"/>
                  </a:lnTo>
                  <a:lnTo>
                    <a:pt x="527210" y="1295400"/>
                  </a:lnTo>
                  <a:lnTo>
                    <a:pt x="527210" y="1293721"/>
                  </a:lnTo>
                  <a:lnTo>
                    <a:pt x="510551" y="1295400"/>
                  </a:lnTo>
                  <a:lnTo>
                    <a:pt x="510531" y="1295400"/>
                  </a:lnTo>
                  <a:lnTo>
                    <a:pt x="418400" y="1286113"/>
                  </a:lnTo>
                  <a:cubicBezTo>
                    <a:pt x="351434" y="1272410"/>
                    <a:pt x="289801" y="1244067"/>
                    <a:pt x="236992" y="1204573"/>
                  </a:cubicBezTo>
                  <a:lnTo>
                    <a:pt x="212362" y="1183240"/>
                  </a:lnTo>
                  <a:lnTo>
                    <a:pt x="194394" y="1119324"/>
                  </a:lnTo>
                  <a:lnTo>
                    <a:pt x="201737" y="1058394"/>
                  </a:lnTo>
                  <a:lnTo>
                    <a:pt x="978741" y="145550"/>
                  </a:lnTo>
                  <a:lnTo>
                    <a:pt x="978745" y="145548"/>
                  </a:lnTo>
                  <a:lnTo>
                    <a:pt x="943670" y="186754"/>
                  </a:lnTo>
                  <a:lnTo>
                    <a:pt x="1020969" y="139794"/>
                  </a:lnTo>
                  <a:cubicBezTo>
                    <a:pt x="1144056" y="72929"/>
                    <a:pt x="1280618" y="27728"/>
                    <a:pt x="1425538" y="9306"/>
                  </a:cubicBezTo>
                  <a:lnTo>
                    <a:pt x="1558291" y="931"/>
                  </a:lnTo>
                  <a:close/>
                </a:path>
              </a:pathLst>
            </a:custGeom>
            <a:solidFill>
              <a:sysClr val="window" lastClr="FFFFFF">
                <a:lumMod val="95000"/>
              </a:sysClr>
            </a:solidFill>
            <a:ln w="12700" cap="flat" cmpd="sng" algn="ctr">
              <a:solidFill>
                <a:srgbClr val="E7E6E6">
                  <a:lumMod val="75000"/>
                </a:srgbClr>
              </a:solidFill>
              <a:prstDash val="solid"/>
              <a:miter lim="800000"/>
            </a:ln>
            <a:effectLst/>
            <a:scene3d>
              <a:camera prst="orthographicFront"/>
              <a:lightRig rig="threePt" dir="t"/>
            </a:scene3d>
            <a:sp3d extrusionH="107950">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3" name="梯形 12">
              <a:extLst>
                <a:ext uri="{FF2B5EF4-FFF2-40B4-BE49-F238E27FC236}">
                  <a16:creationId xmlns:a16="http://schemas.microsoft.com/office/drawing/2014/main" id="{57A4E277-D4F6-409E-8A1B-7B80AB08715D}"/>
                </a:ext>
              </a:extLst>
            </p:cNvPr>
            <p:cNvSpPr/>
            <p:nvPr/>
          </p:nvSpPr>
          <p:spPr>
            <a:xfrm>
              <a:off x="2705099" y="3205163"/>
              <a:ext cx="7305675" cy="1203834"/>
            </a:xfrm>
            <a:prstGeom prst="trapezoid">
              <a:avLst>
                <a:gd name="adj" fmla="val 65727"/>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4" name="椭圆 13">
              <a:extLst>
                <a:ext uri="{FF2B5EF4-FFF2-40B4-BE49-F238E27FC236}">
                  <a16:creationId xmlns:a16="http://schemas.microsoft.com/office/drawing/2014/main" id="{21581C51-2A07-4A94-B6BE-8619136833E3}"/>
                </a:ext>
              </a:extLst>
            </p:cNvPr>
            <p:cNvSpPr/>
            <p:nvPr/>
          </p:nvSpPr>
          <p:spPr>
            <a:xfrm rot="20927179">
              <a:off x="2838450" y="3483769"/>
              <a:ext cx="78581" cy="6191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5" name="圆角矩形 39">
              <a:extLst>
                <a:ext uri="{FF2B5EF4-FFF2-40B4-BE49-F238E27FC236}">
                  <a16:creationId xmlns:a16="http://schemas.microsoft.com/office/drawing/2014/main" id="{3AC8E79A-7566-4CE9-A297-7CA392C5EAB6}"/>
                </a:ext>
              </a:extLst>
            </p:cNvPr>
            <p:cNvSpPr/>
            <p:nvPr/>
          </p:nvSpPr>
          <p:spPr>
            <a:xfrm rot="2160000">
              <a:off x="2691653" y="3541920"/>
              <a:ext cx="73734" cy="386000"/>
            </a:xfrm>
            <a:prstGeom prst="roundRect">
              <a:avLst>
                <a:gd name="adj" fmla="val 50000"/>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6" name="椭圆 15">
              <a:extLst>
                <a:ext uri="{FF2B5EF4-FFF2-40B4-BE49-F238E27FC236}">
                  <a16:creationId xmlns:a16="http://schemas.microsoft.com/office/drawing/2014/main" id="{7FD88E50-21E6-4F52-9AA2-C8306CEA6C7F}"/>
                </a:ext>
              </a:extLst>
            </p:cNvPr>
            <p:cNvSpPr/>
            <p:nvPr/>
          </p:nvSpPr>
          <p:spPr>
            <a:xfrm rot="21274241">
              <a:off x="2785557" y="3570795"/>
              <a:ext cx="78581" cy="6191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7" name="椭圆 16">
              <a:extLst>
                <a:ext uri="{FF2B5EF4-FFF2-40B4-BE49-F238E27FC236}">
                  <a16:creationId xmlns:a16="http://schemas.microsoft.com/office/drawing/2014/main" id="{90810770-12AB-42B0-9CFA-E87814DADCBE}"/>
                </a:ext>
              </a:extLst>
            </p:cNvPr>
            <p:cNvSpPr/>
            <p:nvPr/>
          </p:nvSpPr>
          <p:spPr>
            <a:xfrm>
              <a:off x="2593887" y="3836523"/>
              <a:ext cx="76382" cy="6282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8" name="椭圆 17">
              <a:extLst>
                <a:ext uri="{FF2B5EF4-FFF2-40B4-BE49-F238E27FC236}">
                  <a16:creationId xmlns:a16="http://schemas.microsoft.com/office/drawing/2014/main" id="{D0CA4D4A-9D28-4339-BDCF-6568EAB3ED4D}"/>
                </a:ext>
              </a:extLst>
            </p:cNvPr>
            <p:cNvSpPr/>
            <p:nvPr/>
          </p:nvSpPr>
          <p:spPr>
            <a:xfrm rot="188802">
              <a:off x="9696103" y="3629054"/>
              <a:ext cx="590921" cy="200237"/>
            </a:xfrm>
            <a:prstGeom prst="ellipse">
              <a:avLst/>
            </a:prstGeom>
            <a:no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9" name="组合 18">
            <a:extLst>
              <a:ext uri="{FF2B5EF4-FFF2-40B4-BE49-F238E27FC236}">
                <a16:creationId xmlns:a16="http://schemas.microsoft.com/office/drawing/2014/main" id="{D497474D-6E3B-448A-84F4-F629535B66D9}"/>
              </a:ext>
            </a:extLst>
          </p:cNvPr>
          <p:cNvGrpSpPr/>
          <p:nvPr/>
        </p:nvGrpSpPr>
        <p:grpSpPr>
          <a:xfrm>
            <a:off x="6341214" y="3962945"/>
            <a:ext cx="306292" cy="305455"/>
            <a:chOff x="5320967" y="2363063"/>
            <a:chExt cx="534654" cy="533193"/>
          </a:xfrm>
          <a:solidFill>
            <a:schemeClr val="bg1"/>
          </a:solidFill>
        </p:grpSpPr>
        <p:grpSp>
          <p:nvGrpSpPr>
            <p:cNvPr id="20" name="Group 84">
              <a:extLst>
                <a:ext uri="{FF2B5EF4-FFF2-40B4-BE49-F238E27FC236}">
                  <a16:creationId xmlns:a16="http://schemas.microsoft.com/office/drawing/2014/main" id="{E9E39C7A-837C-480D-B1E7-E894587A8A13}"/>
                </a:ext>
              </a:extLst>
            </p:cNvPr>
            <p:cNvGrpSpPr/>
            <p:nvPr/>
          </p:nvGrpSpPr>
          <p:grpSpPr>
            <a:xfrm rot="20613966">
              <a:off x="5322428" y="2363063"/>
              <a:ext cx="533193" cy="533193"/>
              <a:chOff x="4711709" y="3247223"/>
              <a:chExt cx="1794696" cy="1794697"/>
            </a:xfrm>
            <a:grpFill/>
          </p:grpSpPr>
          <p:sp>
            <p:nvSpPr>
              <p:cNvPr id="24" name="Freeform 146">
                <a:extLst>
                  <a:ext uri="{FF2B5EF4-FFF2-40B4-BE49-F238E27FC236}">
                    <a16:creationId xmlns:a16="http://schemas.microsoft.com/office/drawing/2014/main" id="{F96640C3-51EA-415A-AA35-391A4A1ECB99}"/>
                  </a:ext>
                </a:extLst>
              </p:cNvPr>
              <p:cNvSpPr>
                <a:spLocks/>
              </p:cNvSpPr>
              <p:nvPr/>
            </p:nvSpPr>
            <p:spPr bwMode="auto">
              <a:xfrm>
                <a:off x="5782007" y="3656508"/>
                <a:ext cx="724398" cy="488969"/>
              </a:xfrm>
              <a:custGeom>
                <a:avLst/>
                <a:gdLst>
                  <a:gd name="T0" fmla="*/ 154 w 169"/>
                  <a:gd name="T1" fmla="*/ 3 h 114"/>
                  <a:gd name="T2" fmla="*/ 128 w 169"/>
                  <a:gd name="T3" fmla="*/ 12 h 114"/>
                  <a:gd name="T4" fmla="*/ 101 w 169"/>
                  <a:gd name="T5" fmla="*/ 63 h 114"/>
                  <a:gd name="T6" fmla="*/ 34 w 169"/>
                  <a:gd name="T7" fmla="*/ 22 h 114"/>
                  <a:gd name="T8" fmla="*/ 5 w 169"/>
                  <a:gd name="T9" fmla="*/ 28 h 114"/>
                  <a:gd name="T10" fmla="*/ 10 w 169"/>
                  <a:gd name="T11" fmla="*/ 56 h 114"/>
                  <a:gd name="T12" fmla="*/ 96 w 169"/>
                  <a:gd name="T13" fmla="*/ 109 h 114"/>
                  <a:gd name="T14" fmla="*/ 125 w 169"/>
                  <a:gd name="T15" fmla="*/ 104 h 114"/>
                  <a:gd name="T16" fmla="*/ 125 w 169"/>
                  <a:gd name="T17" fmla="*/ 104 h 114"/>
                  <a:gd name="T18" fmla="*/ 126 w 169"/>
                  <a:gd name="T19" fmla="*/ 99 h 114"/>
                  <a:gd name="T20" fmla="*/ 162 w 169"/>
                  <a:gd name="T21" fmla="*/ 31 h 114"/>
                  <a:gd name="T22" fmla="*/ 154 w 169"/>
                  <a:gd name="T2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4">
                    <a:moveTo>
                      <a:pt x="154" y="3"/>
                    </a:moveTo>
                    <a:cubicBezTo>
                      <a:pt x="145" y="0"/>
                      <a:pt x="131" y="3"/>
                      <a:pt x="128" y="12"/>
                    </a:cubicBezTo>
                    <a:cubicBezTo>
                      <a:pt x="101" y="63"/>
                      <a:pt x="101" y="63"/>
                      <a:pt x="101" y="63"/>
                    </a:cubicBezTo>
                    <a:cubicBezTo>
                      <a:pt x="34" y="22"/>
                      <a:pt x="34" y="22"/>
                      <a:pt x="34" y="22"/>
                    </a:cubicBezTo>
                    <a:cubicBezTo>
                      <a:pt x="24" y="15"/>
                      <a:pt x="10" y="18"/>
                      <a:pt x="5" y="28"/>
                    </a:cubicBezTo>
                    <a:cubicBezTo>
                      <a:pt x="0" y="36"/>
                      <a:pt x="2" y="50"/>
                      <a:pt x="10" y="56"/>
                    </a:cubicBezTo>
                    <a:cubicBezTo>
                      <a:pt x="96" y="109"/>
                      <a:pt x="96" y="109"/>
                      <a:pt x="96" y="109"/>
                    </a:cubicBezTo>
                    <a:cubicBezTo>
                      <a:pt x="106" y="114"/>
                      <a:pt x="119" y="112"/>
                      <a:pt x="125" y="104"/>
                    </a:cubicBezTo>
                    <a:cubicBezTo>
                      <a:pt x="125" y="104"/>
                      <a:pt x="125" y="104"/>
                      <a:pt x="125" y="104"/>
                    </a:cubicBezTo>
                    <a:cubicBezTo>
                      <a:pt x="125" y="101"/>
                      <a:pt x="126" y="101"/>
                      <a:pt x="126" y="99"/>
                    </a:cubicBezTo>
                    <a:cubicBezTo>
                      <a:pt x="162" y="31"/>
                      <a:pt x="162" y="31"/>
                      <a:pt x="162" y="31"/>
                    </a:cubicBezTo>
                    <a:cubicBezTo>
                      <a:pt x="169" y="22"/>
                      <a:pt x="166" y="9"/>
                      <a:pt x="15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5" name="Oval 147">
                <a:extLst>
                  <a:ext uri="{FF2B5EF4-FFF2-40B4-BE49-F238E27FC236}">
                    <a16:creationId xmlns:a16="http://schemas.microsoft.com/office/drawing/2014/main" id="{22EF719C-96A2-4A0F-8580-9061C654691E}"/>
                  </a:ext>
                </a:extLst>
              </p:cNvPr>
              <p:cNvSpPr>
                <a:spLocks noChangeArrowheads="1"/>
              </p:cNvSpPr>
              <p:nvPr/>
            </p:nvSpPr>
            <p:spPr bwMode="auto">
              <a:xfrm>
                <a:off x="5863502" y="3247223"/>
                <a:ext cx="411096" cy="412907"/>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Freeform 148">
                <a:extLst>
                  <a:ext uri="{FF2B5EF4-FFF2-40B4-BE49-F238E27FC236}">
                    <a16:creationId xmlns:a16="http://schemas.microsoft.com/office/drawing/2014/main" id="{38DF7D2B-2EF6-4C7F-AB49-0D6B6B1C356D}"/>
                  </a:ext>
                </a:extLst>
              </p:cNvPr>
              <p:cNvSpPr>
                <a:spLocks/>
              </p:cNvSpPr>
              <p:nvPr/>
            </p:nvSpPr>
            <p:spPr bwMode="auto">
              <a:xfrm rot="1234761">
                <a:off x="5187914" y="3355598"/>
                <a:ext cx="479912" cy="503457"/>
              </a:xfrm>
              <a:custGeom>
                <a:avLst/>
                <a:gdLst>
                  <a:gd name="T0" fmla="*/ 14 w 112"/>
                  <a:gd name="T1" fmla="*/ 111 h 117"/>
                  <a:gd name="T2" fmla="*/ 41 w 112"/>
                  <a:gd name="T3" fmla="*/ 101 h 117"/>
                  <a:gd name="T4" fmla="*/ 66 w 112"/>
                  <a:gd name="T5" fmla="*/ 50 h 117"/>
                  <a:gd name="T6" fmla="*/ 90 w 112"/>
                  <a:gd name="T7" fmla="*/ 61 h 117"/>
                  <a:gd name="T8" fmla="*/ 99 w 112"/>
                  <a:gd name="T9" fmla="*/ 45 h 117"/>
                  <a:gd name="T10" fmla="*/ 112 w 112"/>
                  <a:gd name="T11" fmla="*/ 27 h 117"/>
                  <a:gd name="T12" fmla="*/ 69 w 112"/>
                  <a:gd name="T13" fmla="*/ 4 h 117"/>
                  <a:gd name="T14" fmla="*/ 44 w 112"/>
                  <a:gd name="T15" fmla="*/ 8 h 117"/>
                  <a:gd name="T16" fmla="*/ 39 w 112"/>
                  <a:gd name="T17" fmla="*/ 14 h 117"/>
                  <a:gd name="T18" fmla="*/ 6 w 112"/>
                  <a:gd name="T19" fmla="*/ 84 h 117"/>
                  <a:gd name="T20" fmla="*/ 14 w 112"/>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7">
                    <a:moveTo>
                      <a:pt x="14" y="111"/>
                    </a:moveTo>
                    <a:cubicBezTo>
                      <a:pt x="25" y="117"/>
                      <a:pt x="36" y="113"/>
                      <a:pt x="41" y="101"/>
                    </a:cubicBezTo>
                    <a:cubicBezTo>
                      <a:pt x="66" y="50"/>
                      <a:pt x="66" y="50"/>
                      <a:pt x="66" y="50"/>
                    </a:cubicBezTo>
                    <a:cubicBezTo>
                      <a:pt x="90" y="61"/>
                      <a:pt x="90" y="61"/>
                      <a:pt x="90" y="61"/>
                    </a:cubicBezTo>
                    <a:cubicBezTo>
                      <a:pt x="99" y="45"/>
                      <a:pt x="99" y="45"/>
                      <a:pt x="99" y="45"/>
                    </a:cubicBezTo>
                    <a:cubicBezTo>
                      <a:pt x="99" y="38"/>
                      <a:pt x="107" y="33"/>
                      <a:pt x="112" y="27"/>
                    </a:cubicBezTo>
                    <a:cubicBezTo>
                      <a:pt x="69" y="4"/>
                      <a:pt x="69" y="4"/>
                      <a:pt x="69" y="4"/>
                    </a:cubicBezTo>
                    <a:cubicBezTo>
                      <a:pt x="63" y="0"/>
                      <a:pt x="49" y="2"/>
                      <a:pt x="44" y="8"/>
                    </a:cubicBezTo>
                    <a:cubicBezTo>
                      <a:pt x="41" y="11"/>
                      <a:pt x="41" y="12"/>
                      <a:pt x="39" y="14"/>
                    </a:cubicBezTo>
                    <a:cubicBezTo>
                      <a:pt x="6" y="84"/>
                      <a:pt x="6" y="84"/>
                      <a:pt x="6" y="84"/>
                    </a:cubicBezTo>
                    <a:cubicBezTo>
                      <a:pt x="0" y="94"/>
                      <a:pt x="5" y="105"/>
                      <a:pt x="14" y="1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Freeform 149">
                <a:extLst>
                  <a:ext uri="{FF2B5EF4-FFF2-40B4-BE49-F238E27FC236}">
                    <a16:creationId xmlns:a16="http://schemas.microsoft.com/office/drawing/2014/main" id="{2C8BF243-911E-4284-8F47-D1EADD75CEF3}"/>
                  </a:ext>
                </a:extLst>
              </p:cNvPr>
              <p:cNvSpPr>
                <a:spLocks/>
              </p:cNvSpPr>
              <p:nvPr/>
            </p:nvSpPr>
            <p:spPr bwMode="auto">
              <a:xfrm>
                <a:off x="5255007" y="3565958"/>
                <a:ext cx="1006914" cy="1475962"/>
              </a:xfrm>
              <a:custGeom>
                <a:avLst/>
                <a:gdLst>
                  <a:gd name="T0" fmla="*/ 175 w 235"/>
                  <a:gd name="T1" fmla="*/ 231 h 344"/>
                  <a:gd name="T2" fmla="*/ 168 w 235"/>
                  <a:gd name="T3" fmla="*/ 225 h 344"/>
                  <a:gd name="T4" fmla="*/ 162 w 235"/>
                  <a:gd name="T5" fmla="*/ 223 h 344"/>
                  <a:gd name="T6" fmla="*/ 111 w 235"/>
                  <a:gd name="T7" fmla="*/ 203 h 344"/>
                  <a:gd name="T8" fmla="*/ 162 w 235"/>
                  <a:gd name="T9" fmla="*/ 104 h 344"/>
                  <a:gd name="T10" fmla="*/ 132 w 235"/>
                  <a:gd name="T11" fmla="*/ 86 h 344"/>
                  <a:gd name="T12" fmla="*/ 120 w 235"/>
                  <a:gd name="T13" fmla="*/ 46 h 344"/>
                  <a:gd name="T14" fmla="*/ 145 w 235"/>
                  <a:gd name="T15" fmla="*/ 32 h 344"/>
                  <a:gd name="T16" fmla="*/ 161 w 235"/>
                  <a:gd name="T17" fmla="*/ 34 h 344"/>
                  <a:gd name="T18" fmla="*/ 177 w 235"/>
                  <a:gd name="T19" fmla="*/ 46 h 344"/>
                  <a:gd name="T20" fmla="*/ 157 w 235"/>
                  <a:gd name="T21" fmla="*/ 21 h 344"/>
                  <a:gd name="T22" fmla="*/ 138 w 235"/>
                  <a:gd name="T23" fmla="*/ 10 h 344"/>
                  <a:gd name="T24" fmla="*/ 82 w 235"/>
                  <a:gd name="T25" fmla="*/ 30 h 344"/>
                  <a:gd name="T26" fmla="*/ 10 w 235"/>
                  <a:gd name="T27" fmla="*/ 172 h 344"/>
                  <a:gd name="T28" fmla="*/ 30 w 235"/>
                  <a:gd name="T29" fmla="*/ 228 h 344"/>
                  <a:gd name="T30" fmla="*/ 49 w 235"/>
                  <a:gd name="T31" fmla="*/ 237 h 344"/>
                  <a:gd name="T32" fmla="*/ 73 w 235"/>
                  <a:gd name="T33" fmla="*/ 241 h 344"/>
                  <a:gd name="T34" fmla="*/ 140 w 235"/>
                  <a:gd name="T35" fmla="*/ 268 h 344"/>
                  <a:gd name="T36" fmla="*/ 188 w 235"/>
                  <a:gd name="T37" fmla="*/ 334 h 344"/>
                  <a:gd name="T38" fmla="*/ 219 w 235"/>
                  <a:gd name="T39" fmla="*/ 338 h 344"/>
                  <a:gd name="T40" fmla="*/ 225 w 235"/>
                  <a:gd name="T41" fmla="*/ 334 h 344"/>
                  <a:gd name="T42" fmla="*/ 229 w 235"/>
                  <a:gd name="T43" fmla="*/ 302 h 344"/>
                  <a:gd name="T44" fmla="*/ 175 w 235"/>
                  <a:gd name="T45" fmla="*/ 2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344">
                    <a:moveTo>
                      <a:pt x="175" y="231"/>
                    </a:moveTo>
                    <a:cubicBezTo>
                      <a:pt x="174" y="230"/>
                      <a:pt x="172" y="228"/>
                      <a:pt x="168" y="225"/>
                    </a:cubicBezTo>
                    <a:cubicBezTo>
                      <a:pt x="166" y="224"/>
                      <a:pt x="164" y="224"/>
                      <a:pt x="162" y="223"/>
                    </a:cubicBezTo>
                    <a:cubicBezTo>
                      <a:pt x="111" y="203"/>
                      <a:pt x="111" y="203"/>
                      <a:pt x="111" y="203"/>
                    </a:cubicBezTo>
                    <a:cubicBezTo>
                      <a:pt x="162" y="104"/>
                      <a:pt x="162" y="104"/>
                      <a:pt x="162" y="104"/>
                    </a:cubicBezTo>
                    <a:cubicBezTo>
                      <a:pt x="132" y="86"/>
                      <a:pt x="132" y="86"/>
                      <a:pt x="132" y="86"/>
                    </a:cubicBezTo>
                    <a:cubicBezTo>
                      <a:pt x="117" y="77"/>
                      <a:pt x="114" y="59"/>
                      <a:pt x="120" y="46"/>
                    </a:cubicBezTo>
                    <a:cubicBezTo>
                      <a:pt x="126" y="36"/>
                      <a:pt x="136" y="32"/>
                      <a:pt x="145" y="32"/>
                    </a:cubicBezTo>
                    <a:cubicBezTo>
                      <a:pt x="152" y="32"/>
                      <a:pt x="157" y="33"/>
                      <a:pt x="161" y="34"/>
                    </a:cubicBezTo>
                    <a:cubicBezTo>
                      <a:pt x="177" y="46"/>
                      <a:pt x="177" y="46"/>
                      <a:pt x="177" y="46"/>
                    </a:cubicBezTo>
                    <a:cubicBezTo>
                      <a:pt x="175" y="34"/>
                      <a:pt x="168" y="26"/>
                      <a:pt x="157" y="21"/>
                    </a:cubicBezTo>
                    <a:cubicBezTo>
                      <a:pt x="138" y="10"/>
                      <a:pt x="138" y="10"/>
                      <a:pt x="138" y="10"/>
                    </a:cubicBezTo>
                    <a:cubicBezTo>
                      <a:pt x="117" y="0"/>
                      <a:pt x="91" y="8"/>
                      <a:pt x="82" y="30"/>
                    </a:cubicBezTo>
                    <a:cubicBezTo>
                      <a:pt x="10" y="172"/>
                      <a:pt x="10" y="172"/>
                      <a:pt x="10" y="172"/>
                    </a:cubicBezTo>
                    <a:cubicBezTo>
                      <a:pt x="0" y="192"/>
                      <a:pt x="10" y="216"/>
                      <a:pt x="30" y="228"/>
                    </a:cubicBezTo>
                    <a:cubicBezTo>
                      <a:pt x="49" y="237"/>
                      <a:pt x="49" y="237"/>
                      <a:pt x="49" y="237"/>
                    </a:cubicBezTo>
                    <a:cubicBezTo>
                      <a:pt x="57" y="241"/>
                      <a:pt x="65" y="241"/>
                      <a:pt x="73" y="241"/>
                    </a:cubicBezTo>
                    <a:cubicBezTo>
                      <a:pt x="140" y="268"/>
                      <a:pt x="140" y="268"/>
                      <a:pt x="140" y="268"/>
                    </a:cubicBezTo>
                    <a:cubicBezTo>
                      <a:pt x="188" y="334"/>
                      <a:pt x="188" y="334"/>
                      <a:pt x="188" y="334"/>
                    </a:cubicBezTo>
                    <a:cubicBezTo>
                      <a:pt x="196" y="344"/>
                      <a:pt x="209" y="344"/>
                      <a:pt x="219" y="338"/>
                    </a:cubicBezTo>
                    <a:cubicBezTo>
                      <a:pt x="225" y="334"/>
                      <a:pt x="225" y="334"/>
                      <a:pt x="225" y="334"/>
                    </a:cubicBezTo>
                    <a:cubicBezTo>
                      <a:pt x="233" y="325"/>
                      <a:pt x="235" y="311"/>
                      <a:pt x="229" y="302"/>
                    </a:cubicBezTo>
                    <a:lnTo>
                      <a:pt x="175" y="2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8" name="Freeform 150">
                <a:extLst>
                  <a:ext uri="{FF2B5EF4-FFF2-40B4-BE49-F238E27FC236}">
                    <a16:creationId xmlns:a16="http://schemas.microsoft.com/office/drawing/2014/main" id="{0CF4F405-FD84-452A-B7ED-B3F647D26717}"/>
                  </a:ext>
                </a:extLst>
              </p:cNvPr>
              <p:cNvSpPr>
                <a:spLocks/>
              </p:cNvSpPr>
              <p:nvPr/>
            </p:nvSpPr>
            <p:spPr bwMode="auto">
              <a:xfrm>
                <a:off x="4711709" y="4523975"/>
                <a:ext cx="778728" cy="304247"/>
              </a:xfrm>
              <a:custGeom>
                <a:avLst/>
                <a:gdLst>
                  <a:gd name="T0" fmla="*/ 151 w 182"/>
                  <a:gd name="T1" fmla="*/ 14 h 71"/>
                  <a:gd name="T2" fmla="*/ 135 w 182"/>
                  <a:gd name="T3" fmla="*/ 0 h 71"/>
                  <a:gd name="T4" fmla="*/ 105 w 182"/>
                  <a:gd name="T5" fmla="*/ 21 h 71"/>
                  <a:gd name="T6" fmla="*/ 27 w 182"/>
                  <a:gd name="T7" fmla="*/ 14 h 71"/>
                  <a:gd name="T8" fmla="*/ 3 w 182"/>
                  <a:gd name="T9" fmla="*/ 33 h 71"/>
                  <a:gd name="T10" fmla="*/ 3 w 182"/>
                  <a:gd name="T11" fmla="*/ 41 h 71"/>
                  <a:gd name="T12" fmla="*/ 23 w 182"/>
                  <a:gd name="T13" fmla="*/ 63 h 71"/>
                  <a:gd name="T14" fmla="*/ 111 w 182"/>
                  <a:gd name="T15" fmla="*/ 71 h 71"/>
                  <a:gd name="T16" fmla="*/ 117 w 182"/>
                  <a:gd name="T17" fmla="*/ 71 h 71"/>
                  <a:gd name="T18" fmla="*/ 124 w 182"/>
                  <a:gd name="T19" fmla="*/ 67 h 71"/>
                  <a:gd name="T20" fmla="*/ 182 w 182"/>
                  <a:gd name="T21" fmla="*/ 27 h 71"/>
                  <a:gd name="T22" fmla="*/ 171 w 182"/>
                  <a:gd name="T23" fmla="*/ 24 h 71"/>
                  <a:gd name="T24" fmla="*/ 151 w 182"/>
                  <a:gd name="T25"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71">
                    <a:moveTo>
                      <a:pt x="151" y="14"/>
                    </a:moveTo>
                    <a:cubicBezTo>
                      <a:pt x="143" y="10"/>
                      <a:pt x="138" y="5"/>
                      <a:pt x="135" y="0"/>
                    </a:cubicBezTo>
                    <a:cubicBezTo>
                      <a:pt x="105" y="21"/>
                      <a:pt x="105" y="21"/>
                      <a:pt x="105" y="21"/>
                    </a:cubicBezTo>
                    <a:cubicBezTo>
                      <a:pt x="27" y="14"/>
                      <a:pt x="27" y="14"/>
                      <a:pt x="27" y="14"/>
                    </a:cubicBezTo>
                    <a:cubicBezTo>
                      <a:pt x="13" y="12"/>
                      <a:pt x="4" y="22"/>
                      <a:pt x="3" y="33"/>
                    </a:cubicBezTo>
                    <a:cubicBezTo>
                      <a:pt x="3" y="41"/>
                      <a:pt x="3" y="41"/>
                      <a:pt x="3" y="41"/>
                    </a:cubicBezTo>
                    <a:cubicBezTo>
                      <a:pt x="0" y="52"/>
                      <a:pt x="10" y="63"/>
                      <a:pt x="23" y="63"/>
                    </a:cubicBezTo>
                    <a:cubicBezTo>
                      <a:pt x="111" y="71"/>
                      <a:pt x="111" y="71"/>
                      <a:pt x="111" y="71"/>
                    </a:cubicBezTo>
                    <a:cubicBezTo>
                      <a:pt x="112" y="71"/>
                      <a:pt x="116" y="71"/>
                      <a:pt x="117" y="71"/>
                    </a:cubicBezTo>
                    <a:cubicBezTo>
                      <a:pt x="119" y="70"/>
                      <a:pt x="123" y="70"/>
                      <a:pt x="124" y="67"/>
                    </a:cubicBezTo>
                    <a:cubicBezTo>
                      <a:pt x="182" y="27"/>
                      <a:pt x="182" y="27"/>
                      <a:pt x="182" y="27"/>
                    </a:cubicBezTo>
                    <a:cubicBezTo>
                      <a:pt x="178" y="25"/>
                      <a:pt x="174" y="25"/>
                      <a:pt x="171" y="24"/>
                    </a:cubicBezTo>
                    <a:lnTo>
                      <a:pt x="151" y="1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21" name="组合 20">
              <a:extLst>
                <a:ext uri="{FF2B5EF4-FFF2-40B4-BE49-F238E27FC236}">
                  <a16:creationId xmlns:a16="http://schemas.microsoft.com/office/drawing/2014/main" id="{86287275-1AFA-47D2-BE7D-039D844A092B}"/>
                </a:ext>
              </a:extLst>
            </p:cNvPr>
            <p:cNvGrpSpPr/>
            <p:nvPr/>
          </p:nvGrpSpPr>
          <p:grpSpPr>
            <a:xfrm rot="2924584">
              <a:off x="5310398" y="2504869"/>
              <a:ext cx="170416" cy="149277"/>
              <a:chOff x="4311168" y="2541935"/>
              <a:chExt cx="222736" cy="195107"/>
            </a:xfrm>
            <a:grpFill/>
          </p:grpSpPr>
          <p:sp>
            <p:nvSpPr>
              <p:cNvPr id="22" name="矩形 21">
                <a:extLst>
                  <a:ext uri="{FF2B5EF4-FFF2-40B4-BE49-F238E27FC236}">
                    <a16:creationId xmlns:a16="http://schemas.microsoft.com/office/drawing/2014/main" id="{C844753A-AC4E-4A7F-B136-BE92E9A0EDE2}"/>
                  </a:ext>
                </a:extLst>
              </p:cNvPr>
              <p:cNvSpPr/>
              <p:nvPr/>
            </p:nvSpPr>
            <p:spPr>
              <a:xfrm>
                <a:off x="4311168" y="2615382"/>
                <a:ext cx="222736" cy="12166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3" name="空心弧 22">
                <a:extLst>
                  <a:ext uri="{FF2B5EF4-FFF2-40B4-BE49-F238E27FC236}">
                    <a16:creationId xmlns:a16="http://schemas.microsoft.com/office/drawing/2014/main" id="{0CBDFB0C-8BA3-45D8-A5B7-17092B5F9EE5}"/>
                  </a:ext>
                </a:extLst>
              </p:cNvPr>
              <p:cNvSpPr/>
              <p:nvPr/>
            </p:nvSpPr>
            <p:spPr>
              <a:xfrm>
                <a:off x="4376102" y="2541935"/>
                <a:ext cx="87711" cy="146893"/>
              </a:xfrm>
              <a:prstGeom prst="blockArc">
                <a:avLst/>
              </a:prstGeom>
              <a:grpFill/>
              <a:ln w="635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sp>
        <p:nvSpPr>
          <p:cNvPr id="29" name="矩形 28">
            <a:extLst>
              <a:ext uri="{FF2B5EF4-FFF2-40B4-BE49-F238E27FC236}">
                <a16:creationId xmlns:a16="http://schemas.microsoft.com/office/drawing/2014/main" id="{30390345-D48E-40F7-BDCE-86AF3442355F}"/>
              </a:ext>
            </a:extLst>
          </p:cNvPr>
          <p:cNvSpPr/>
          <p:nvPr/>
        </p:nvSpPr>
        <p:spPr>
          <a:xfrm>
            <a:off x="4551260" y="4686662"/>
            <a:ext cx="1028700" cy="647700"/>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dirty="0">
              <a:solidFill>
                <a:prstClr val="white"/>
              </a:solidFill>
              <a:latin typeface="Calibri" panose="020F0502020204030204"/>
              <a:ea typeface="宋体" panose="02010600030101010101" pitchFamily="2" charset="-122"/>
            </a:endParaRPr>
          </a:p>
        </p:txBody>
      </p:sp>
      <p:sp>
        <p:nvSpPr>
          <p:cNvPr id="30" name="文本框 29">
            <a:extLst>
              <a:ext uri="{FF2B5EF4-FFF2-40B4-BE49-F238E27FC236}">
                <a16:creationId xmlns:a16="http://schemas.microsoft.com/office/drawing/2014/main" id="{5A44DD1F-AB12-4227-BAE0-2D11CC29F765}"/>
              </a:ext>
            </a:extLst>
          </p:cNvPr>
          <p:cNvSpPr txBox="1"/>
          <p:nvPr/>
        </p:nvSpPr>
        <p:spPr>
          <a:xfrm>
            <a:off x="4716888"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2017</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1" name="矩形 30">
            <a:extLst>
              <a:ext uri="{FF2B5EF4-FFF2-40B4-BE49-F238E27FC236}">
                <a16:creationId xmlns:a16="http://schemas.microsoft.com/office/drawing/2014/main" id="{C1CEA572-9E22-4923-BE4E-F3FD778733CC}"/>
              </a:ext>
            </a:extLst>
          </p:cNvPr>
          <p:cNvSpPr/>
          <p:nvPr/>
        </p:nvSpPr>
        <p:spPr>
          <a:xfrm>
            <a:off x="5980010" y="4324712"/>
            <a:ext cx="1028700" cy="1009650"/>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dirty="0">
              <a:solidFill>
                <a:prstClr val="white"/>
              </a:solidFill>
              <a:latin typeface="Calibri" panose="020F0502020204030204"/>
              <a:ea typeface="宋体" panose="02010600030101010101" pitchFamily="2" charset="-122"/>
            </a:endParaRPr>
          </a:p>
        </p:txBody>
      </p:sp>
      <p:sp>
        <p:nvSpPr>
          <p:cNvPr id="32" name="文本框 31">
            <a:extLst>
              <a:ext uri="{FF2B5EF4-FFF2-40B4-BE49-F238E27FC236}">
                <a16:creationId xmlns:a16="http://schemas.microsoft.com/office/drawing/2014/main" id="{08C4A870-891B-4384-9A8A-905A8924F7C6}"/>
              </a:ext>
            </a:extLst>
          </p:cNvPr>
          <p:cNvSpPr txBox="1"/>
          <p:nvPr/>
        </p:nvSpPr>
        <p:spPr>
          <a:xfrm>
            <a:off x="6141259"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2018</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3" name="矩形 32">
            <a:extLst>
              <a:ext uri="{FF2B5EF4-FFF2-40B4-BE49-F238E27FC236}">
                <a16:creationId xmlns:a16="http://schemas.microsoft.com/office/drawing/2014/main" id="{5ABF1AD6-5F13-437D-B4BB-EFE0EA9C7553}"/>
              </a:ext>
            </a:extLst>
          </p:cNvPr>
          <p:cNvSpPr/>
          <p:nvPr/>
        </p:nvSpPr>
        <p:spPr>
          <a:xfrm>
            <a:off x="7389711" y="3972287"/>
            <a:ext cx="1028700" cy="1362075"/>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34" name="文本框 33">
            <a:extLst>
              <a:ext uri="{FF2B5EF4-FFF2-40B4-BE49-F238E27FC236}">
                <a16:creationId xmlns:a16="http://schemas.microsoft.com/office/drawing/2014/main" id="{F048C7EE-1B75-40F9-A662-6DF8EC65DB0F}"/>
              </a:ext>
            </a:extLst>
          </p:cNvPr>
          <p:cNvSpPr txBox="1"/>
          <p:nvPr/>
        </p:nvSpPr>
        <p:spPr>
          <a:xfrm>
            <a:off x="7550960"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2019</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5" name="矩形 34">
            <a:extLst>
              <a:ext uri="{FF2B5EF4-FFF2-40B4-BE49-F238E27FC236}">
                <a16:creationId xmlns:a16="http://schemas.microsoft.com/office/drawing/2014/main" id="{DD560CA3-90DB-42D6-9014-2F4C730D8C4F}"/>
              </a:ext>
            </a:extLst>
          </p:cNvPr>
          <p:cNvSpPr/>
          <p:nvPr/>
        </p:nvSpPr>
        <p:spPr>
          <a:xfrm>
            <a:off x="8799412" y="3648437"/>
            <a:ext cx="1028700" cy="1685925"/>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36" name="文本框 35">
            <a:extLst>
              <a:ext uri="{FF2B5EF4-FFF2-40B4-BE49-F238E27FC236}">
                <a16:creationId xmlns:a16="http://schemas.microsoft.com/office/drawing/2014/main" id="{50C499F1-06D3-45A6-8278-5B9A2194A0DC}"/>
              </a:ext>
            </a:extLst>
          </p:cNvPr>
          <p:cNvSpPr txBox="1"/>
          <p:nvPr/>
        </p:nvSpPr>
        <p:spPr>
          <a:xfrm>
            <a:off x="8964947"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2020</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7" name="文本框 36">
            <a:extLst>
              <a:ext uri="{FF2B5EF4-FFF2-40B4-BE49-F238E27FC236}">
                <a16:creationId xmlns:a16="http://schemas.microsoft.com/office/drawing/2014/main" id="{1A4ADCB5-FD44-4E0A-9DF8-A459521AD4FD}"/>
              </a:ext>
            </a:extLst>
          </p:cNvPr>
          <p:cNvSpPr txBox="1"/>
          <p:nvPr/>
        </p:nvSpPr>
        <p:spPr>
          <a:xfrm>
            <a:off x="4993263" y="1142016"/>
            <a:ext cx="5988402" cy="2309671"/>
          </a:xfrm>
          <a:prstGeom prst="rect">
            <a:avLst/>
          </a:prstGeom>
          <a:noFill/>
        </p:spPr>
        <p:txBody>
          <a:bodyPr wrap="square" rtlCol="0">
            <a:spAutoFit/>
          </a:bodyPr>
          <a:lstStyle/>
          <a:p>
            <a:pPr algn="ctr">
              <a:lnSpc>
                <a:spcPct val="200000"/>
              </a:lnSpc>
            </a:pPr>
            <a:r>
              <a:rPr lang="en-US" altLang="zh-CN" sz="1050" dirty="0">
                <a:latin typeface="+mn-ea"/>
              </a:rPr>
              <a:t>The work started with analyzing the audio commands given by the user through the microphone. </a:t>
            </a:r>
          </a:p>
          <a:p>
            <a:pPr algn="ctr">
              <a:lnSpc>
                <a:spcPct val="200000"/>
              </a:lnSpc>
            </a:pPr>
            <a:endParaRPr lang="en-US" altLang="zh-CN" sz="1050" dirty="0">
              <a:latin typeface="+mn-ea"/>
            </a:endParaRPr>
          </a:p>
          <a:p>
            <a:pPr marL="171450" indent="-171450" algn="just">
              <a:lnSpc>
                <a:spcPct val="200000"/>
              </a:lnSpc>
              <a:buFont typeface="Wingdings" panose="05000000000000000000" pitchFamily="2" charset="2"/>
              <a:buChar char="ü"/>
            </a:pPr>
            <a:r>
              <a:rPr lang="en-US" altLang="zh-CN" sz="1050" dirty="0">
                <a:latin typeface="+mn-ea"/>
              </a:rPr>
              <a:t>This can be anything like getting any information, operating a computer’s internal files, etc. </a:t>
            </a:r>
          </a:p>
          <a:p>
            <a:pPr marL="171450" indent="-171450" algn="just">
              <a:lnSpc>
                <a:spcPct val="200000"/>
              </a:lnSpc>
              <a:buFont typeface="Wingdings" panose="05000000000000000000" pitchFamily="2" charset="2"/>
              <a:buChar char="ü"/>
            </a:pPr>
            <a:r>
              <a:rPr lang="en-US" altLang="zh-CN" sz="1050" dirty="0">
                <a:latin typeface="+mn-ea"/>
              </a:rPr>
              <a:t>This is an empirical qualitative project, based on reading above mentioned literature and testing their examples. </a:t>
            </a:r>
          </a:p>
          <a:p>
            <a:pPr marL="171450" indent="-171450" algn="just">
              <a:lnSpc>
                <a:spcPct val="200000"/>
              </a:lnSpc>
              <a:buFont typeface="Wingdings" panose="05000000000000000000" pitchFamily="2" charset="2"/>
              <a:buChar char="ü"/>
            </a:pPr>
            <a:r>
              <a:rPr lang="en-US" altLang="zh-CN" sz="1050" dirty="0">
                <a:latin typeface="+mn-ea"/>
              </a:rPr>
              <a:t>Tests are made by programming according to books and online resources, with the explicit goal to find best practices and a more advanced understanding of Voice Assistant.</a:t>
            </a:r>
          </a:p>
        </p:txBody>
      </p:sp>
      <p:sp>
        <p:nvSpPr>
          <p:cNvPr id="38" name="文本框 37">
            <a:extLst>
              <a:ext uri="{FF2B5EF4-FFF2-40B4-BE49-F238E27FC236}">
                <a16:creationId xmlns:a16="http://schemas.microsoft.com/office/drawing/2014/main" id="{7A632277-E9D5-4096-ACE0-018084253054}"/>
              </a:ext>
            </a:extLst>
          </p:cNvPr>
          <p:cNvSpPr txBox="1"/>
          <p:nvPr/>
        </p:nvSpPr>
        <p:spPr>
          <a:xfrm>
            <a:off x="8842104" y="726230"/>
            <a:ext cx="1972015" cy="461665"/>
          </a:xfrm>
          <a:prstGeom prst="rect">
            <a:avLst/>
          </a:prstGeom>
          <a:noFill/>
        </p:spPr>
        <p:txBody>
          <a:bodyPr wrap="none" rtlCol="0">
            <a:spAutoFit/>
          </a:bodyPr>
          <a:lstStyle/>
          <a:p>
            <a:pPr algn="r"/>
            <a:r>
              <a:rPr lang="en-IN" altLang="zh-CN" sz="2400" dirty="0">
                <a:latin typeface="+mn-ea"/>
              </a:rPr>
              <a:t>Methodology</a:t>
            </a:r>
            <a:endParaRPr lang="zh-CN" altLang="en-US" sz="2400" dirty="0">
              <a:latin typeface="+mn-ea"/>
            </a:endParaRPr>
          </a:p>
        </p:txBody>
      </p:sp>
    </p:spTree>
    <p:extLst>
      <p:ext uri="{BB962C8B-B14F-4D97-AF65-F5344CB8AC3E}">
        <p14:creationId xmlns:p14="http://schemas.microsoft.com/office/powerpoint/2010/main" val="5797998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50"/>
                                        <p:tgtEl>
                                          <p:spTgt spid="8"/>
                                        </p:tgtEl>
                                      </p:cBhvr>
                                    </p:animEffect>
                                  </p:childTnLst>
                                </p:cTn>
                              </p:par>
                              <p:par>
                                <p:cTn id="8" presetID="42" presetClass="path" presetSubtype="0" accel="50000" decel="50000" fill="hold" nodeType="withEffect">
                                  <p:stCondLst>
                                    <p:cond delay="500"/>
                                  </p:stCondLst>
                                  <p:childTnLst>
                                    <p:animMotion origin="layout" path="M -4.79167E-6 -1.11111E-6 L -4.79167E-6 0.07431 " pathEditMode="relative" rAng="0" ptsTypes="AA">
                                      <p:cBhvr>
                                        <p:cTn id="9" dur="1250" spd="-100000" fill="hold"/>
                                        <p:tgtEl>
                                          <p:spTgt spid="8"/>
                                        </p:tgtEl>
                                        <p:attrNameLst>
                                          <p:attrName>ppt_x</p:attrName>
                                          <p:attrName>ppt_y</p:attrName>
                                        </p:attrNameLst>
                                      </p:cBhvr>
                                      <p:rCtr x="0" y="3704"/>
                                    </p:animMotion>
                                  </p:childTnLst>
                                </p:cTn>
                              </p:par>
                            </p:childTnLst>
                          </p:cTn>
                        </p:par>
                        <p:par>
                          <p:cTn id="10" fill="hold">
                            <p:stCondLst>
                              <p:cond delay="1750"/>
                            </p:stCondLst>
                            <p:childTnLst>
                              <p:par>
                                <p:cTn id="11" presetID="17" presetClass="entr" presetSubtype="4"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ppt_h/2"/>
                                          </p:val>
                                        </p:tav>
                                        <p:tav tm="100000">
                                          <p:val>
                                            <p:strVal val="#ppt_y"/>
                                          </p:val>
                                        </p:tav>
                                      </p:tavLst>
                                    </p:anim>
                                    <p:anim calcmode="lin" valueType="num">
                                      <p:cBhvr>
                                        <p:cTn id="15" dur="500" fill="hold"/>
                                        <p:tgtEl>
                                          <p:spTgt spid="29"/>
                                        </p:tgtEl>
                                        <p:attrNameLst>
                                          <p:attrName>ppt_w</p:attrName>
                                        </p:attrNameLst>
                                      </p:cBhvr>
                                      <p:tavLst>
                                        <p:tav tm="0">
                                          <p:val>
                                            <p:strVal val="#ppt_w"/>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childTnLst>
                                </p:cTn>
                              </p:par>
                            </p:childTnLst>
                          </p:cTn>
                        </p:par>
                        <p:par>
                          <p:cTn id="17" fill="hold">
                            <p:stCondLst>
                              <p:cond delay="2250"/>
                            </p:stCondLst>
                            <p:childTnLst>
                              <p:par>
                                <p:cTn id="18" presetID="17" presetClass="entr" presetSubtype="4"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500" fill="hold"/>
                                        <p:tgtEl>
                                          <p:spTgt spid="31"/>
                                        </p:tgtEl>
                                        <p:attrNameLst>
                                          <p:attrName>ppt_y</p:attrName>
                                        </p:attrNameLst>
                                      </p:cBhvr>
                                      <p:tavLst>
                                        <p:tav tm="0">
                                          <p:val>
                                            <p:strVal val="#ppt_y+#ppt_h/2"/>
                                          </p:val>
                                        </p:tav>
                                        <p:tav tm="100000">
                                          <p:val>
                                            <p:strVal val="#ppt_y"/>
                                          </p:val>
                                        </p:tav>
                                      </p:tavLst>
                                    </p:anim>
                                    <p:anim calcmode="lin" valueType="num">
                                      <p:cBhvr>
                                        <p:cTn id="22" dur="500" fill="hold"/>
                                        <p:tgtEl>
                                          <p:spTgt spid="31"/>
                                        </p:tgtEl>
                                        <p:attrNameLst>
                                          <p:attrName>ppt_w</p:attrName>
                                        </p:attrNameLst>
                                      </p:cBhvr>
                                      <p:tavLst>
                                        <p:tav tm="0">
                                          <p:val>
                                            <p:strVal val="#ppt_w"/>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childTnLst>
                                </p:cTn>
                              </p:par>
                            </p:childTnLst>
                          </p:cTn>
                        </p:par>
                        <p:par>
                          <p:cTn id="24" fill="hold">
                            <p:stCondLst>
                              <p:cond delay="2750"/>
                            </p:stCondLst>
                            <p:childTnLst>
                              <p:par>
                                <p:cTn id="25" presetID="17"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ppt_x"/>
                                          </p:val>
                                        </p:tav>
                                        <p:tav tm="100000">
                                          <p:val>
                                            <p:strVal val="#ppt_x"/>
                                          </p:val>
                                        </p:tav>
                                      </p:tavLst>
                                    </p:anim>
                                    <p:anim calcmode="lin" valueType="num">
                                      <p:cBhvr>
                                        <p:cTn id="28" dur="500" fill="hold"/>
                                        <p:tgtEl>
                                          <p:spTgt spid="33"/>
                                        </p:tgtEl>
                                        <p:attrNameLst>
                                          <p:attrName>ppt_y</p:attrName>
                                        </p:attrNameLst>
                                      </p:cBhvr>
                                      <p:tavLst>
                                        <p:tav tm="0">
                                          <p:val>
                                            <p:strVal val="#ppt_y+#ppt_h/2"/>
                                          </p:val>
                                        </p:tav>
                                        <p:tav tm="100000">
                                          <p:val>
                                            <p:strVal val="#ppt_y"/>
                                          </p:val>
                                        </p:tav>
                                      </p:tavLst>
                                    </p:anim>
                                    <p:anim calcmode="lin" valueType="num">
                                      <p:cBhvr>
                                        <p:cTn id="29" dur="500" fill="hold"/>
                                        <p:tgtEl>
                                          <p:spTgt spid="33"/>
                                        </p:tgtEl>
                                        <p:attrNameLst>
                                          <p:attrName>ppt_w</p:attrName>
                                        </p:attrNameLst>
                                      </p:cBhvr>
                                      <p:tavLst>
                                        <p:tav tm="0">
                                          <p:val>
                                            <p:strVal val="#ppt_w"/>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childTnLst>
                                </p:cTn>
                              </p:par>
                            </p:childTnLst>
                          </p:cTn>
                        </p:par>
                        <p:par>
                          <p:cTn id="31" fill="hold">
                            <p:stCondLst>
                              <p:cond delay="3250"/>
                            </p:stCondLst>
                            <p:childTnLst>
                              <p:par>
                                <p:cTn id="32" presetID="17"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ppt_x</p:attrName>
                                        </p:attrNameLst>
                                      </p:cBhvr>
                                      <p:tavLst>
                                        <p:tav tm="0">
                                          <p:val>
                                            <p:strVal val="#ppt_x"/>
                                          </p:val>
                                        </p:tav>
                                        <p:tav tm="100000">
                                          <p:val>
                                            <p:strVal val="#ppt_x"/>
                                          </p:val>
                                        </p:tav>
                                      </p:tavLst>
                                    </p:anim>
                                    <p:anim calcmode="lin" valueType="num">
                                      <p:cBhvr>
                                        <p:cTn id="35" dur="500" fill="hold"/>
                                        <p:tgtEl>
                                          <p:spTgt spid="35"/>
                                        </p:tgtEl>
                                        <p:attrNameLst>
                                          <p:attrName>ppt_y</p:attrName>
                                        </p:attrNameLst>
                                      </p:cBhvr>
                                      <p:tavLst>
                                        <p:tav tm="0">
                                          <p:val>
                                            <p:strVal val="#ppt_y+#ppt_h/2"/>
                                          </p:val>
                                        </p:tav>
                                        <p:tav tm="100000">
                                          <p:val>
                                            <p:strVal val="#ppt_y"/>
                                          </p:val>
                                        </p:tav>
                                      </p:tavLst>
                                    </p:anim>
                                    <p:anim calcmode="lin" valueType="num">
                                      <p:cBhvr>
                                        <p:cTn id="36" dur="500" fill="hold"/>
                                        <p:tgtEl>
                                          <p:spTgt spid="35"/>
                                        </p:tgtEl>
                                        <p:attrNameLst>
                                          <p:attrName>ppt_w</p:attrName>
                                        </p:attrNameLst>
                                      </p:cBhvr>
                                      <p:tavLst>
                                        <p:tav tm="0">
                                          <p:val>
                                            <p:strVal val="#ppt_w"/>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35" presetClass="path" presetSubtype="0" accel="50000" decel="50000" fill="hold" nodeType="withEffect">
                                  <p:stCondLst>
                                    <p:cond delay="0"/>
                                  </p:stCondLst>
                                  <p:childTnLst>
                                    <p:animMotion origin="layout" path="M 1.25E-6 -2.22222E-6 L -0.04206 -2.22222E-6 " pathEditMode="relative" rAng="0" ptsTypes="AA">
                                      <p:cBhvr>
                                        <p:cTn id="43" dur="750" spd="-100000" fill="hold"/>
                                        <p:tgtEl>
                                          <p:spTgt spid="19"/>
                                        </p:tgtEl>
                                        <p:attrNameLst>
                                          <p:attrName>ppt_x</p:attrName>
                                          <p:attrName>ppt_y</p:attrName>
                                        </p:attrNameLst>
                                      </p:cBhvr>
                                      <p:rCtr x="-2109" y="0"/>
                                    </p:animMotion>
                                  </p:childTnLst>
                                </p:cTn>
                              </p:par>
                              <p:par>
                                <p:cTn id="44" presetID="10" presetClass="entr" presetSubtype="0" fill="hold" grpId="0" nodeType="withEffect">
                                  <p:stCondLst>
                                    <p:cond delay="25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750"/>
                                        <p:tgtEl>
                                          <p:spTgt spid="38"/>
                                        </p:tgtEl>
                                      </p:cBhvr>
                                    </p:animEffect>
                                  </p:childTnLst>
                                </p:cTn>
                              </p:par>
                              <p:par>
                                <p:cTn id="47" presetID="64" presetClass="path" presetSubtype="0" decel="100000" fill="hold" grpId="1" nodeType="withEffect">
                                  <p:stCondLst>
                                    <p:cond delay="250"/>
                                  </p:stCondLst>
                                  <p:childTnLst>
                                    <p:animMotion origin="layout" path="M 2.08333E-7 -1.85185E-6 L 2.08333E-7 -0.08657 " pathEditMode="relative" rAng="0" ptsTypes="AA">
                                      <p:cBhvr>
                                        <p:cTn id="48" dur="1250" spd="-100000" fill="hold"/>
                                        <p:tgtEl>
                                          <p:spTgt spid="38"/>
                                        </p:tgtEl>
                                        <p:attrNameLst>
                                          <p:attrName>ppt_x</p:attrName>
                                          <p:attrName>ppt_y</p:attrName>
                                        </p:attrNameLst>
                                      </p:cBhvr>
                                      <p:rCtr x="0" y="-4329"/>
                                    </p:animMotion>
                                  </p:childTnLst>
                                </p:cTn>
                              </p:par>
                              <p:par>
                                <p:cTn id="49" presetID="10" presetClass="entr" presetSubtype="0" fill="hold" grpId="0" nodeType="withEffect">
                                  <p:stCondLst>
                                    <p:cond delay="25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childTnLst>
                                </p:cTn>
                              </p:par>
                              <p:par>
                                <p:cTn id="52" presetID="64" presetClass="path" presetSubtype="0" decel="100000" fill="hold" grpId="1" nodeType="withEffect">
                                  <p:stCondLst>
                                    <p:cond delay="250"/>
                                  </p:stCondLst>
                                  <p:childTnLst>
                                    <p:animMotion origin="layout" path="M 1.875E-6 -2.22222E-6 L 1.875E-6 -0.08657 " pathEditMode="relative" rAng="0" ptsTypes="AA">
                                      <p:cBhvr>
                                        <p:cTn id="53" dur="1250" spd="-100000" fill="hold"/>
                                        <p:tgtEl>
                                          <p:spTgt spid="37"/>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animBg="1"/>
      <p:bldP spid="35" grpId="0" animBg="1"/>
      <p:bldP spid="37" grpId="0"/>
      <p:bldP spid="37" grpId="1"/>
      <p:bldP spid="38" grpId="0"/>
      <p:bldP spid="3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7E5DF422-0086-4251-AF95-F1A014BB5B8F}"/>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4">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2" name="图片 1">
            <a:extLst>
              <a:ext uri="{FF2B5EF4-FFF2-40B4-BE49-F238E27FC236}">
                <a16:creationId xmlns:a16="http://schemas.microsoft.com/office/drawing/2014/main" id="{081FF753-BF47-4D22-936F-7F93D34CE4B7}"/>
              </a:ext>
            </a:extLst>
          </p:cNvPr>
          <p:cNvPicPr>
            <a:picLocks noChangeAspect="1"/>
          </p:cNvPicPr>
          <p:nvPr/>
        </p:nvPicPr>
        <p:blipFill>
          <a:blip r:embed="rId5"/>
          <a:stretch>
            <a:fillRect/>
          </a:stretch>
        </p:blipFill>
        <p:spPr>
          <a:xfrm>
            <a:off x="6616177" y="105621"/>
            <a:ext cx="5466372" cy="6858000"/>
          </a:xfrm>
          <a:prstGeom prst="rect">
            <a:avLst/>
          </a:prstGeom>
        </p:spPr>
      </p:pic>
      <p:sp>
        <p:nvSpPr>
          <p:cNvPr id="11" name="文本框 10">
            <a:extLst>
              <a:ext uri="{FF2B5EF4-FFF2-40B4-BE49-F238E27FC236}">
                <a16:creationId xmlns:a16="http://schemas.microsoft.com/office/drawing/2014/main" id="{2088D0BA-EE1C-43F3-AFA4-D4A5D4D9E04F}"/>
              </a:ext>
            </a:extLst>
          </p:cNvPr>
          <p:cNvSpPr txBox="1"/>
          <p:nvPr/>
        </p:nvSpPr>
        <p:spPr>
          <a:xfrm>
            <a:off x="1046483" y="786709"/>
            <a:ext cx="4558860" cy="1422954"/>
          </a:xfrm>
          <a:prstGeom prst="rect">
            <a:avLst/>
          </a:prstGeom>
          <a:noFill/>
        </p:spPr>
        <p:txBody>
          <a:bodyPr wrap="square" rtlCol="0">
            <a:spAutoFit/>
          </a:bodyPr>
          <a:lstStyle/>
          <a:p>
            <a:pPr>
              <a:lnSpc>
                <a:spcPct val="150000"/>
              </a:lnSpc>
            </a:pPr>
            <a:r>
              <a:rPr lang="en-US" altLang="zh-CN" sz="2000" dirty="0">
                <a:solidFill>
                  <a:srgbClr val="E7E6E6">
                    <a:lumMod val="75000"/>
                  </a:srgbClr>
                </a:solidFill>
                <a:latin typeface="微软雅黑" panose="020B0503020204020204" pitchFamily="34" charset="-122"/>
                <a:ea typeface="微软雅黑" panose="020B0503020204020204" pitchFamily="34" charset="-122"/>
              </a:rPr>
              <a:t>A. Module</a:t>
            </a:r>
            <a:br>
              <a:rPr lang="en-US" altLang="zh-CN" sz="2000" dirty="0">
                <a:solidFill>
                  <a:srgbClr val="E7E6E6">
                    <a:lumMod val="75000"/>
                  </a:srgbClr>
                </a:solidFill>
                <a:latin typeface="微软雅黑" panose="020B0503020204020204" pitchFamily="34" charset="-122"/>
                <a:ea typeface="微软雅黑" panose="020B0503020204020204" pitchFamily="34" charset="-122"/>
              </a:rPr>
            </a:br>
            <a:br>
              <a:rPr lang="en-US" altLang="zh-CN" sz="2000" dirty="0">
                <a:solidFill>
                  <a:srgbClr val="E7E6E6">
                    <a:lumMod val="75000"/>
                  </a:srgbClr>
                </a:solidFill>
                <a:latin typeface="微软雅黑" panose="020B0503020204020204" pitchFamily="34" charset="-122"/>
                <a:ea typeface="微软雅黑" panose="020B0503020204020204" pitchFamily="34" charset="-122"/>
              </a:rPr>
            </a:br>
            <a:r>
              <a:rPr lang="en-US" altLang="zh-CN" sz="2000" dirty="0">
                <a:solidFill>
                  <a:srgbClr val="E7E6E6">
                    <a:lumMod val="75000"/>
                  </a:srgbClr>
                </a:solidFill>
                <a:latin typeface="微软雅黑" panose="020B0503020204020204" pitchFamily="34" charset="-122"/>
                <a:ea typeface="微软雅黑" panose="020B0503020204020204" pitchFamily="34" charset="-122"/>
              </a:rPr>
              <a:t>Speech Recognition module</a:t>
            </a:r>
          </a:p>
        </p:txBody>
      </p:sp>
      <p:sp>
        <p:nvSpPr>
          <p:cNvPr id="12" name="矩形 11">
            <a:extLst>
              <a:ext uri="{FF2B5EF4-FFF2-40B4-BE49-F238E27FC236}">
                <a16:creationId xmlns:a16="http://schemas.microsoft.com/office/drawing/2014/main" id="{B1F62600-2E60-44EA-B812-39F80C72B2EF}"/>
              </a:ext>
            </a:extLst>
          </p:cNvPr>
          <p:cNvSpPr/>
          <p:nvPr/>
        </p:nvSpPr>
        <p:spPr>
          <a:xfrm>
            <a:off x="601709" y="2622959"/>
            <a:ext cx="2193906" cy="3308513"/>
          </a:xfrm>
          <a:prstGeom prst="rect">
            <a:avLst/>
          </a:prstGeom>
          <a:solidFill>
            <a:srgbClr val="4CDFD4"/>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13" name="矩形 12">
            <a:extLst>
              <a:ext uri="{FF2B5EF4-FFF2-40B4-BE49-F238E27FC236}">
                <a16:creationId xmlns:a16="http://schemas.microsoft.com/office/drawing/2014/main" id="{64595386-5172-4DF5-97EA-C73A10D4D33D}"/>
              </a:ext>
            </a:extLst>
          </p:cNvPr>
          <p:cNvSpPr/>
          <p:nvPr/>
        </p:nvSpPr>
        <p:spPr>
          <a:xfrm>
            <a:off x="5195002" y="2622959"/>
            <a:ext cx="2214087" cy="3285765"/>
          </a:xfrm>
          <a:prstGeom prst="rect">
            <a:avLst/>
          </a:prstGeom>
          <a:solidFill>
            <a:srgbClr val="4CDFD4"/>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微软雅黑" panose="020B0503020204020204" pitchFamily="34" charset="-122"/>
              <a:cs typeface="+mn-cs"/>
            </a:endParaRPr>
          </a:p>
        </p:txBody>
      </p:sp>
      <p:sp>
        <p:nvSpPr>
          <p:cNvPr id="14" name="矩形 13">
            <a:extLst>
              <a:ext uri="{FF2B5EF4-FFF2-40B4-BE49-F238E27FC236}">
                <a16:creationId xmlns:a16="http://schemas.microsoft.com/office/drawing/2014/main" id="{747618C8-E221-4531-8B7C-4E987BB7E333}"/>
              </a:ext>
            </a:extLst>
          </p:cNvPr>
          <p:cNvSpPr/>
          <p:nvPr/>
        </p:nvSpPr>
        <p:spPr>
          <a:xfrm>
            <a:off x="2693592" y="2600212"/>
            <a:ext cx="2497227" cy="3329989"/>
          </a:xfrm>
          <a:prstGeom prst="rect">
            <a:avLst/>
          </a:prstGeom>
          <a:solidFill>
            <a:srgbClr val="7611D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id="{97DC0835-55F6-4077-9C41-FD2B38114474}"/>
              </a:ext>
            </a:extLst>
          </p:cNvPr>
          <p:cNvGrpSpPr/>
          <p:nvPr/>
        </p:nvGrpSpPr>
        <p:grpSpPr>
          <a:xfrm>
            <a:off x="738116" y="2952076"/>
            <a:ext cx="1873905" cy="1850849"/>
            <a:chOff x="1157302" y="4364745"/>
            <a:chExt cx="1873905" cy="1850849"/>
          </a:xfrm>
        </p:grpSpPr>
        <p:sp>
          <p:nvSpPr>
            <p:cNvPr id="16" name="同心圆 66">
              <a:extLst>
                <a:ext uri="{FF2B5EF4-FFF2-40B4-BE49-F238E27FC236}">
                  <a16:creationId xmlns:a16="http://schemas.microsoft.com/office/drawing/2014/main" id="{51587997-D76A-419C-9645-34E57B4C6525}"/>
                </a:ext>
              </a:extLst>
            </p:cNvPr>
            <p:cNvSpPr>
              <a:spLocks noChangeAspect="1"/>
            </p:cNvSpPr>
            <p:nvPr/>
          </p:nvSpPr>
          <p:spPr>
            <a:xfrm>
              <a:off x="1602139" y="4364745"/>
              <a:ext cx="1023565" cy="1023565"/>
            </a:xfrm>
            <a:prstGeom prst="donut">
              <a:avLst>
                <a:gd name="adj" fmla="val 5574"/>
              </a:avLst>
            </a:prstGeom>
            <a:solidFill>
              <a:srgbClr val="E7E6E6">
                <a:lumMod val="10000"/>
                <a:alpha val="3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BA695279-C70C-4C71-AD93-2F24288E7763}"/>
                </a:ext>
              </a:extLst>
            </p:cNvPr>
            <p:cNvSpPr txBox="1"/>
            <p:nvPr/>
          </p:nvSpPr>
          <p:spPr>
            <a:xfrm>
              <a:off x="1157302" y="5507708"/>
              <a:ext cx="1873905" cy="70788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The System Uses Google’s Online speech recognition system for converting speech input to text</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69">
              <a:extLst>
                <a:ext uri="{FF2B5EF4-FFF2-40B4-BE49-F238E27FC236}">
                  <a16:creationId xmlns:a16="http://schemas.microsoft.com/office/drawing/2014/main" id="{26897927-F0E7-44C9-8B78-8C8FC4827567}"/>
                </a:ext>
              </a:extLst>
            </p:cNvPr>
            <p:cNvSpPr>
              <a:spLocks noChangeAspect="1"/>
            </p:cNvSpPr>
            <p:nvPr/>
          </p:nvSpPr>
          <p:spPr>
            <a:xfrm>
              <a:off x="2015740" y="4752353"/>
              <a:ext cx="196363" cy="180000"/>
            </a:xfrm>
            <a:custGeom>
              <a:avLst/>
              <a:gdLst/>
              <a:ahLst/>
              <a:cxnLst/>
              <a:rect l="l" t="t" r="r" b="b"/>
              <a:pathLst>
                <a:path w="220435" h="202066">
                  <a:moveTo>
                    <a:pt x="114810" y="165327"/>
                  </a:moveTo>
                  <a:lnTo>
                    <a:pt x="220435" y="165327"/>
                  </a:lnTo>
                  <a:lnTo>
                    <a:pt x="220435" y="183696"/>
                  </a:lnTo>
                  <a:lnTo>
                    <a:pt x="114810" y="183696"/>
                  </a:lnTo>
                  <a:close/>
                  <a:moveTo>
                    <a:pt x="0" y="165327"/>
                  </a:moveTo>
                  <a:lnTo>
                    <a:pt x="50516" y="165327"/>
                  </a:lnTo>
                  <a:lnTo>
                    <a:pt x="50516" y="183696"/>
                  </a:lnTo>
                  <a:lnTo>
                    <a:pt x="0" y="183696"/>
                  </a:lnTo>
                  <a:close/>
                  <a:moveTo>
                    <a:pt x="64293" y="146957"/>
                  </a:moveTo>
                  <a:lnTo>
                    <a:pt x="101033" y="146957"/>
                  </a:lnTo>
                  <a:cubicBezTo>
                    <a:pt x="103520" y="146957"/>
                    <a:pt x="105673" y="147866"/>
                    <a:pt x="107491" y="149684"/>
                  </a:cubicBezTo>
                  <a:cubicBezTo>
                    <a:pt x="109309" y="151502"/>
                    <a:pt x="110217" y="153654"/>
                    <a:pt x="110217" y="156142"/>
                  </a:cubicBezTo>
                  <a:lnTo>
                    <a:pt x="110217" y="192881"/>
                  </a:lnTo>
                  <a:cubicBezTo>
                    <a:pt x="110217" y="195369"/>
                    <a:pt x="109309" y="197521"/>
                    <a:pt x="107491" y="199339"/>
                  </a:cubicBezTo>
                  <a:cubicBezTo>
                    <a:pt x="105673" y="201157"/>
                    <a:pt x="103520" y="202066"/>
                    <a:pt x="101033" y="202066"/>
                  </a:cubicBezTo>
                  <a:lnTo>
                    <a:pt x="64293" y="202066"/>
                  </a:lnTo>
                  <a:cubicBezTo>
                    <a:pt x="61806" y="202066"/>
                    <a:pt x="59653" y="201157"/>
                    <a:pt x="57835" y="199339"/>
                  </a:cubicBezTo>
                  <a:cubicBezTo>
                    <a:pt x="56017" y="197521"/>
                    <a:pt x="55109" y="195369"/>
                    <a:pt x="55109" y="192881"/>
                  </a:cubicBezTo>
                  <a:lnTo>
                    <a:pt x="55109" y="156142"/>
                  </a:lnTo>
                  <a:cubicBezTo>
                    <a:pt x="55109" y="153654"/>
                    <a:pt x="56017" y="151502"/>
                    <a:pt x="57835" y="149684"/>
                  </a:cubicBezTo>
                  <a:cubicBezTo>
                    <a:pt x="59653" y="147866"/>
                    <a:pt x="61806" y="146957"/>
                    <a:pt x="64293" y="146957"/>
                  </a:cubicBezTo>
                  <a:close/>
                  <a:moveTo>
                    <a:pt x="188288" y="91848"/>
                  </a:moveTo>
                  <a:lnTo>
                    <a:pt x="220435" y="91848"/>
                  </a:lnTo>
                  <a:lnTo>
                    <a:pt x="220435" y="110218"/>
                  </a:lnTo>
                  <a:lnTo>
                    <a:pt x="188288" y="110218"/>
                  </a:lnTo>
                  <a:close/>
                  <a:moveTo>
                    <a:pt x="0" y="91848"/>
                  </a:moveTo>
                  <a:lnTo>
                    <a:pt x="123995" y="91848"/>
                  </a:lnTo>
                  <a:lnTo>
                    <a:pt x="123995" y="110218"/>
                  </a:lnTo>
                  <a:lnTo>
                    <a:pt x="0" y="110218"/>
                  </a:lnTo>
                  <a:close/>
                  <a:moveTo>
                    <a:pt x="137772" y="73478"/>
                  </a:moveTo>
                  <a:lnTo>
                    <a:pt x="174511" y="73478"/>
                  </a:lnTo>
                  <a:cubicBezTo>
                    <a:pt x="176999" y="73478"/>
                    <a:pt x="179151" y="74387"/>
                    <a:pt x="180969" y="76205"/>
                  </a:cubicBezTo>
                  <a:cubicBezTo>
                    <a:pt x="182787" y="78023"/>
                    <a:pt x="183696" y="80176"/>
                    <a:pt x="183696" y="82663"/>
                  </a:cubicBezTo>
                  <a:lnTo>
                    <a:pt x="183696" y="119402"/>
                  </a:lnTo>
                  <a:cubicBezTo>
                    <a:pt x="183696" y="121890"/>
                    <a:pt x="182787" y="124043"/>
                    <a:pt x="180969" y="125861"/>
                  </a:cubicBezTo>
                  <a:cubicBezTo>
                    <a:pt x="179151" y="127678"/>
                    <a:pt x="176999" y="128587"/>
                    <a:pt x="174511" y="128587"/>
                  </a:cubicBezTo>
                  <a:lnTo>
                    <a:pt x="137772" y="128587"/>
                  </a:lnTo>
                  <a:cubicBezTo>
                    <a:pt x="135284" y="128587"/>
                    <a:pt x="133132" y="127678"/>
                    <a:pt x="131314" y="125861"/>
                  </a:cubicBezTo>
                  <a:cubicBezTo>
                    <a:pt x="129496" y="124043"/>
                    <a:pt x="128587" y="121890"/>
                    <a:pt x="128587" y="119402"/>
                  </a:cubicBezTo>
                  <a:lnTo>
                    <a:pt x="128587" y="82663"/>
                  </a:lnTo>
                  <a:cubicBezTo>
                    <a:pt x="128587" y="80176"/>
                    <a:pt x="129496" y="78023"/>
                    <a:pt x="131314" y="76205"/>
                  </a:cubicBezTo>
                  <a:cubicBezTo>
                    <a:pt x="133132" y="74387"/>
                    <a:pt x="135284" y="73478"/>
                    <a:pt x="137772" y="73478"/>
                  </a:cubicBezTo>
                  <a:close/>
                  <a:moveTo>
                    <a:pt x="96440" y="18369"/>
                  </a:moveTo>
                  <a:lnTo>
                    <a:pt x="220435" y="18369"/>
                  </a:lnTo>
                  <a:lnTo>
                    <a:pt x="220435" y="36739"/>
                  </a:lnTo>
                  <a:lnTo>
                    <a:pt x="96440" y="36739"/>
                  </a:lnTo>
                  <a:close/>
                  <a:moveTo>
                    <a:pt x="0" y="18369"/>
                  </a:moveTo>
                  <a:lnTo>
                    <a:pt x="32147" y="18369"/>
                  </a:lnTo>
                  <a:lnTo>
                    <a:pt x="32147" y="36739"/>
                  </a:lnTo>
                  <a:lnTo>
                    <a:pt x="0" y="36739"/>
                  </a:lnTo>
                  <a:close/>
                  <a:moveTo>
                    <a:pt x="45924" y="0"/>
                  </a:moveTo>
                  <a:lnTo>
                    <a:pt x="82663" y="0"/>
                  </a:lnTo>
                  <a:cubicBezTo>
                    <a:pt x="85151" y="0"/>
                    <a:pt x="87303" y="909"/>
                    <a:pt x="89121" y="2727"/>
                  </a:cubicBezTo>
                  <a:cubicBezTo>
                    <a:pt x="90939" y="4544"/>
                    <a:pt x="91848" y="6697"/>
                    <a:pt x="91848" y="9185"/>
                  </a:cubicBezTo>
                  <a:lnTo>
                    <a:pt x="91848" y="45924"/>
                  </a:lnTo>
                  <a:cubicBezTo>
                    <a:pt x="91848" y="48411"/>
                    <a:pt x="90939" y="50564"/>
                    <a:pt x="89121" y="52382"/>
                  </a:cubicBezTo>
                  <a:cubicBezTo>
                    <a:pt x="87303" y="54200"/>
                    <a:pt x="85151" y="55109"/>
                    <a:pt x="82663" y="55109"/>
                  </a:cubicBezTo>
                  <a:lnTo>
                    <a:pt x="45924" y="55109"/>
                  </a:lnTo>
                  <a:cubicBezTo>
                    <a:pt x="43436" y="55109"/>
                    <a:pt x="41283" y="54200"/>
                    <a:pt x="39466" y="52382"/>
                  </a:cubicBezTo>
                  <a:cubicBezTo>
                    <a:pt x="37648" y="50564"/>
                    <a:pt x="36739" y="48411"/>
                    <a:pt x="36739" y="45924"/>
                  </a:cubicBezTo>
                  <a:lnTo>
                    <a:pt x="36739" y="9185"/>
                  </a:lnTo>
                  <a:cubicBezTo>
                    <a:pt x="36739" y="6697"/>
                    <a:pt x="37648" y="4544"/>
                    <a:pt x="39466" y="2727"/>
                  </a:cubicBezTo>
                  <a:cubicBezTo>
                    <a:pt x="41283" y="909"/>
                    <a:pt x="43436" y="0"/>
                    <a:pt x="45924" y="0"/>
                  </a:cubicBezTo>
                  <a:close/>
                </a:path>
              </a:pathLst>
            </a:custGeom>
            <a:solidFill>
              <a:sysClr val="window" lastClr="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FontAwesome" pitchFamily="2" charset="0"/>
              </a:endParaRPr>
            </a:p>
          </p:txBody>
        </p:sp>
        <p:sp>
          <p:nvSpPr>
            <p:cNvPr id="20" name="文本框 19">
              <a:extLst>
                <a:ext uri="{FF2B5EF4-FFF2-40B4-BE49-F238E27FC236}">
                  <a16:creationId xmlns:a16="http://schemas.microsoft.com/office/drawing/2014/main" id="{0729370B-4A06-4B38-820D-955957A3F4F1}"/>
                </a:ext>
              </a:extLst>
            </p:cNvPr>
            <p:cNvSpPr txBox="1"/>
            <p:nvPr/>
          </p:nvSpPr>
          <p:spPr>
            <a:xfrm>
              <a:off x="1878120" y="4928460"/>
              <a:ext cx="471603"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Data</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A0F71ECE-B4D6-4A18-A140-12D2C73E4D1E}"/>
              </a:ext>
            </a:extLst>
          </p:cNvPr>
          <p:cNvGrpSpPr/>
          <p:nvPr/>
        </p:nvGrpSpPr>
        <p:grpSpPr>
          <a:xfrm>
            <a:off x="5283844" y="2955781"/>
            <a:ext cx="2041515" cy="1679277"/>
            <a:chOff x="4715979" y="4364745"/>
            <a:chExt cx="2041515" cy="1679277"/>
          </a:xfrm>
        </p:grpSpPr>
        <p:sp>
          <p:nvSpPr>
            <p:cNvPr id="22" name="同心圆 72">
              <a:extLst>
                <a:ext uri="{FF2B5EF4-FFF2-40B4-BE49-F238E27FC236}">
                  <a16:creationId xmlns:a16="http://schemas.microsoft.com/office/drawing/2014/main" id="{279D3005-0D23-47BB-A688-D69BA598A37D}"/>
                </a:ext>
              </a:extLst>
            </p:cNvPr>
            <p:cNvSpPr>
              <a:spLocks noChangeAspect="1"/>
            </p:cNvSpPr>
            <p:nvPr/>
          </p:nvSpPr>
          <p:spPr>
            <a:xfrm>
              <a:off x="5253389" y="4364745"/>
              <a:ext cx="1023565" cy="1023565"/>
            </a:xfrm>
            <a:prstGeom prst="donut">
              <a:avLst>
                <a:gd name="adj" fmla="val 5574"/>
              </a:avLst>
            </a:prstGeom>
            <a:solidFill>
              <a:srgbClr val="E7E6E6">
                <a:lumMod val="10000"/>
                <a:alpha val="3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C391CD91-FC19-4C55-8950-F562F3AB2221}"/>
                </a:ext>
              </a:extLst>
            </p:cNvPr>
            <p:cNvSpPr txBox="1"/>
            <p:nvPr/>
          </p:nvSpPr>
          <p:spPr>
            <a:xfrm>
              <a:off x="4715979" y="5490024"/>
              <a:ext cx="2041515" cy="553998"/>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The equivalent text is then received and fed to the central processor</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E9DBE496-5014-4550-87C7-0471A0FDD130}"/>
                </a:ext>
              </a:extLst>
            </p:cNvPr>
            <p:cNvSpPr txBox="1"/>
            <p:nvPr/>
          </p:nvSpPr>
          <p:spPr>
            <a:xfrm>
              <a:off x="5529370" y="4928460"/>
              <a:ext cx="471603"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Data</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任意多边形 76">
              <a:extLst>
                <a:ext uri="{FF2B5EF4-FFF2-40B4-BE49-F238E27FC236}">
                  <a16:creationId xmlns:a16="http://schemas.microsoft.com/office/drawing/2014/main" id="{7BF85916-49BD-445E-8D48-7949F5045313}"/>
                </a:ext>
              </a:extLst>
            </p:cNvPr>
            <p:cNvSpPr>
              <a:spLocks noChangeAspect="1"/>
            </p:cNvSpPr>
            <p:nvPr/>
          </p:nvSpPr>
          <p:spPr>
            <a:xfrm>
              <a:off x="5645171" y="4747385"/>
              <a:ext cx="240000" cy="180000"/>
            </a:xfrm>
            <a:custGeom>
              <a:avLst/>
              <a:gdLst/>
              <a:ahLst/>
              <a:cxnLst/>
              <a:rect l="l" t="t" r="r" b="b"/>
              <a:pathLst>
                <a:path w="293915" h="220436">
                  <a:moveTo>
                    <a:pt x="208524" y="18370"/>
                  </a:moveTo>
                  <a:lnTo>
                    <a:pt x="270952" y="18370"/>
                  </a:lnTo>
                  <a:cubicBezTo>
                    <a:pt x="272292" y="18370"/>
                    <a:pt x="273392" y="18800"/>
                    <a:pt x="274253" y="19661"/>
                  </a:cubicBezTo>
                  <a:cubicBezTo>
                    <a:pt x="275114" y="20522"/>
                    <a:pt x="275545" y="21623"/>
                    <a:pt x="275545" y="22962"/>
                  </a:cubicBezTo>
                  <a:lnTo>
                    <a:pt x="275545" y="85390"/>
                  </a:lnTo>
                  <a:cubicBezTo>
                    <a:pt x="275545" y="87399"/>
                    <a:pt x="274612" y="88811"/>
                    <a:pt x="272746" y="89624"/>
                  </a:cubicBezTo>
                  <a:cubicBezTo>
                    <a:pt x="270881" y="90437"/>
                    <a:pt x="269182" y="90078"/>
                    <a:pt x="267652" y="88547"/>
                  </a:cubicBezTo>
                  <a:lnTo>
                    <a:pt x="250287" y="71182"/>
                  </a:lnTo>
                  <a:lnTo>
                    <a:pt x="159443" y="162026"/>
                  </a:lnTo>
                  <a:cubicBezTo>
                    <a:pt x="158486" y="162983"/>
                    <a:pt x="157386" y="163461"/>
                    <a:pt x="156142" y="163461"/>
                  </a:cubicBezTo>
                  <a:cubicBezTo>
                    <a:pt x="154898" y="163461"/>
                    <a:pt x="153798" y="162983"/>
                    <a:pt x="152841" y="162026"/>
                  </a:cubicBezTo>
                  <a:lnTo>
                    <a:pt x="119403" y="128588"/>
                  </a:lnTo>
                  <a:lnTo>
                    <a:pt x="59702" y="188289"/>
                  </a:lnTo>
                  <a:lnTo>
                    <a:pt x="32147" y="160734"/>
                  </a:lnTo>
                  <a:lnTo>
                    <a:pt x="116102" y="76779"/>
                  </a:lnTo>
                  <a:cubicBezTo>
                    <a:pt x="117059" y="75823"/>
                    <a:pt x="118159" y="75344"/>
                    <a:pt x="119403" y="75344"/>
                  </a:cubicBezTo>
                  <a:cubicBezTo>
                    <a:pt x="120647" y="75344"/>
                    <a:pt x="121747" y="75823"/>
                    <a:pt x="122704" y="76779"/>
                  </a:cubicBezTo>
                  <a:lnTo>
                    <a:pt x="156142" y="110218"/>
                  </a:lnTo>
                  <a:lnTo>
                    <a:pt x="222732" y="43628"/>
                  </a:lnTo>
                  <a:lnTo>
                    <a:pt x="205367" y="26263"/>
                  </a:lnTo>
                  <a:cubicBezTo>
                    <a:pt x="203836" y="24732"/>
                    <a:pt x="203478" y="23034"/>
                    <a:pt x="204291" y="21168"/>
                  </a:cubicBezTo>
                  <a:cubicBezTo>
                    <a:pt x="205104" y="19303"/>
                    <a:pt x="206515" y="18370"/>
                    <a:pt x="208524" y="18370"/>
                  </a:cubicBezTo>
                  <a:close/>
                  <a:moveTo>
                    <a:pt x="0" y="0"/>
                  </a:moveTo>
                  <a:lnTo>
                    <a:pt x="18370" y="0"/>
                  </a:lnTo>
                  <a:lnTo>
                    <a:pt x="18370" y="202066"/>
                  </a:lnTo>
                  <a:lnTo>
                    <a:pt x="293915" y="202066"/>
                  </a:lnTo>
                  <a:lnTo>
                    <a:pt x="293915" y="220436"/>
                  </a:lnTo>
                  <a:lnTo>
                    <a:pt x="0" y="220436"/>
                  </a:lnTo>
                  <a:close/>
                </a:path>
              </a:pathLst>
            </a:custGeom>
            <a:solidFill>
              <a:sysClr val="window" lastClr="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FontAwesome" pitchFamily="2" charset="0"/>
              </a:endParaRPr>
            </a:p>
          </p:txBody>
        </p:sp>
      </p:grpSp>
      <p:grpSp>
        <p:nvGrpSpPr>
          <p:cNvPr id="27" name="组合 26">
            <a:extLst>
              <a:ext uri="{FF2B5EF4-FFF2-40B4-BE49-F238E27FC236}">
                <a16:creationId xmlns:a16="http://schemas.microsoft.com/office/drawing/2014/main" id="{2097BA96-C4B6-4B54-BC37-DD344DF49D0B}"/>
              </a:ext>
            </a:extLst>
          </p:cNvPr>
          <p:cNvGrpSpPr/>
          <p:nvPr/>
        </p:nvGrpSpPr>
        <p:grpSpPr>
          <a:xfrm>
            <a:off x="2795615" y="2955781"/>
            <a:ext cx="2326831" cy="2460668"/>
            <a:chOff x="2834615" y="4364745"/>
            <a:chExt cx="2326831" cy="2460668"/>
          </a:xfrm>
        </p:grpSpPr>
        <p:sp>
          <p:nvSpPr>
            <p:cNvPr id="28" name="同心圆 78">
              <a:extLst>
                <a:ext uri="{FF2B5EF4-FFF2-40B4-BE49-F238E27FC236}">
                  <a16:creationId xmlns:a16="http://schemas.microsoft.com/office/drawing/2014/main" id="{F4F7C054-AB18-4EB0-BBEC-CB01EAE44AEC}"/>
                </a:ext>
              </a:extLst>
            </p:cNvPr>
            <p:cNvSpPr>
              <a:spLocks noChangeAspect="1"/>
            </p:cNvSpPr>
            <p:nvPr/>
          </p:nvSpPr>
          <p:spPr>
            <a:xfrm>
              <a:off x="3427764" y="4364745"/>
              <a:ext cx="1023565" cy="1023565"/>
            </a:xfrm>
            <a:prstGeom prst="donut">
              <a:avLst>
                <a:gd name="adj" fmla="val 5574"/>
              </a:avLst>
            </a:prstGeom>
            <a:solidFill>
              <a:srgbClr val="E7E6E6">
                <a:lumMod val="10000"/>
                <a:alpha val="1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DF1FCDF2-F590-47D0-B2AE-B63062FF3992}"/>
                </a:ext>
              </a:extLst>
            </p:cNvPr>
            <p:cNvSpPr txBox="1"/>
            <p:nvPr/>
          </p:nvSpPr>
          <p:spPr>
            <a:xfrm>
              <a:off x="2834615" y="5501974"/>
              <a:ext cx="2326831" cy="1323439"/>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The Speech input users can obtain texts from the special corpora organized on the computer network server at the information centre from the microphone is temporarily stored in the system which is then sent to google cloud for speech recognition</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C71735ED-B3DD-4F3D-BB4B-2C4DEC82A16F}"/>
                </a:ext>
              </a:extLst>
            </p:cNvPr>
            <p:cNvSpPr txBox="1"/>
            <p:nvPr/>
          </p:nvSpPr>
          <p:spPr>
            <a:xfrm>
              <a:off x="3703745" y="4928460"/>
              <a:ext cx="471603"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Data</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PA_任意多边形 31">
              <a:extLst>
                <a:ext uri="{FF2B5EF4-FFF2-40B4-BE49-F238E27FC236}">
                  <a16:creationId xmlns:a16="http://schemas.microsoft.com/office/drawing/2014/main" id="{85B0E791-C47F-477D-8CC8-311BC2B6E5A9}"/>
                </a:ext>
              </a:extLst>
            </p:cNvPr>
            <p:cNvSpPr>
              <a:spLocks noChangeAspect="1"/>
            </p:cNvSpPr>
            <p:nvPr>
              <p:custDataLst>
                <p:tags r:id="rId1"/>
              </p:custDataLst>
            </p:nvPr>
          </p:nvSpPr>
          <p:spPr>
            <a:xfrm>
              <a:off x="3830261" y="4752353"/>
              <a:ext cx="218571" cy="180000"/>
            </a:xfrm>
            <a:custGeom>
              <a:avLst/>
              <a:gdLst/>
              <a:ahLst/>
              <a:cxnLst/>
              <a:rect l="l" t="t" r="r" b="b"/>
              <a:pathLst>
                <a:path w="312284" h="257175">
                  <a:moveTo>
                    <a:pt x="293914" y="161596"/>
                  </a:moveTo>
                  <a:lnTo>
                    <a:pt x="238805" y="185132"/>
                  </a:lnTo>
                  <a:lnTo>
                    <a:pt x="238805" y="234213"/>
                  </a:lnTo>
                  <a:lnTo>
                    <a:pt x="293914" y="206659"/>
                  </a:lnTo>
                  <a:close/>
                  <a:moveTo>
                    <a:pt x="146957" y="161596"/>
                  </a:moveTo>
                  <a:lnTo>
                    <a:pt x="91848" y="185132"/>
                  </a:lnTo>
                  <a:lnTo>
                    <a:pt x="91848" y="234213"/>
                  </a:lnTo>
                  <a:lnTo>
                    <a:pt x="146957" y="206659"/>
                  </a:lnTo>
                  <a:close/>
                  <a:moveTo>
                    <a:pt x="229620" y="119403"/>
                  </a:moveTo>
                  <a:lnTo>
                    <a:pt x="171641" y="144231"/>
                  </a:lnTo>
                  <a:lnTo>
                    <a:pt x="229620" y="169058"/>
                  </a:lnTo>
                  <a:lnTo>
                    <a:pt x="287599" y="144231"/>
                  </a:lnTo>
                  <a:close/>
                  <a:moveTo>
                    <a:pt x="82663" y="119403"/>
                  </a:moveTo>
                  <a:lnTo>
                    <a:pt x="24684" y="144231"/>
                  </a:lnTo>
                  <a:lnTo>
                    <a:pt x="82663" y="169058"/>
                  </a:lnTo>
                  <a:lnTo>
                    <a:pt x="140642" y="144231"/>
                  </a:lnTo>
                  <a:close/>
                  <a:moveTo>
                    <a:pt x="220435" y="65155"/>
                  </a:moveTo>
                  <a:lnTo>
                    <a:pt x="165327" y="88691"/>
                  </a:lnTo>
                  <a:lnTo>
                    <a:pt x="165327" y="127009"/>
                  </a:lnTo>
                  <a:lnTo>
                    <a:pt x="220435" y="103330"/>
                  </a:lnTo>
                  <a:close/>
                  <a:moveTo>
                    <a:pt x="156142" y="18370"/>
                  </a:moveTo>
                  <a:lnTo>
                    <a:pt x="92853" y="45494"/>
                  </a:lnTo>
                  <a:lnTo>
                    <a:pt x="156142" y="72618"/>
                  </a:lnTo>
                  <a:lnTo>
                    <a:pt x="219431" y="45494"/>
                  </a:lnTo>
                  <a:close/>
                  <a:moveTo>
                    <a:pt x="156142" y="0"/>
                  </a:moveTo>
                  <a:cubicBezTo>
                    <a:pt x="158725" y="0"/>
                    <a:pt x="161117" y="479"/>
                    <a:pt x="163317" y="1435"/>
                  </a:cubicBezTo>
                  <a:lnTo>
                    <a:pt x="227611" y="28990"/>
                  </a:lnTo>
                  <a:cubicBezTo>
                    <a:pt x="230960" y="30521"/>
                    <a:pt x="233663" y="32817"/>
                    <a:pt x="235720" y="35879"/>
                  </a:cubicBezTo>
                  <a:cubicBezTo>
                    <a:pt x="237777" y="38940"/>
                    <a:pt x="238805" y="42289"/>
                    <a:pt x="238805" y="45924"/>
                  </a:cubicBezTo>
                  <a:lnTo>
                    <a:pt x="238805" y="103330"/>
                  </a:lnTo>
                  <a:lnTo>
                    <a:pt x="301090" y="130023"/>
                  </a:lnTo>
                  <a:cubicBezTo>
                    <a:pt x="304534" y="131554"/>
                    <a:pt x="307261" y="133850"/>
                    <a:pt x="309270" y="136912"/>
                  </a:cubicBezTo>
                  <a:cubicBezTo>
                    <a:pt x="311279" y="139973"/>
                    <a:pt x="312284" y="143322"/>
                    <a:pt x="312284" y="146958"/>
                  </a:cubicBezTo>
                  <a:lnTo>
                    <a:pt x="312284" y="206659"/>
                  </a:lnTo>
                  <a:cubicBezTo>
                    <a:pt x="312284" y="210103"/>
                    <a:pt x="311375" y="213308"/>
                    <a:pt x="309557" y="216274"/>
                  </a:cubicBezTo>
                  <a:cubicBezTo>
                    <a:pt x="307739" y="219240"/>
                    <a:pt x="305252" y="221488"/>
                    <a:pt x="302094" y="223019"/>
                  </a:cubicBezTo>
                  <a:lnTo>
                    <a:pt x="237801" y="255166"/>
                  </a:lnTo>
                  <a:cubicBezTo>
                    <a:pt x="235409" y="256506"/>
                    <a:pt x="232682" y="257175"/>
                    <a:pt x="229620" y="257175"/>
                  </a:cubicBezTo>
                  <a:cubicBezTo>
                    <a:pt x="226559" y="257175"/>
                    <a:pt x="223832" y="256506"/>
                    <a:pt x="221440" y="255166"/>
                  </a:cubicBezTo>
                  <a:lnTo>
                    <a:pt x="157146" y="223019"/>
                  </a:lnTo>
                  <a:cubicBezTo>
                    <a:pt x="156668" y="222828"/>
                    <a:pt x="156333" y="222637"/>
                    <a:pt x="156142" y="222445"/>
                  </a:cubicBezTo>
                  <a:cubicBezTo>
                    <a:pt x="155950" y="222637"/>
                    <a:pt x="155615" y="222828"/>
                    <a:pt x="155137" y="223019"/>
                  </a:cubicBezTo>
                  <a:lnTo>
                    <a:pt x="90843" y="255166"/>
                  </a:lnTo>
                  <a:cubicBezTo>
                    <a:pt x="88451" y="256506"/>
                    <a:pt x="85725" y="257175"/>
                    <a:pt x="82663" y="257175"/>
                  </a:cubicBezTo>
                  <a:cubicBezTo>
                    <a:pt x="79602" y="257175"/>
                    <a:pt x="76875" y="256506"/>
                    <a:pt x="74483" y="255166"/>
                  </a:cubicBezTo>
                  <a:lnTo>
                    <a:pt x="10189" y="223019"/>
                  </a:lnTo>
                  <a:cubicBezTo>
                    <a:pt x="7032" y="221488"/>
                    <a:pt x="4544" y="219240"/>
                    <a:pt x="2726" y="216274"/>
                  </a:cubicBezTo>
                  <a:cubicBezTo>
                    <a:pt x="909" y="213308"/>
                    <a:pt x="0" y="210103"/>
                    <a:pt x="0" y="206659"/>
                  </a:cubicBezTo>
                  <a:lnTo>
                    <a:pt x="0" y="146958"/>
                  </a:lnTo>
                  <a:cubicBezTo>
                    <a:pt x="0" y="143322"/>
                    <a:pt x="1028" y="139973"/>
                    <a:pt x="3085" y="136912"/>
                  </a:cubicBezTo>
                  <a:cubicBezTo>
                    <a:pt x="5142" y="133850"/>
                    <a:pt x="7845" y="131554"/>
                    <a:pt x="11194" y="130023"/>
                  </a:cubicBezTo>
                  <a:lnTo>
                    <a:pt x="73478" y="103330"/>
                  </a:lnTo>
                  <a:lnTo>
                    <a:pt x="73478" y="45924"/>
                  </a:lnTo>
                  <a:cubicBezTo>
                    <a:pt x="73478" y="42289"/>
                    <a:pt x="74507" y="38940"/>
                    <a:pt x="76564" y="35879"/>
                  </a:cubicBezTo>
                  <a:cubicBezTo>
                    <a:pt x="78621" y="32817"/>
                    <a:pt x="81324" y="30521"/>
                    <a:pt x="84672" y="28990"/>
                  </a:cubicBezTo>
                  <a:lnTo>
                    <a:pt x="148966" y="1435"/>
                  </a:lnTo>
                  <a:cubicBezTo>
                    <a:pt x="151167" y="479"/>
                    <a:pt x="153558" y="0"/>
                    <a:pt x="156142" y="0"/>
                  </a:cubicBezTo>
                  <a:close/>
                </a:path>
              </a:pathLst>
            </a:custGeom>
            <a:solidFill>
              <a:sysClr val="window" lastClr="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FontAwesome" pitchFamily="2" charset="0"/>
              </a:endParaRPr>
            </a:p>
          </p:txBody>
        </p:sp>
      </p:grpSp>
      <p:sp>
        <p:nvSpPr>
          <p:cNvPr id="33" name="空心弧 32">
            <a:extLst>
              <a:ext uri="{FF2B5EF4-FFF2-40B4-BE49-F238E27FC236}">
                <a16:creationId xmlns:a16="http://schemas.microsoft.com/office/drawing/2014/main" id="{73F7EF5D-BBD8-4FB5-A489-5FE82F8A07C4}"/>
              </a:ext>
            </a:extLst>
          </p:cNvPr>
          <p:cNvSpPr>
            <a:spLocks noChangeAspect="1"/>
          </p:cNvSpPr>
          <p:nvPr/>
        </p:nvSpPr>
        <p:spPr>
          <a:xfrm flipH="1">
            <a:off x="1187756" y="2952076"/>
            <a:ext cx="1020776" cy="1020778"/>
          </a:xfrm>
          <a:prstGeom prst="blockArc">
            <a:avLst>
              <a:gd name="adj1" fmla="val 358711"/>
              <a:gd name="adj2" fmla="val 16227620"/>
              <a:gd name="adj3" fmla="val 5446"/>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34" name="空心弧 33">
            <a:extLst>
              <a:ext uri="{FF2B5EF4-FFF2-40B4-BE49-F238E27FC236}">
                <a16:creationId xmlns:a16="http://schemas.microsoft.com/office/drawing/2014/main" id="{1D9AE844-8242-42F0-A2AF-DD8A81602CBE}"/>
              </a:ext>
            </a:extLst>
          </p:cNvPr>
          <p:cNvSpPr>
            <a:spLocks noChangeAspect="1"/>
          </p:cNvSpPr>
          <p:nvPr/>
        </p:nvSpPr>
        <p:spPr>
          <a:xfrm flipH="1">
            <a:off x="5817071" y="2955781"/>
            <a:ext cx="1020776" cy="1020778"/>
          </a:xfrm>
          <a:prstGeom prst="blockArc">
            <a:avLst>
              <a:gd name="adj1" fmla="val 358711"/>
              <a:gd name="adj2" fmla="val 16227620"/>
              <a:gd name="adj3" fmla="val 5446"/>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35" name="空心弧 34">
            <a:extLst>
              <a:ext uri="{FF2B5EF4-FFF2-40B4-BE49-F238E27FC236}">
                <a16:creationId xmlns:a16="http://schemas.microsoft.com/office/drawing/2014/main" id="{7EEFC1E1-1CFE-4B88-8904-399B235BB217}"/>
              </a:ext>
            </a:extLst>
          </p:cNvPr>
          <p:cNvSpPr>
            <a:spLocks noChangeAspect="1"/>
          </p:cNvSpPr>
          <p:nvPr/>
        </p:nvSpPr>
        <p:spPr>
          <a:xfrm flipH="1">
            <a:off x="3412755" y="2958568"/>
            <a:ext cx="1020776" cy="1020778"/>
          </a:xfrm>
          <a:prstGeom prst="blockArc">
            <a:avLst>
              <a:gd name="adj1" fmla="val 358711"/>
              <a:gd name="adj2" fmla="val 16227620"/>
              <a:gd name="adj3" fmla="val 5446"/>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a:ea typeface="微软雅黑" panose="020B0503020204020204" pitchFamily="34" charset="-122"/>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E843860-28E1-337B-02F8-6B294D89FF05}"/>
                  </a:ext>
                </a:extLst>
              </p:cNvPr>
              <p:cNvGraphicFramePr>
                <a:graphicFrameLocks noChangeAspect="1"/>
              </p:cNvGraphicFramePr>
              <p:nvPr>
                <p:extLst>
                  <p:ext uri="{D42A27DB-BD31-4B8C-83A1-F6EECF244321}">
                    <p14:modId xmlns:p14="http://schemas.microsoft.com/office/powerpoint/2010/main" val="2831551667"/>
                  </p:ext>
                </p:extLst>
              </p:nvPr>
            </p:nvGraphicFramePr>
            <p:xfrm>
              <a:off x="-762000" y="6838950"/>
              <a:ext cx="3048000" cy="1714500"/>
            </p:xfrm>
            <a:graphic>
              <a:graphicData uri="http://schemas.microsoft.com/office/powerpoint/2016/slidezoom">
                <pslz:sldZm>
                  <pslz:sldZmObj sldId="279" cId="911644204">
                    <pslz:zmPr id="{53278C51-32D4-4C43-B449-2DCF76473A2B}"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4E843860-28E1-337B-02F8-6B294D89FF05}"/>
                  </a:ext>
                </a:extLst>
              </p:cNvPr>
              <p:cNvPicPr>
                <a:picLocks noGrp="1" noRot="1" noChangeAspect="1" noMove="1" noResize="1" noEditPoints="1" noAdjustHandles="1" noChangeArrowheads="1" noChangeShapeType="1"/>
              </p:cNvPicPr>
              <p:nvPr/>
            </p:nvPicPr>
            <p:blipFill>
              <a:blip r:embed="rId8"/>
              <a:stretch>
                <a:fillRect/>
              </a:stretch>
            </p:blipFill>
            <p:spPr>
              <a:xfrm>
                <a:off x="-762000" y="68389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70579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35" presetClass="path" presetSubtype="0" decel="100000" fill="hold" grpId="1" nodeType="withEffect">
                                  <p:stCondLst>
                                    <p:cond delay="500"/>
                                  </p:stCondLst>
                                  <p:childTnLst>
                                    <p:animMotion origin="layout" path="M 3.54167E-6 1.48148E-6 L -0.04558 1.48148E-6 " pathEditMode="relative" rAng="0" ptsTypes="AA">
                                      <p:cBhvr>
                                        <p:cTn id="9" dur="1500" spd="-100000" fill="hold"/>
                                        <p:tgtEl>
                                          <p:spTgt spid="11"/>
                                        </p:tgtEl>
                                        <p:attrNameLst>
                                          <p:attrName>ppt_x</p:attrName>
                                          <p:attrName>ppt_y</p:attrName>
                                        </p:attrNameLst>
                                      </p:cBhvr>
                                      <p:rCtr x="-2279"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4" presetClass="path" presetSubtype="0" decel="100000" fill="hold" grpId="1" nodeType="withEffect">
                                  <p:stCondLst>
                                    <p:cond delay="1000"/>
                                  </p:stCondLst>
                                  <p:childTnLst>
                                    <p:animMotion origin="layout" path="M 3.125E-6 -7.40741E-7 L 3.125E-6 -0.08657 " pathEditMode="relative" rAng="0" ptsTypes="AA">
                                      <p:cBhvr>
                                        <p:cTn id="14" dur="1250" spd="-100000" fill="hold"/>
                                        <p:tgtEl>
                                          <p:spTgt spid="13"/>
                                        </p:tgtEl>
                                        <p:attrNameLst>
                                          <p:attrName>ppt_x</p:attrName>
                                          <p:attrName>ppt_y</p:attrName>
                                        </p:attrNameLst>
                                      </p:cBhvr>
                                      <p:rCtr x="0" y="-4329"/>
                                    </p:animMotion>
                                  </p:childTnLst>
                                </p:cTn>
                              </p:par>
                              <p:par>
                                <p:cTn id="15" presetID="10" presetClass="entr" presetSubtype="0" fill="hold" grpId="0" nodeType="withEffect">
                                  <p:stCondLst>
                                    <p:cond delay="1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50"/>
                                        <p:tgtEl>
                                          <p:spTgt spid="14"/>
                                        </p:tgtEl>
                                      </p:cBhvr>
                                    </p:animEffect>
                                  </p:childTnLst>
                                </p:cTn>
                              </p:par>
                              <p:par>
                                <p:cTn id="18" presetID="64" presetClass="path" presetSubtype="0" decel="100000" fill="hold" grpId="1" nodeType="withEffect">
                                  <p:stCondLst>
                                    <p:cond delay="1250"/>
                                  </p:stCondLst>
                                  <p:childTnLst>
                                    <p:animMotion origin="layout" path="M 2.70833E-6 -7.40741E-7 L 2.70833E-6 -0.08657 " pathEditMode="relative" rAng="0" ptsTypes="AA">
                                      <p:cBhvr>
                                        <p:cTn id="19" dur="1250" spd="-100000" fill="hold"/>
                                        <p:tgtEl>
                                          <p:spTgt spid="14"/>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64" presetClass="path" presetSubtype="0" decel="100000" fill="hold" grpId="1" nodeType="withEffect">
                                  <p:stCondLst>
                                    <p:cond delay="1500"/>
                                  </p:stCondLst>
                                  <p:childTnLst>
                                    <p:animMotion origin="layout" path="M -2.91667E-6 -1.11111E-6 L -2.91667E-6 -0.08657 " pathEditMode="relative" rAng="0" ptsTypes="AA">
                                      <p:cBhvr>
                                        <p:cTn id="24" dur="1250" spd="-100000" fill="hold"/>
                                        <p:tgtEl>
                                          <p:spTgt spid="12"/>
                                        </p:tgtEl>
                                        <p:attrNameLst>
                                          <p:attrName>ppt_x</p:attrName>
                                          <p:attrName>ppt_y</p:attrName>
                                        </p:attrNameLst>
                                      </p:cBhvr>
                                      <p:rCtr x="0" y="-4329"/>
                                    </p:animMotion>
                                  </p:childTnLst>
                                </p:cTn>
                              </p:par>
                            </p:childTnLst>
                          </p:cTn>
                        </p:par>
                        <p:par>
                          <p:cTn id="25" fill="hold">
                            <p:stCondLst>
                              <p:cond delay="275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childTnLst>
                                </p:cTn>
                              </p:par>
                            </p:childTnLst>
                          </p:cTn>
                        </p:par>
                        <p:par>
                          <p:cTn id="33" fill="hold">
                            <p:stCondLst>
                              <p:cond delay="425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750"/>
                                        <p:tgtEl>
                                          <p:spTgt spid="21"/>
                                        </p:tgtEl>
                                      </p:cBhvr>
                                    </p:animEffect>
                                  </p:childTnLst>
                                </p:cTn>
                              </p:par>
                            </p:childTnLst>
                          </p:cTn>
                        </p:par>
                        <p:par>
                          <p:cTn id="37" fill="hold">
                            <p:stCondLst>
                              <p:cond delay="5000"/>
                            </p:stCondLst>
                            <p:childTnLst>
                              <p:par>
                                <p:cTn id="38" presetID="21" presetClass="entr" presetSubtype="1"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heel(1)">
                                      <p:cBhvr>
                                        <p:cTn id="40" dur="1000"/>
                                        <p:tgtEl>
                                          <p:spTgt spid="35"/>
                                        </p:tgtEl>
                                      </p:cBhvr>
                                    </p:animEffect>
                                  </p:childTnLst>
                                </p:cTn>
                              </p:par>
                            </p:childTnLst>
                          </p:cTn>
                        </p:par>
                        <p:par>
                          <p:cTn id="41" fill="hold">
                            <p:stCondLst>
                              <p:cond delay="6000"/>
                            </p:stCondLst>
                            <p:childTnLst>
                              <p:par>
                                <p:cTn id="42" presetID="21" presetClass="entr" presetSubtype="1"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heel(1)">
                                      <p:cBhvr>
                                        <p:cTn id="44" dur="1000"/>
                                        <p:tgtEl>
                                          <p:spTgt spid="33"/>
                                        </p:tgtEl>
                                      </p:cBhvr>
                                    </p:animEffect>
                                  </p:childTnLst>
                                </p:cTn>
                              </p:par>
                            </p:childTnLst>
                          </p:cTn>
                        </p:par>
                        <p:par>
                          <p:cTn id="45" fill="hold">
                            <p:stCondLst>
                              <p:cond delay="7000"/>
                            </p:stCondLst>
                            <p:childTnLst>
                              <p:par>
                                <p:cTn id="46" presetID="21" presetClass="entr" presetSubtype="1"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heel(1)">
                                      <p:cBhvr>
                                        <p:cTn id="4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animBg="1"/>
      <p:bldP spid="12" grpId="1" animBg="1"/>
      <p:bldP spid="13" grpId="0" animBg="1"/>
      <p:bldP spid="13" grpId="1" animBg="1"/>
      <p:bldP spid="14" grpId="0" animBg="1"/>
      <p:bldP spid="14" grpId="1" animBg="1"/>
      <p:bldP spid="33" grpId="0" animBg="1"/>
      <p:bldP spid="34"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D4AF3C95-0243-462E-9ADC-2B93207D1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1145" y="1256708"/>
            <a:ext cx="5456121" cy="4344584"/>
          </a:xfrm>
          <a:prstGeom prst="rect">
            <a:avLst/>
          </a:prstGeom>
          <a:effectLst>
            <a:outerShdw blurRad="381000" dist="254000" dir="12000000" sx="90000" sy="-19000" rotWithShape="0">
              <a:prstClr val="black">
                <a:alpha val="15000"/>
              </a:prstClr>
            </a:outerShdw>
          </a:effectLst>
        </p:spPr>
      </p:pic>
      <p:sp>
        <p:nvSpPr>
          <p:cNvPr id="7" name="文本框 6">
            <a:extLst>
              <a:ext uri="{FF2B5EF4-FFF2-40B4-BE49-F238E27FC236}">
                <a16:creationId xmlns:a16="http://schemas.microsoft.com/office/drawing/2014/main" id="{ABE2AA4F-DDFB-4EAF-8303-F8ABFA532C9D}"/>
              </a:ext>
            </a:extLst>
          </p:cNvPr>
          <p:cNvSpPr txBox="1"/>
          <p:nvPr/>
        </p:nvSpPr>
        <p:spPr>
          <a:xfrm>
            <a:off x="1132115" y="927647"/>
            <a:ext cx="4272323" cy="461665"/>
          </a:xfrm>
          <a:prstGeom prst="rect">
            <a:avLst/>
          </a:prstGeom>
          <a:noFill/>
        </p:spPr>
        <p:txBody>
          <a:bodyPr wrap="none" rtlCol="0">
            <a:spAutoFit/>
          </a:bodyPr>
          <a:lstStyle/>
          <a:p>
            <a:r>
              <a:rPr lang="en-IN" altLang="zh-CN" sz="2400" dirty="0">
                <a:latin typeface="+mn-ea"/>
              </a:rPr>
              <a:t>B. Data Collection Approaches </a:t>
            </a:r>
            <a:endParaRPr lang="zh-CN" altLang="en-US" sz="2400" dirty="0">
              <a:latin typeface="+mn-ea"/>
            </a:endParaRPr>
          </a:p>
        </p:txBody>
      </p:sp>
      <p:sp>
        <p:nvSpPr>
          <p:cNvPr id="11" name="文本框 10">
            <a:extLst>
              <a:ext uri="{FF2B5EF4-FFF2-40B4-BE49-F238E27FC236}">
                <a16:creationId xmlns:a16="http://schemas.microsoft.com/office/drawing/2014/main" id="{AB456BD6-E673-4D10-8BD3-CDD24328629D}"/>
              </a:ext>
            </a:extLst>
          </p:cNvPr>
          <p:cNvSpPr txBox="1"/>
          <p:nvPr/>
        </p:nvSpPr>
        <p:spPr>
          <a:xfrm>
            <a:off x="1744356" y="1620938"/>
            <a:ext cx="2879833" cy="769441"/>
          </a:xfrm>
          <a:prstGeom prst="rect">
            <a:avLst/>
          </a:prstGeom>
          <a:noFill/>
        </p:spPr>
        <p:txBody>
          <a:bodyPr wrap="square" rtlCol="0">
            <a:spAutoFit/>
          </a:bodyPr>
          <a:lstStyle/>
          <a:p>
            <a:pPr lvl="0" algn="just"/>
            <a:r>
              <a:rPr lang="en-US" altLang="zh-CN" sz="1100">
                <a:latin typeface="微软雅黑" panose="020B0503020204020204" pitchFamily="34" charset="-122"/>
              </a:rPr>
              <a:t>A post by IBM Data Science in Practice describes the data collection and speech training for speech projects at a high level. </a:t>
            </a:r>
            <a:endParaRPr lang="en-US" altLang="zh-CN" sz="1100" dirty="0">
              <a:latin typeface="微软雅黑" panose="020B0503020204020204" pitchFamily="34" charset="-122"/>
            </a:endParaRPr>
          </a:p>
        </p:txBody>
      </p:sp>
      <p:sp>
        <p:nvSpPr>
          <p:cNvPr id="13" name="文本框 12">
            <a:extLst>
              <a:ext uri="{FF2B5EF4-FFF2-40B4-BE49-F238E27FC236}">
                <a16:creationId xmlns:a16="http://schemas.microsoft.com/office/drawing/2014/main" id="{DE186628-0BCB-449B-8287-4C802F3B3843}"/>
              </a:ext>
            </a:extLst>
          </p:cNvPr>
          <p:cNvSpPr txBox="1"/>
          <p:nvPr/>
        </p:nvSpPr>
        <p:spPr>
          <a:xfrm>
            <a:off x="1641815" y="2750994"/>
            <a:ext cx="2982374" cy="1938992"/>
          </a:xfrm>
          <a:prstGeom prst="rect">
            <a:avLst/>
          </a:prstGeom>
          <a:noFill/>
        </p:spPr>
        <p:txBody>
          <a:bodyPr wrap="square" rtlCol="0">
            <a:spAutoFit/>
          </a:bodyPr>
          <a:lstStyle/>
          <a:p>
            <a:pPr algn="just"/>
            <a:r>
              <a:rPr lang="en-US" sz="1200" dirty="0">
                <a:latin typeface="-apple-system"/>
              </a:rPr>
              <a:t>The post outlines the following steps in the data collection exercise: finding out what users will need to say, determining the domain-specific language, building a “script” from a sample of the domain-specific language, identifying the target population, recording humans reading from the script, transcribing what the humans spoke, building a test set, training a language model, and training an acoustic model </a:t>
            </a:r>
            <a:endParaRPr lang="en-US" sz="1200" dirty="0"/>
          </a:p>
        </p:txBody>
      </p:sp>
      <p:grpSp>
        <p:nvGrpSpPr>
          <p:cNvPr id="14" name="组合 13">
            <a:extLst>
              <a:ext uri="{FF2B5EF4-FFF2-40B4-BE49-F238E27FC236}">
                <a16:creationId xmlns:a16="http://schemas.microsoft.com/office/drawing/2014/main" id="{B269374B-B5DF-4839-A529-9BCC8F1FD6F5}"/>
              </a:ext>
            </a:extLst>
          </p:cNvPr>
          <p:cNvGrpSpPr/>
          <p:nvPr/>
        </p:nvGrpSpPr>
        <p:grpSpPr>
          <a:xfrm>
            <a:off x="1254380" y="1684437"/>
            <a:ext cx="376106" cy="376106"/>
            <a:chOff x="1830875" y="4224099"/>
            <a:chExt cx="376106" cy="376106"/>
          </a:xfrm>
        </p:grpSpPr>
        <p:sp>
          <p:nvSpPr>
            <p:cNvPr id="15" name="圆角矩形 17">
              <a:extLst>
                <a:ext uri="{FF2B5EF4-FFF2-40B4-BE49-F238E27FC236}">
                  <a16:creationId xmlns:a16="http://schemas.microsoft.com/office/drawing/2014/main" id="{EA750760-EB5C-4658-8FE2-B96D3527DE62}"/>
                </a:ext>
              </a:extLst>
            </p:cNvPr>
            <p:cNvSpPr/>
            <p:nvPr/>
          </p:nvSpPr>
          <p:spPr>
            <a:xfrm rot="2700000">
              <a:off x="1830875" y="4224099"/>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PA_任意多边形 29">
              <a:extLst>
                <a:ext uri="{FF2B5EF4-FFF2-40B4-BE49-F238E27FC236}">
                  <a16:creationId xmlns:a16="http://schemas.microsoft.com/office/drawing/2014/main" id="{0E349CD7-EA83-4CBA-89FE-B93E5E9F9354}"/>
                </a:ext>
              </a:extLst>
            </p:cNvPr>
            <p:cNvSpPr>
              <a:spLocks noChangeAspect="1"/>
            </p:cNvSpPr>
            <p:nvPr>
              <p:custDataLst>
                <p:tags r:id="rId2"/>
              </p:custDataLst>
            </p:nvPr>
          </p:nvSpPr>
          <p:spPr>
            <a:xfrm>
              <a:off x="1928928" y="4322154"/>
              <a:ext cx="180000" cy="179997"/>
            </a:xfrm>
            <a:custGeom>
              <a:avLst/>
              <a:gdLst/>
              <a:ahLst/>
              <a:cxnLst/>
              <a:rect l="l" t="t" r="r" b="b"/>
              <a:pathLst>
                <a:path w="257180" h="257175">
                  <a:moveTo>
                    <a:pt x="248007" y="0"/>
                  </a:moveTo>
                  <a:cubicBezTo>
                    <a:pt x="249920" y="0"/>
                    <a:pt x="251643" y="527"/>
                    <a:pt x="253173" y="1579"/>
                  </a:cubicBezTo>
                  <a:cubicBezTo>
                    <a:pt x="256331" y="3875"/>
                    <a:pt x="257622" y="6937"/>
                    <a:pt x="257048" y="10764"/>
                  </a:cubicBezTo>
                  <a:lnTo>
                    <a:pt x="220309" y="231200"/>
                  </a:lnTo>
                  <a:cubicBezTo>
                    <a:pt x="219831" y="233974"/>
                    <a:pt x="218300" y="236127"/>
                    <a:pt x="215717" y="237658"/>
                  </a:cubicBezTo>
                  <a:cubicBezTo>
                    <a:pt x="214377" y="238423"/>
                    <a:pt x="212894" y="238806"/>
                    <a:pt x="211268" y="238806"/>
                  </a:cubicBezTo>
                  <a:cubicBezTo>
                    <a:pt x="210215" y="238806"/>
                    <a:pt x="209067" y="238567"/>
                    <a:pt x="207823" y="238088"/>
                  </a:cubicBezTo>
                  <a:lnTo>
                    <a:pt x="142812" y="211538"/>
                  </a:lnTo>
                  <a:lnTo>
                    <a:pt x="108082" y="253875"/>
                  </a:lnTo>
                  <a:cubicBezTo>
                    <a:pt x="106360" y="256075"/>
                    <a:pt x="104016" y="257175"/>
                    <a:pt x="101050" y="257175"/>
                  </a:cubicBezTo>
                  <a:cubicBezTo>
                    <a:pt x="99806" y="257175"/>
                    <a:pt x="98754" y="256984"/>
                    <a:pt x="97892" y="256601"/>
                  </a:cubicBezTo>
                  <a:cubicBezTo>
                    <a:pt x="96075" y="255932"/>
                    <a:pt x="94616" y="254807"/>
                    <a:pt x="93515" y="253229"/>
                  </a:cubicBezTo>
                  <a:cubicBezTo>
                    <a:pt x="92415" y="251650"/>
                    <a:pt x="91865" y="249904"/>
                    <a:pt x="91865" y="247991"/>
                  </a:cubicBezTo>
                  <a:lnTo>
                    <a:pt x="91865" y="197905"/>
                  </a:lnTo>
                  <a:lnTo>
                    <a:pt x="215860" y="45925"/>
                  </a:lnTo>
                  <a:lnTo>
                    <a:pt x="62445" y="178674"/>
                  </a:lnTo>
                  <a:lnTo>
                    <a:pt x="5757" y="155425"/>
                  </a:lnTo>
                  <a:cubicBezTo>
                    <a:pt x="2217" y="154085"/>
                    <a:pt x="304" y="151454"/>
                    <a:pt x="17" y="147532"/>
                  </a:cubicBezTo>
                  <a:cubicBezTo>
                    <a:pt x="-175" y="143705"/>
                    <a:pt x="1356" y="140882"/>
                    <a:pt x="4609" y="139064"/>
                  </a:cubicBezTo>
                  <a:lnTo>
                    <a:pt x="243415" y="1292"/>
                  </a:lnTo>
                  <a:cubicBezTo>
                    <a:pt x="244850" y="431"/>
                    <a:pt x="246380" y="0"/>
                    <a:pt x="248007"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FontAwesome" pitchFamily="2" charset="0"/>
              </a:endParaRPr>
            </a:p>
          </p:txBody>
        </p:sp>
      </p:grpSp>
      <p:grpSp>
        <p:nvGrpSpPr>
          <p:cNvPr id="17" name="组合 16">
            <a:extLst>
              <a:ext uri="{FF2B5EF4-FFF2-40B4-BE49-F238E27FC236}">
                <a16:creationId xmlns:a16="http://schemas.microsoft.com/office/drawing/2014/main" id="{94078072-BDD6-4000-956D-BEFD54D8A52F}"/>
              </a:ext>
            </a:extLst>
          </p:cNvPr>
          <p:cNvGrpSpPr/>
          <p:nvPr/>
        </p:nvGrpSpPr>
        <p:grpSpPr>
          <a:xfrm>
            <a:off x="1254380" y="2760332"/>
            <a:ext cx="376106" cy="376106"/>
            <a:chOff x="3256556" y="4224100"/>
            <a:chExt cx="376106" cy="376106"/>
          </a:xfrm>
        </p:grpSpPr>
        <p:sp>
          <p:nvSpPr>
            <p:cNvPr id="18" name="圆角矩形 20">
              <a:extLst>
                <a:ext uri="{FF2B5EF4-FFF2-40B4-BE49-F238E27FC236}">
                  <a16:creationId xmlns:a16="http://schemas.microsoft.com/office/drawing/2014/main" id="{96C348FD-213D-4861-9414-E9E45CB8474C}"/>
                </a:ext>
              </a:extLst>
            </p:cNvPr>
            <p:cNvSpPr/>
            <p:nvPr/>
          </p:nvSpPr>
          <p:spPr>
            <a:xfrm rot="2700000">
              <a:off x="3256556" y="4224100"/>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PA_任意多边形 28">
              <a:extLst>
                <a:ext uri="{FF2B5EF4-FFF2-40B4-BE49-F238E27FC236}">
                  <a16:creationId xmlns:a16="http://schemas.microsoft.com/office/drawing/2014/main" id="{FB729377-2E94-421E-918C-90DCF93518D6}"/>
                </a:ext>
              </a:extLst>
            </p:cNvPr>
            <p:cNvSpPr>
              <a:spLocks noChangeAspect="1" noChangeArrowheads="1"/>
            </p:cNvSpPr>
            <p:nvPr>
              <p:custDataLst>
                <p:tags r:id="rId1"/>
              </p:custDataLst>
            </p:nvPr>
          </p:nvSpPr>
          <p:spPr bwMode="auto">
            <a:xfrm>
              <a:off x="3336839" y="4322152"/>
              <a:ext cx="215541" cy="180000"/>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2">
                <a:lumMod val="25000"/>
              </a:schemeClr>
            </a:solidFill>
            <a:ln>
              <a:noFill/>
            </a:ln>
            <a:effectLst/>
          </p:spPr>
          <p:txBody>
            <a:bodyPr wrap="none" lIns="45712" tIns="22856" rIns="45712" bIns="22856" anchor="ctr"/>
            <a:lstStyle/>
            <a:p>
              <a:pPr defTabSz="609494">
                <a:defRPr/>
              </a:pPr>
              <a:endParaRPr lang="en-US" dirty="0"/>
            </a:p>
          </p:txBody>
        </p:sp>
      </p:grpSp>
    </p:spTree>
    <p:extLst>
      <p:ext uri="{BB962C8B-B14F-4D97-AF65-F5344CB8AC3E}">
        <p14:creationId xmlns:p14="http://schemas.microsoft.com/office/powerpoint/2010/main" val="9116442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35" presetClass="path" presetSubtype="0" decel="100000" fill="hold" grpId="1" nodeType="withEffect">
                                  <p:stCondLst>
                                    <p:cond delay="250"/>
                                  </p:stCondLst>
                                  <p:childTnLst>
                                    <p:animMotion origin="layout" path="M 1.25E-6 2.77556E-17 L -0.04557 2.77556E-17 " pathEditMode="relative" rAng="0" ptsTypes="AA">
                                      <p:cBhvr>
                                        <p:cTn id="14" dur="1500" spd="-100000" fill="hold"/>
                                        <p:tgtEl>
                                          <p:spTgt spid="7"/>
                                        </p:tgtEl>
                                        <p:attrNameLst>
                                          <p:attrName>ppt_x</p:attrName>
                                          <p:attrName>ppt_y</p:attrName>
                                        </p:attrNameLst>
                                      </p:cBhvr>
                                      <p:rCtr x="-2279" y="0"/>
                                    </p:animMotion>
                                  </p:childTnLst>
                                </p:cTn>
                              </p:par>
                              <p:par>
                                <p:cTn id="15" presetID="10"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50"/>
                                        <p:tgtEl>
                                          <p:spTgt spid="14"/>
                                        </p:tgtEl>
                                      </p:cBhvr>
                                    </p:animEffect>
                                  </p:childTnLst>
                                </p:cTn>
                              </p:par>
                              <p:par>
                                <p:cTn id="18" presetID="64" presetClass="path" presetSubtype="0" decel="100000" fill="hold" nodeType="withEffect">
                                  <p:stCondLst>
                                    <p:cond delay="500"/>
                                  </p:stCondLst>
                                  <p:childTnLst>
                                    <p:animMotion origin="layout" path="M 8.33333E-7 3.33333E-6 L 8.33333E-7 -0.08658 " pathEditMode="relative" rAng="0" ptsTypes="AA">
                                      <p:cBhvr>
                                        <p:cTn id="19" dur="1250" spd="-100000" fill="hold"/>
                                        <p:tgtEl>
                                          <p:spTgt spid="14"/>
                                        </p:tgtEl>
                                        <p:attrNameLst>
                                          <p:attrName>ppt_x</p:attrName>
                                          <p:attrName>ppt_y</p:attrName>
                                        </p:attrNameLst>
                                      </p:cBhvr>
                                      <p:rCtr x="0" y="-4329"/>
                                    </p:animMotion>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par>
                                <p:cTn id="23" presetID="64" presetClass="path" presetSubtype="0" decel="100000" fill="hold" grpId="1" nodeType="withEffect">
                                  <p:stCondLst>
                                    <p:cond delay="1000"/>
                                  </p:stCondLst>
                                  <p:childTnLst>
                                    <p:animMotion origin="layout" path="M 2.08333E-6 -1.11111E-6 L 2.08333E-6 -0.08657 " pathEditMode="relative" rAng="0" ptsTypes="AA">
                                      <p:cBhvr>
                                        <p:cTn id="24" dur="1250" spd="-100000" fill="hold"/>
                                        <p:tgtEl>
                                          <p:spTgt spid="11"/>
                                        </p:tgtEl>
                                        <p:attrNameLst>
                                          <p:attrName>ppt_x</p:attrName>
                                          <p:attrName>ppt_y</p:attrName>
                                        </p:attrNameLst>
                                      </p:cBhvr>
                                      <p:rCtr x="0" y="-4329"/>
                                    </p:animMotion>
                                  </p:childTnLst>
                                </p:cTn>
                              </p:par>
                              <p:par>
                                <p:cTn id="25" presetID="10" presetClass="entr" presetSubtype="0" fill="hold" nodeType="withEffect">
                                  <p:stCondLst>
                                    <p:cond delay="125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750"/>
                                        <p:tgtEl>
                                          <p:spTgt spid="17"/>
                                        </p:tgtEl>
                                      </p:cBhvr>
                                    </p:animEffect>
                                  </p:childTnLst>
                                </p:cTn>
                              </p:par>
                              <p:par>
                                <p:cTn id="28" presetID="64" presetClass="path" presetSubtype="0" decel="100000" fill="hold" nodeType="withEffect">
                                  <p:stCondLst>
                                    <p:cond delay="1250"/>
                                  </p:stCondLst>
                                  <p:childTnLst>
                                    <p:animMotion origin="layout" path="M 8.33333E-7 -1.11111E-6 L 8.33333E-7 -0.08657 " pathEditMode="relative" rAng="0" ptsTypes="AA">
                                      <p:cBhvr>
                                        <p:cTn id="29" dur="1250" spd="-100000" fill="hold"/>
                                        <p:tgtEl>
                                          <p:spTgt spid="17"/>
                                        </p:tgtEl>
                                        <p:attrNameLst>
                                          <p:attrName>ppt_x</p:attrName>
                                          <p:attrName>ppt_y</p:attrName>
                                        </p:attrNameLst>
                                      </p:cBhvr>
                                      <p:rCtr x="0" y="-4329"/>
                                    </p:animMotion>
                                  </p:childTnLst>
                                </p:cTn>
                              </p:par>
                              <p:par>
                                <p:cTn id="30" presetID="10" presetClass="entr" presetSubtype="0" fill="hold" grpId="0" nodeType="withEffect">
                                  <p:stCondLst>
                                    <p:cond delay="1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childTnLst>
                                </p:cTn>
                              </p:par>
                              <p:par>
                                <p:cTn id="33" presetID="64" presetClass="path" presetSubtype="0" decel="100000" fill="hold" grpId="1" nodeType="withEffect">
                                  <p:stCondLst>
                                    <p:cond delay="1750"/>
                                  </p:stCondLst>
                                  <p:childTnLst>
                                    <p:animMotion origin="layout" path="M -1.04167E-6 -1.11111E-6 L -1.04167E-6 -0.08657 " pathEditMode="relative" rAng="0" ptsTypes="AA">
                                      <p:cBhvr>
                                        <p:cTn id="34" dur="1250" spd="-100000" fill="hold"/>
                                        <p:tgtEl>
                                          <p:spTgt spid="13"/>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rgbClr val="407ED1"/>
            </a:gs>
            <a:gs pos="23000">
              <a:srgbClr val="4AC6D7"/>
            </a:gs>
            <a:gs pos="38000">
              <a:srgbClr val="47ADDA"/>
            </a:gs>
            <a:gs pos="100000">
              <a:srgbClr val="3644DB"/>
            </a:gs>
            <a:gs pos="0">
              <a:srgbClr val="4CDFD4"/>
            </a:gs>
          </a:gsLst>
          <a:lin ang="2700000" scaled="1"/>
          <a:tileRect/>
        </a:gra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A71721-E822-49F3-8D14-16298DF9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09533" y="-3429000"/>
            <a:ext cx="6858000" cy="13716000"/>
          </a:xfrm>
          <a:prstGeom prst="rect">
            <a:avLst/>
          </a:prstGeom>
        </p:spPr>
      </p:pic>
      <p:sp>
        <p:nvSpPr>
          <p:cNvPr id="3" name="圆角矩形 3">
            <a:extLst>
              <a:ext uri="{FF2B5EF4-FFF2-40B4-BE49-F238E27FC236}">
                <a16:creationId xmlns:a16="http://schemas.microsoft.com/office/drawing/2014/main" id="{0A199663-38D1-4EB2-8F19-CAD27106DDE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a:extLst>
              <a:ext uri="{FF2B5EF4-FFF2-40B4-BE49-F238E27FC236}">
                <a16:creationId xmlns:a16="http://schemas.microsoft.com/office/drawing/2014/main" id="{26AAA558-6387-498C-9DBB-AF763E29223E}"/>
              </a:ext>
            </a:extLst>
          </p:cNvPr>
          <p:cNvPicPr>
            <a:picLocks noChangeAspect="1"/>
          </p:cNvPicPr>
          <p:nvPr/>
        </p:nvPicPr>
        <p:blipFill rotWithShape="1">
          <a:blip r:embed="rId3">
            <a:extLst>
              <a:ext uri="{28A0092B-C50C-407E-A947-70E740481C1C}">
                <a14:useLocalDpi xmlns:a14="http://schemas.microsoft.com/office/drawing/2010/main" val="0"/>
              </a:ext>
            </a:extLst>
          </a:blip>
          <a:srcRect l="58607" t="60626"/>
          <a:stretch/>
        </p:blipFill>
        <p:spPr>
          <a:xfrm rot="16200000">
            <a:off x="7376899" y="-1280900"/>
            <a:ext cx="2838734" cy="5400533"/>
          </a:xfrm>
          <a:prstGeom prst="rect">
            <a:avLst/>
          </a:prstGeom>
        </p:spPr>
      </p:pic>
      <p:pic>
        <p:nvPicPr>
          <p:cNvPr id="6" name="图片 5">
            <a:extLst>
              <a:ext uri="{FF2B5EF4-FFF2-40B4-BE49-F238E27FC236}">
                <a16:creationId xmlns:a16="http://schemas.microsoft.com/office/drawing/2014/main" id="{014AE049-C55A-4A48-B25D-60F6B2AA8557}"/>
              </a:ext>
            </a:extLst>
          </p:cNvPr>
          <p:cNvPicPr>
            <a:picLocks noChangeAspect="1"/>
          </p:cNvPicPr>
          <p:nvPr/>
        </p:nvPicPr>
        <p:blipFill rotWithShape="1">
          <a:blip r:embed="rId4">
            <a:extLst>
              <a:ext uri="{28A0092B-C50C-407E-A947-70E740481C1C}">
                <a14:useLocalDpi xmlns:a14="http://schemas.microsoft.com/office/drawing/2010/main" val="0"/>
              </a:ext>
            </a:extLst>
          </a:blip>
          <a:srcRect l="17248" t="69149" r="17958" b="6115"/>
          <a:stretch/>
        </p:blipFill>
        <p:spPr>
          <a:xfrm>
            <a:off x="1209439" y="1963102"/>
            <a:ext cx="4527032" cy="4005826"/>
          </a:xfrm>
          <a:prstGeom prst="rect">
            <a:avLst/>
          </a:prstGeom>
        </p:spPr>
      </p:pic>
      <p:sp>
        <p:nvSpPr>
          <p:cNvPr id="7" name="文本框 6">
            <a:extLst>
              <a:ext uri="{FF2B5EF4-FFF2-40B4-BE49-F238E27FC236}">
                <a16:creationId xmlns:a16="http://schemas.microsoft.com/office/drawing/2014/main" id="{56027853-ADD3-418F-BA38-29EE59D14509}"/>
              </a:ext>
            </a:extLst>
          </p:cNvPr>
          <p:cNvSpPr txBox="1"/>
          <p:nvPr/>
        </p:nvSpPr>
        <p:spPr>
          <a:xfrm>
            <a:off x="3199170" y="1150520"/>
            <a:ext cx="2063385" cy="461665"/>
          </a:xfrm>
          <a:prstGeom prst="rect">
            <a:avLst/>
          </a:prstGeom>
          <a:noFill/>
        </p:spPr>
        <p:txBody>
          <a:bodyPr wrap="none" rtlCol="0">
            <a:spAutoFit/>
          </a:bodyPr>
          <a:lstStyle/>
          <a:p>
            <a:r>
              <a:rPr lang="en-IN" altLang="zh-CN" sz="2400" dirty="0">
                <a:latin typeface="+mn-ea"/>
              </a:rPr>
              <a:t>a) Advantages</a:t>
            </a:r>
            <a:endParaRPr lang="zh-CN" altLang="en-US" sz="2400" dirty="0">
              <a:latin typeface="+mn-ea"/>
            </a:endParaRPr>
          </a:p>
        </p:txBody>
      </p:sp>
      <p:grpSp>
        <p:nvGrpSpPr>
          <p:cNvPr id="8" name="组合 7">
            <a:extLst>
              <a:ext uri="{FF2B5EF4-FFF2-40B4-BE49-F238E27FC236}">
                <a16:creationId xmlns:a16="http://schemas.microsoft.com/office/drawing/2014/main" id="{6D10C471-A1F5-48D4-B090-8A057188313A}"/>
              </a:ext>
            </a:extLst>
          </p:cNvPr>
          <p:cNvGrpSpPr/>
          <p:nvPr/>
        </p:nvGrpSpPr>
        <p:grpSpPr>
          <a:xfrm>
            <a:off x="6474157" y="2718127"/>
            <a:ext cx="2340746" cy="435349"/>
            <a:chOff x="7896066" y="4474872"/>
            <a:chExt cx="1756663" cy="435349"/>
          </a:xfrm>
        </p:grpSpPr>
        <p:sp>
          <p:nvSpPr>
            <p:cNvPr id="9" name="文本框 8">
              <a:extLst>
                <a:ext uri="{FF2B5EF4-FFF2-40B4-BE49-F238E27FC236}">
                  <a16:creationId xmlns:a16="http://schemas.microsoft.com/office/drawing/2014/main" id="{DF2DAAE3-DDB0-4877-AF76-672E1C17243B}"/>
                </a:ext>
              </a:extLst>
            </p:cNvPr>
            <p:cNvSpPr txBox="1"/>
            <p:nvPr/>
          </p:nvSpPr>
          <p:spPr>
            <a:xfrm>
              <a:off x="7896066" y="4474872"/>
              <a:ext cx="1756663" cy="27699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Increased Flexibility</a:t>
              </a:r>
              <a:endParaRPr lang="zh-CN" altLang="en-US" sz="12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C6C07E5-768C-43ED-8775-29ADFA9E6F6E}"/>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11" name="组合 10">
            <a:extLst>
              <a:ext uri="{FF2B5EF4-FFF2-40B4-BE49-F238E27FC236}">
                <a16:creationId xmlns:a16="http://schemas.microsoft.com/office/drawing/2014/main" id="{2CB7F7C4-3010-4519-A47E-7165DEF07CA6}"/>
              </a:ext>
            </a:extLst>
          </p:cNvPr>
          <p:cNvGrpSpPr/>
          <p:nvPr/>
        </p:nvGrpSpPr>
        <p:grpSpPr>
          <a:xfrm>
            <a:off x="6474194" y="3516594"/>
            <a:ext cx="2093202" cy="461665"/>
            <a:chOff x="7896066" y="4474872"/>
            <a:chExt cx="1570883" cy="461665"/>
          </a:xfrm>
        </p:grpSpPr>
        <p:sp>
          <p:nvSpPr>
            <p:cNvPr id="12" name="文本框 11">
              <a:extLst>
                <a:ext uri="{FF2B5EF4-FFF2-40B4-BE49-F238E27FC236}">
                  <a16:creationId xmlns:a16="http://schemas.microsoft.com/office/drawing/2014/main" id="{8D6ACD83-24C7-4ABE-A155-8FA9C047B24C}"/>
                </a:ext>
              </a:extLst>
            </p:cNvPr>
            <p:cNvSpPr txBox="1"/>
            <p:nvPr/>
          </p:nvSpPr>
          <p:spPr>
            <a:xfrm>
              <a:off x="7896066" y="4474872"/>
              <a:ext cx="1570883" cy="461665"/>
            </a:xfrm>
            <a:prstGeom prst="rect">
              <a:avLst/>
            </a:prstGeom>
            <a:noFill/>
          </p:spPr>
          <p:txBody>
            <a:bodyPr wrap="none" rtlCol="0">
              <a:spAutoFit/>
            </a:bodyPr>
            <a:lstStyle/>
            <a:p>
              <a:pPr lvl="0"/>
              <a:r>
                <a:rPr lang="en-US" altLang="zh-CN" sz="1200" dirty="0">
                  <a:latin typeface="Microsoft YaHei" panose="020B0503020204020204" pitchFamily="34" charset="-122"/>
                  <a:ea typeface="Microsoft YaHei" panose="020B0503020204020204" pitchFamily="34" charset="-122"/>
                </a:rPr>
                <a:t>Saves time by automating</a:t>
              </a:r>
            </a:p>
            <a:p>
              <a:pPr lvl="0"/>
              <a:r>
                <a:rPr lang="en-US" altLang="zh-CN" sz="1200" dirty="0">
                  <a:latin typeface="Microsoft YaHei" panose="020B0503020204020204" pitchFamily="34" charset="-122"/>
                  <a:ea typeface="Microsoft YaHei" panose="020B0503020204020204" pitchFamily="34" charset="-122"/>
                </a:rPr>
                <a:t>Repetitive tasks</a:t>
              </a:r>
              <a:endParaRPr lang="zh-CN" altLang="en-US" sz="12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57227F3F-3476-43FD-8887-5F426B3104B0}"/>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14" name="组合 13">
            <a:extLst>
              <a:ext uri="{FF2B5EF4-FFF2-40B4-BE49-F238E27FC236}">
                <a16:creationId xmlns:a16="http://schemas.microsoft.com/office/drawing/2014/main" id="{3314F1D7-F2EF-4D30-BCDF-D03668E76C81}"/>
              </a:ext>
            </a:extLst>
          </p:cNvPr>
          <p:cNvGrpSpPr/>
          <p:nvPr/>
        </p:nvGrpSpPr>
        <p:grpSpPr>
          <a:xfrm>
            <a:off x="6474195" y="4317751"/>
            <a:ext cx="1983235" cy="646331"/>
            <a:chOff x="7896066" y="4474872"/>
            <a:chExt cx="1488356" cy="646331"/>
          </a:xfrm>
        </p:grpSpPr>
        <p:sp>
          <p:nvSpPr>
            <p:cNvPr id="15" name="文本框 14">
              <a:extLst>
                <a:ext uri="{FF2B5EF4-FFF2-40B4-BE49-F238E27FC236}">
                  <a16:creationId xmlns:a16="http://schemas.microsoft.com/office/drawing/2014/main" id="{430BF26E-EB8B-4D58-BBB9-5AE4F76CE281}"/>
                </a:ext>
              </a:extLst>
            </p:cNvPr>
            <p:cNvSpPr txBox="1"/>
            <p:nvPr/>
          </p:nvSpPr>
          <p:spPr>
            <a:xfrm>
              <a:off x="7896066" y="4474872"/>
              <a:ext cx="1488356" cy="646331"/>
            </a:xfrm>
            <a:prstGeom prst="rect">
              <a:avLst/>
            </a:prstGeom>
            <a:noFill/>
          </p:spPr>
          <p:txBody>
            <a:bodyPr wrap="none" rtlCol="0">
              <a:spAutoFit/>
            </a:bodyPr>
            <a:lstStyle/>
            <a:p>
              <a:pPr lvl="0"/>
              <a:r>
                <a:rPr lang="en-IN" altLang="zh-CN" sz="1200" dirty="0">
                  <a:latin typeface="Microsoft YaHei" panose="020B0503020204020204" pitchFamily="34" charset="-122"/>
                  <a:ea typeface="Microsoft YaHei" panose="020B0503020204020204" pitchFamily="34" charset="-122"/>
                </a:rPr>
                <a:t>Accessibility options for </a:t>
              </a:r>
            </a:p>
            <a:p>
              <a:pPr lvl="0"/>
              <a:r>
                <a:rPr lang="en-IN" altLang="zh-CN" sz="1200" dirty="0">
                  <a:latin typeface="Microsoft YaHei" panose="020B0503020204020204" pitchFamily="34" charset="-122"/>
                  <a:ea typeface="Microsoft YaHei" panose="020B0503020204020204" pitchFamily="34" charset="-122"/>
                </a:rPr>
                <a:t>Mobility and the visually</a:t>
              </a:r>
            </a:p>
            <a:p>
              <a:pPr lvl="0"/>
              <a:r>
                <a:rPr lang="en-IN" altLang="zh-CN" sz="1200" dirty="0">
                  <a:latin typeface="Microsoft YaHei" panose="020B0503020204020204" pitchFamily="34" charset="-122"/>
                  <a:ea typeface="Microsoft YaHei" panose="020B0503020204020204" pitchFamily="34" charset="-122"/>
                </a:rPr>
                <a:t>impaired</a:t>
              </a:r>
              <a:endParaRPr lang="zh-CN" altLang="en-US" sz="12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049576E7-1F27-4EC8-8D92-53D49362D6DA}"/>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17" name="组合 16">
            <a:extLst>
              <a:ext uri="{FF2B5EF4-FFF2-40B4-BE49-F238E27FC236}">
                <a16:creationId xmlns:a16="http://schemas.microsoft.com/office/drawing/2014/main" id="{769DFB9D-B8E4-4835-B64A-536CD72BC739}"/>
              </a:ext>
            </a:extLst>
          </p:cNvPr>
          <p:cNvGrpSpPr/>
          <p:nvPr/>
        </p:nvGrpSpPr>
        <p:grpSpPr>
          <a:xfrm>
            <a:off x="6474198" y="5138002"/>
            <a:ext cx="2118016" cy="461665"/>
            <a:chOff x="7896066" y="4474872"/>
            <a:chExt cx="1589504" cy="461665"/>
          </a:xfrm>
        </p:grpSpPr>
        <p:sp>
          <p:nvSpPr>
            <p:cNvPr id="18" name="文本框 17">
              <a:extLst>
                <a:ext uri="{FF2B5EF4-FFF2-40B4-BE49-F238E27FC236}">
                  <a16:creationId xmlns:a16="http://schemas.microsoft.com/office/drawing/2014/main" id="{97AE59D8-C000-42BA-8F76-37551D571C19}"/>
                </a:ext>
              </a:extLst>
            </p:cNvPr>
            <p:cNvSpPr txBox="1"/>
            <p:nvPr/>
          </p:nvSpPr>
          <p:spPr>
            <a:xfrm>
              <a:off x="7896066" y="4474872"/>
              <a:ext cx="1589504" cy="461665"/>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Reducing our dependence</a:t>
              </a:r>
            </a:p>
            <a:p>
              <a:r>
                <a:rPr lang="en-US" altLang="zh-CN" sz="1200" dirty="0">
                  <a:latin typeface="Microsoft YaHei" panose="020B0503020204020204" pitchFamily="34" charset="-122"/>
                  <a:ea typeface="Microsoft YaHei" panose="020B0503020204020204" pitchFamily="34" charset="-122"/>
                </a:rPr>
                <a:t>On screens</a:t>
              </a:r>
            </a:p>
          </p:txBody>
        </p:sp>
        <p:sp>
          <p:nvSpPr>
            <p:cNvPr id="19" name="文本框 18">
              <a:extLst>
                <a:ext uri="{FF2B5EF4-FFF2-40B4-BE49-F238E27FC236}">
                  <a16:creationId xmlns:a16="http://schemas.microsoft.com/office/drawing/2014/main" id="{F4BE34D5-5E8A-4E5D-AD86-ED1A9D854339}"/>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B2EB2BA3-EA2C-465E-B878-84157ACD7AEF}"/>
              </a:ext>
            </a:extLst>
          </p:cNvPr>
          <p:cNvGrpSpPr/>
          <p:nvPr/>
        </p:nvGrpSpPr>
        <p:grpSpPr>
          <a:xfrm>
            <a:off x="5948920" y="2727880"/>
            <a:ext cx="376106" cy="376106"/>
            <a:chOff x="1181697" y="2810764"/>
            <a:chExt cx="376106" cy="376106"/>
          </a:xfrm>
        </p:grpSpPr>
        <p:sp>
          <p:nvSpPr>
            <p:cNvPr id="22" name="圆角矩形 49">
              <a:extLst>
                <a:ext uri="{FF2B5EF4-FFF2-40B4-BE49-F238E27FC236}">
                  <a16:creationId xmlns:a16="http://schemas.microsoft.com/office/drawing/2014/main" id="{360E367F-346A-48C8-961C-CB243F1E2E96}"/>
                </a:ext>
              </a:extLst>
            </p:cNvPr>
            <p:cNvSpPr/>
            <p:nvPr/>
          </p:nvSpPr>
          <p:spPr>
            <a:xfrm rot="2700000">
              <a:off x="1181697" y="2810764"/>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任意多边形 84">
              <a:extLst>
                <a:ext uri="{FF2B5EF4-FFF2-40B4-BE49-F238E27FC236}">
                  <a16:creationId xmlns:a16="http://schemas.microsoft.com/office/drawing/2014/main" id="{467CD09F-B167-4A12-9A30-A9BC8B487825}"/>
                </a:ext>
              </a:extLst>
            </p:cNvPr>
            <p:cNvSpPr>
              <a:spLocks noChangeAspect="1"/>
            </p:cNvSpPr>
            <p:nvPr/>
          </p:nvSpPr>
          <p:spPr>
            <a:xfrm>
              <a:off x="1292607" y="2906072"/>
              <a:ext cx="154285" cy="180000"/>
            </a:xfrm>
            <a:custGeom>
              <a:avLst/>
              <a:gdLst/>
              <a:ahLst/>
              <a:cxnLst/>
              <a:rect l="l" t="t" r="r" b="b"/>
              <a:pathLst>
                <a:path w="220435" h="257175">
                  <a:moveTo>
                    <a:pt x="59701" y="183697"/>
                  </a:moveTo>
                  <a:cubicBezTo>
                    <a:pt x="58362" y="183697"/>
                    <a:pt x="57261" y="184127"/>
                    <a:pt x="56400" y="184988"/>
                  </a:cubicBezTo>
                  <a:cubicBezTo>
                    <a:pt x="55539" y="185850"/>
                    <a:pt x="55109" y="186950"/>
                    <a:pt x="55109" y="188289"/>
                  </a:cubicBezTo>
                  <a:lnTo>
                    <a:pt x="55109" y="197474"/>
                  </a:lnTo>
                  <a:cubicBezTo>
                    <a:pt x="55109" y="198814"/>
                    <a:pt x="55539" y="199914"/>
                    <a:pt x="56400" y="200775"/>
                  </a:cubicBezTo>
                  <a:cubicBezTo>
                    <a:pt x="57261" y="201636"/>
                    <a:pt x="58362" y="202067"/>
                    <a:pt x="59701" y="202067"/>
                  </a:cubicBezTo>
                  <a:lnTo>
                    <a:pt x="160734" y="202067"/>
                  </a:lnTo>
                  <a:cubicBezTo>
                    <a:pt x="162074" y="202067"/>
                    <a:pt x="163174" y="201636"/>
                    <a:pt x="164035" y="200775"/>
                  </a:cubicBezTo>
                  <a:cubicBezTo>
                    <a:pt x="164896" y="199914"/>
                    <a:pt x="165327" y="198814"/>
                    <a:pt x="165327" y="197474"/>
                  </a:cubicBezTo>
                  <a:lnTo>
                    <a:pt x="165327" y="188289"/>
                  </a:lnTo>
                  <a:cubicBezTo>
                    <a:pt x="165327" y="186950"/>
                    <a:pt x="164896" y="185850"/>
                    <a:pt x="164035" y="184988"/>
                  </a:cubicBezTo>
                  <a:cubicBezTo>
                    <a:pt x="163174" y="184127"/>
                    <a:pt x="162074" y="183697"/>
                    <a:pt x="160734" y="183697"/>
                  </a:cubicBezTo>
                  <a:close/>
                  <a:moveTo>
                    <a:pt x="59701" y="146958"/>
                  </a:moveTo>
                  <a:cubicBezTo>
                    <a:pt x="58362" y="146958"/>
                    <a:pt x="57261" y="147388"/>
                    <a:pt x="56400" y="148249"/>
                  </a:cubicBezTo>
                  <a:cubicBezTo>
                    <a:pt x="55539" y="149110"/>
                    <a:pt x="55109" y="150210"/>
                    <a:pt x="55109" y="151550"/>
                  </a:cubicBezTo>
                  <a:lnTo>
                    <a:pt x="55109" y="160735"/>
                  </a:lnTo>
                  <a:cubicBezTo>
                    <a:pt x="55109" y="162074"/>
                    <a:pt x="55539" y="163174"/>
                    <a:pt x="56400" y="164036"/>
                  </a:cubicBezTo>
                  <a:cubicBezTo>
                    <a:pt x="57261" y="164897"/>
                    <a:pt x="58362" y="165327"/>
                    <a:pt x="59701" y="165327"/>
                  </a:cubicBezTo>
                  <a:lnTo>
                    <a:pt x="160734" y="165327"/>
                  </a:lnTo>
                  <a:cubicBezTo>
                    <a:pt x="162074" y="165327"/>
                    <a:pt x="163174" y="164897"/>
                    <a:pt x="164035" y="164036"/>
                  </a:cubicBezTo>
                  <a:cubicBezTo>
                    <a:pt x="164896" y="163174"/>
                    <a:pt x="165327" y="162074"/>
                    <a:pt x="165327" y="160735"/>
                  </a:cubicBezTo>
                  <a:lnTo>
                    <a:pt x="165327" y="151550"/>
                  </a:lnTo>
                  <a:cubicBezTo>
                    <a:pt x="165327" y="150210"/>
                    <a:pt x="164896" y="149110"/>
                    <a:pt x="164035" y="148249"/>
                  </a:cubicBezTo>
                  <a:cubicBezTo>
                    <a:pt x="163174" y="147388"/>
                    <a:pt x="162074" y="146958"/>
                    <a:pt x="160734" y="146958"/>
                  </a:cubicBezTo>
                  <a:close/>
                  <a:moveTo>
                    <a:pt x="59701" y="110218"/>
                  </a:moveTo>
                  <a:cubicBezTo>
                    <a:pt x="58362" y="110218"/>
                    <a:pt x="57261" y="110649"/>
                    <a:pt x="56400" y="111510"/>
                  </a:cubicBezTo>
                  <a:cubicBezTo>
                    <a:pt x="55539" y="112371"/>
                    <a:pt x="55109" y="113471"/>
                    <a:pt x="55109" y="114811"/>
                  </a:cubicBezTo>
                  <a:lnTo>
                    <a:pt x="55109" y="123995"/>
                  </a:lnTo>
                  <a:cubicBezTo>
                    <a:pt x="55109" y="125335"/>
                    <a:pt x="55539" y="126435"/>
                    <a:pt x="56400" y="127296"/>
                  </a:cubicBezTo>
                  <a:cubicBezTo>
                    <a:pt x="57261" y="128157"/>
                    <a:pt x="58362" y="128588"/>
                    <a:pt x="59701" y="128588"/>
                  </a:cubicBezTo>
                  <a:lnTo>
                    <a:pt x="160734" y="128588"/>
                  </a:lnTo>
                  <a:cubicBezTo>
                    <a:pt x="162074" y="128588"/>
                    <a:pt x="163174" y="128157"/>
                    <a:pt x="164035" y="127296"/>
                  </a:cubicBezTo>
                  <a:cubicBezTo>
                    <a:pt x="164896" y="126435"/>
                    <a:pt x="165327" y="125335"/>
                    <a:pt x="165327" y="123995"/>
                  </a:cubicBezTo>
                  <a:lnTo>
                    <a:pt x="165327" y="114811"/>
                  </a:lnTo>
                  <a:cubicBezTo>
                    <a:pt x="165327" y="113471"/>
                    <a:pt x="164896" y="112371"/>
                    <a:pt x="164035" y="111510"/>
                  </a:cubicBezTo>
                  <a:cubicBezTo>
                    <a:pt x="163174" y="110649"/>
                    <a:pt x="162074" y="110218"/>
                    <a:pt x="160734" y="110218"/>
                  </a:cubicBezTo>
                  <a:close/>
                  <a:moveTo>
                    <a:pt x="146957" y="5741"/>
                  </a:moveTo>
                  <a:cubicBezTo>
                    <a:pt x="149062" y="7080"/>
                    <a:pt x="150784" y="8420"/>
                    <a:pt x="152123" y="9759"/>
                  </a:cubicBezTo>
                  <a:lnTo>
                    <a:pt x="210677" y="68312"/>
                  </a:lnTo>
                  <a:cubicBezTo>
                    <a:pt x="212016" y="69652"/>
                    <a:pt x="213355" y="71374"/>
                    <a:pt x="214695" y="73479"/>
                  </a:cubicBezTo>
                  <a:lnTo>
                    <a:pt x="146957" y="73479"/>
                  </a:lnTo>
                  <a:close/>
                  <a:moveTo>
                    <a:pt x="13777" y="0"/>
                  </a:moveTo>
                  <a:lnTo>
                    <a:pt x="128587" y="0"/>
                  </a:lnTo>
                  <a:lnTo>
                    <a:pt x="128587" y="78071"/>
                  </a:lnTo>
                  <a:cubicBezTo>
                    <a:pt x="128587" y="81898"/>
                    <a:pt x="129927" y="85151"/>
                    <a:pt x="132606" y="87830"/>
                  </a:cubicBezTo>
                  <a:cubicBezTo>
                    <a:pt x="135285" y="90509"/>
                    <a:pt x="138537" y="91849"/>
                    <a:pt x="142364" y="91849"/>
                  </a:cubicBezTo>
                  <a:lnTo>
                    <a:pt x="220435" y="91849"/>
                  </a:lnTo>
                  <a:lnTo>
                    <a:pt x="220435" y="243398"/>
                  </a:lnTo>
                  <a:cubicBezTo>
                    <a:pt x="220435" y="247225"/>
                    <a:pt x="219096" y="250478"/>
                    <a:pt x="216417" y="253157"/>
                  </a:cubicBezTo>
                  <a:cubicBezTo>
                    <a:pt x="213738" y="255836"/>
                    <a:pt x="210485" y="257175"/>
                    <a:pt x="206658" y="257175"/>
                  </a:cubicBezTo>
                  <a:lnTo>
                    <a:pt x="13777" y="257175"/>
                  </a:lnTo>
                  <a:cubicBezTo>
                    <a:pt x="9950" y="257175"/>
                    <a:pt x="6697" y="255836"/>
                    <a:pt x="4018" y="253157"/>
                  </a:cubicBezTo>
                  <a:cubicBezTo>
                    <a:pt x="1339" y="250478"/>
                    <a:pt x="0" y="247225"/>
                    <a:pt x="0" y="243398"/>
                  </a:cubicBezTo>
                  <a:lnTo>
                    <a:pt x="0" y="13778"/>
                  </a:lnTo>
                  <a:cubicBezTo>
                    <a:pt x="0" y="9951"/>
                    <a:pt x="1339" y="6698"/>
                    <a:pt x="4018" y="4019"/>
                  </a:cubicBezTo>
                  <a:cubicBezTo>
                    <a:pt x="6697" y="1340"/>
                    <a:pt x="9950" y="0"/>
                    <a:pt x="13777" y="0"/>
                  </a:cubicBezTo>
                  <a:close/>
                </a:path>
              </a:pathLst>
            </a:custGeom>
            <a:solidFill>
              <a:srgbClr val="7611D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FontAwesome" pitchFamily="2" charset="0"/>
              </a:endParaRPr>
            </a:p>
          </p:txBody>
        </p:sp>
      </p:grpSp>
      <p:grpSp>
        <p:nvGrpSpPr>
          <p:cNvPr id="24" name="组合 23">
            <a:extLst>
              <a:ext uri="{FF2B5EF4-FFF2-40B4-BE49-F238E27FC236}">
                <a16:creationId xmlns:a16="http://schemas.microsoft.com/office/drawing/2014/main" id="{363111C7-5DFE-43E8-86EC-254CF4942E42}"/>
              </a:ext>
            </a:extLst>
          </p:cNvPr>
          <p:cNvGrpSpPr/>
          <p:nvPr/>
        </p:nvGrpSpPr>
        <p:grpSpPr>
          <a:xfrm>
            <a:off x="5948920" y="5147755"/>
            <a:ext cx="376106" cy="376106"/>
            <a:chOff x="1181697" y="5230639"/>
            <a:chExt cx="376106" cy="376106"/>
          </a:xfrm>
        </p:grpSpPr>
        <p:sp>
          <p:nvSpPr>
            <p:cNvPr id="25" name="圆角矩形 76">
              <a:extLst>
                <a:ext uri="{FF2B5EF4-FFF2-40B4-BE49-F238E27FC236}">
                  <a16:creationId xmlns:a16="http://schemas.microsoft.com/office/drawing/2014/main" id="{F746A8D2-B78A-429F-8DCD-64AF14593C0B}"/>
                </a:ext>
              </a:extLst>
            </p:cNvPr>
            <p:cNvSpPr/>
            <p:nvPr/>
          </p:nvSpPr>
          <p:spPr>
            <a:xfrm rot="2700000">
              <a:off x="1181697" y="5230639"/>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Freeform 106">
              <a:extLst>
                <a:ext uri="{FF2B5EF4-FFF2-40B4-BE49-F238E27FC236}">
                  <a16:creationId xmlns:a16="http://schemas.microsoft.com/office/drawing/2014/main" id="{0B36D1CA-4295-4132-9A81-847EFFA48525}"/>
                </a:ext>
              </a:extLst>
            </p:cNvPr>
            <p:cNvSpPr>
              <a:spLocks noChangeAspect="1" noChangeArrowheads="1"/>
            </p:cNvSpPr>
            <p:nvPr/>
          </p:nvSpPr>
          <p:spPr bwMode="auto">
            <a:xfrm>
              <a:off x="1306373" y="5328692"/>
              <a:ext cx="126754" cy="180000"/>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27" name="组合 26">
            <a:extLst>
              <a:ext uri="{FF2B5EF4-FFF2-40B4-BE49-F238E27FC236}">
                <a16:creationId xmlns:a16="http://schemas.microsoft.com/office/drawing/2014/main" id="{879AE606-D6A3-4BB1-84A6-AB0709BA5D4E}"/>
              </a:ext>
            </a:extLst>
          </p:cNvPr>
          <p:cNvGrpSpPr/>
          <p:nvPr/>
        </p:nvGrpSpPr>
        <p:grpSpPr>
          <a:xfrm>
            <a:off x="5948920" y="4327504"/>
            <a:ext cx="376106" cy="376106"/>
            <a:chOff x="1181697" y="4410388"/>
            <a:chExt cx="376106" cy="376106"/>
          </a:xfrm>
        </p:grpSpPr>
        <p:sp>
          <p:nvSpPr>
            <p:cNvPr id="28" name="圆角矩形 67">
              <a:extLst>
                <a:ext uri="{FF2B5EF4-FFF2-40B4-BE49-F238E27FC236}">
                  <a16:creationId xmlns:a16="http://schemas.microsoft.com/office/drawing/2014/main" id="{4F1EEB4A-0A12-43EC-A88C-FE8997F75A19}"/>
                </a:ext>
              </a:extLst>
            </p:cNvPr>
            <p:cNvSpPr/>
            <p:nvPr/>
          </p:nvSpPr>
          <p:spPr>
            <a:xfrm rot="2700000">
              <a:off x="1181697" y="4410388"/>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Freeform 51">
              <a:extLst>
                <a:ext uri="{FF2B5EF4-FFF2-40B4-BE49-F238E27FC236}">
                  <a16:creationId xmlns:a16="http://schemas.microsoft.com/office/drawing/2014/main" id="{6ADB5659-7952-4E11-A9BB-1413B66180DE}"/>
                </a:ext>
              </a:extLst>
            </p:cNvPr>
            <p:cNvSpPr>
              <a:spLocks noChangeAspect="1" noChangeArrowheads="1"/>
            </p:cNvSpPr>
            <p:nvPr/>
          </p:nvSpPr>
          <p:spPr bwMode="auto">
            <a:xfrm>
              <a:off x="1276881" y="4542739"/>
              <a:ext cx="180000" cy="111404"/>
            </a:xfrm>
            <a:custGeom>
              <a:avLst/>
              <a:gdLst>
                <a:gd name="T0" fmla="*/ 18 w 461"/>
                <a:gd name="T1" fmla="*/ 27 h 285"/>
                <a:gd name="T2" fmla="*/ 18 w 461"/>
                <a:gd name="T3" fmla="*/ 27 h 285"/>
                <a:gd name="T4" fmla="*/ 203 w 461"/>
                <a:gd name="T5" fmla="*/ 125 h 285"/>
                <a:gd name="T6" fmla="*/ 231 w 461"/>
                <a:gd name="T7" fmla="*/ 133 h 285"/>
                <a:gd name="T8" fmla="*/ 248 w 461"/>
                <a:gd name="T9" fmla="*/ 125 h 285"/>
                <a:gd name="T10" fmla="*/ 434 w 461"/>
                <a:gd name="T11" fmla="*/ 27 h 285"/>
                <a:gd name="T12" fmla="*/ 443 w 461"/>
                <a:gd name="T13" fmla="*/ 0 h 285"/>
                <a:gd name="T14" fmla="*/ 18 w 461"/>
                <a:gd name="T15" fmla="*/ 0 h 285"/>
                <a:gd name="T16" fmla="*/ 18 w 461"/>
                <a:gd name="T17" fmla="*/ 27 h 285"/>
                <a:gd name="T18" fmla="*/ 443 w 461"/>
                <a:gd name="T19" fmla="*/ 80 h 285"/>
                <a:gd name="T20" fmla="*/ 443 w 461"/>
                <a:gd name="T21" fmla="*/ 80 h 285"/>
                <a:gd name="T22" fmla="*/ 248 w 461"/>
                <a:gd name="T23" fmla="*/ 178 h 285"/>
                <a:gd name="T24" fmla="*/ 231 w 461"/>
                <a:gd name="T25" fmla="*/ 178 h 285"/>
                <a:gd name="T26" fmla="*/ 203 w 461"/>
                <a:gd name="T27" fmla="*/ 178 h 285"/>
                <a:gd name="T28" fmla="*/ 18 w 461"/>
                <a:gd name="T29" fmla="*/ 80 h 285"/>
                <a:gd name="T30" fmla="*/ 9 w 461"/>
                <a:gd name="T31" fmla="*/ 80 h 285"/>
                <a:gd name="T32" fmla="*/ 9 w 461"/>
                <a:gd name="T33" fmla="*/ 266 h 285"/>
                <a:gd name="T34" fmla="*/ 35 w 461"/>
                <a:gd name="T35" fmla="*/ 284 h 285"/>
                <a:gd name="T36" fmla="*/ 425 w 461"/>
                <a:gd name="T37" fmla="*/ 284 h 285"/>
                <a:gd name="T38" fmla="*/ 452 w 461"/>
                <a:gd name="T39" fmla="*/ 266 h 285"/>
                <a:gd name="T40" fmla="*/ 452 w 461"/>
                <a:gd name="T41" fmla="*/ 80 h 285"/>
                <a:gd name="T42" fmla="*/ 443 w 461"/>
                <a:gd name="T43" fmla="*/ 8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30" name="组合 29">
            <a:extLst>
              <a:ext uri="{FF2B5EF4-FFF2-40B4-BE49-F238E27FC236}">
                <a16:creationId xmlns:a16="http://schemas.microsoft.com/office/drawing/2014/main" id="{48FE7892-60A9-4CF3-AE6F-FB357AF0227C}"/>
              </a:ext>
            </a:extLst>
          </p:cNvPr>
          <p:cNvGrpSpPr/>
          <p:nvPr/>
        </p:nvGrpSpPr>
        <p:grpSpPr>
          <a:xfrm>
            <a:off x="5948920" y="3526347"/>
            <a:ext cx="376106" cy="376106"/>
            <a:chOff x="1181697" y="3609231"/>
            <a:chExt cx="376106" cy="376106"/>
          </a:xfrm>
        </p:grpSpPr>
        <p:sp>
          <p:nvSpPr>
            <p:cNvPr id="31" name="圆角矩形 58">
              <a:extLst>
                <a:ext uri="{FF2B5EF4-FFF2-40B4-BE49-F238E27FC236}">
                  <a16:creationId xmlns:a16="http://schemas.microsoft.com/office/drawing/2014/main" id="{9A85C8BB-3C25-4B25-94A3-DE56E61EC5E9}"/>
                </a:ext>
              </a:extLst>
            </p:cNvPr>
            <p:cNvSpPr/>
            <p:nvPr/>
          </p:nvSpPr>
          <p:spPr>
            <a:xfrm rot="2700000">
              <a:off x="1181697" y="3609231"/>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Freeform 75">
              <a:extLst>
                <a:ext uri="{FF2B5EF4-FFF2-40B4-BE49-F238E27FC236}">
                  <a16:creationId xmlns:a16="http://schemas.microsoft.com/office/drawing/2014/main" id="{DB2E7C8F-EB75-4301-B133-3A312866ABE0}"/>
                </a:ext>
              </a:extLst>
            </p:cNvPr>
            <p:cNvSpPr>
              <a:spLocks noChangeAspect="1" noChangeArrowheads="1"/>
            </p:cNvSpPr>
            <p:nvPr/>
          </p:nvSpPr>
          <p:spPr bwMode="auto">
            <a:xfrm>
              <a:off x="1321289" y="3707284"/>
              <a:ext cx="96923" cy="18000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2" name="组合 7">
            <a:extLst>
              <a:ext uri="{FF2B5EF4-FFF2-40B4-BE49-F238E27FC236}">
                <a16:creationId xmlns:a16="http://schemas.microsoft.com/office/drawing/2014/main" id="{350BE74A-E033-E66A-5D62-F65A99DB70D6}"/>
              </a:ext>
            </a:extLst>
          </p:cNvPr>
          <p:cNvGrpSpPr/>
          <p:nvPr/>
        </p:nvGrpSpPr>
        <p:grpSpPr>
          <a:xfrm>
            <a:off x="9212217" y="2747315"/>
            <a:ext cx="2340746" cy="646331"/>
            <a:chOff x="7896066" y="4474872"/>
            <a:chExt cx="1756663" cy="646331"/>
          </a:xfrm>
        </p:grpSpPr>
        <p:sp>
          <p:nvSpPr>
            <p:cNvPr id="33" name="文本框 8">
              <a:extLst>
                <a:ext uri="{FF2B5EF4-FFF2-40B4-BE49-F238E27FC236}">
                  <a16:creationId xmlns:a16="http://schemas.microsoft.com/office/drawing/2014/main" id="{5E4169AB-CEE4-FDF4-FEBB-56BC41B57812}"/>
                </a:ext>
              </a:extLst>
            </p:cNvPr>
            <p:cNvSpPr txBox="1"/>
            <p:nvPr/>
          </p:nvSpPr>
          <p:spPr>
            <a:xfrm>
              <a:off x="7896066" y="4474872"/>
              <a:ext cx="1756663" cy="646331"/>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Adding personality to our daily</a:t>
              </a:r>
            </a:p>
            <a:p>
              <a:r>
                <a:rPr lang="en-US" altLang="zh-CN" sz="1200" dirty="0">
                  <a:latin typeface="Microsoft YaHei" panose="020B0503020204020204" pitchFamily="34" charset="-122"/>
                  <a:ea typeface="Microsoft YaHei" panose="020B0503020204020204" pitchFamily="34" charset="-122"/>
                </a:rPr>
                <a:t>lives</a:t>
              </a:r>
              <a:endParaRPr lang="zh-CN" altLang="en-US" sz="1200" dirty="0">
                <a:latin typeface="Microsoft YaHei" panose="020B0503020204020204" pitchFamily="34" charset="-122"/>
                <a:ea typeface="Microsoft YaHei" panose="020B0503020204020204" pitchFamily="34" charset="-122"/>
              </a:endParaRPr>
            </a:p>
          </p:txBody>
        </p:sp>
        <p:sp>
          <p:nvSpPr>
            <p:cNvPr id="34" name="文本框 9">
              <a:extLst>
                <a:ext uri="{FF2B5EF4-FFF2-40B4-BE49-F238E27FC236}">
                  <a16:creationId xmlns:a16="http://schemas.microsoft.com/office/drawing/2014/main" id="{F1C66E35-2B3B-1267-99E8-715A5E4B32FA}"/>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35" name="组合 10">
            <a:extLst>
              <a:ext uri="{FF2B5EF4-FFF2-40B4-BE49-F238E27FC236}">
                <a16:creationId xmlns:a16="http://schemas.microsoft.com/office/drawing/2014/main" id="{7AC2E8CC-CDAD-6147-6134-A4CA9DC39FC0}"/>
              </a:ext>
            </a:extLst>
          </p:cNvPr>
          <p:cNvGrpSpPr/>
          <p:nvPr/>
        </p:nvGrpSpPr>
        <p:grpSpPr>
          <a:xfrm>
            <a:off x="9212243" y="3545782"/>
            <a:ext cx="1823000" cy="435349"/>
            <a:chOff x="7896066" y="4474872"/>
            <a:chExt cx="1368106" cy="435349"/>
          </a:xfrm>
        </p:grpSpPr>
        <p:sp>
          <p:nvSpPr>
            <p:cNvPr id="36" name="文本框 11">
              <a:extLst>
                <a:ext uri="{FF2B5EF4-FFF2-40B4-BE49-F238E27FC236}">
                  <a16:creationId xmlns:a16="http://schemas.microsoft.com/office/drawing/2014/main" id="{5EE92C49-F5F8-244A-8A8A-1A186A1D12FD}"/>
                </a:ext>
              </a:extLst>
            </p:cNvPr>
            <p:cNvSpPr txBox="1"/>
            <p:nvPr/>
          </p:nvSpPr>
          <p:spPr>
            <a:xfrm>
              <a:off x="7896066" y="4474872"/>
              <a:ext cx="1368106" cy="276999"/>
            </a:xfrm>
            <a:prstGeom prst="rect">
              <a:avLst/>
            </a:prstGeom>
            <a:noFill/>
          </p:spPr>
          <p:txBody>
            <a:bodyPr wrap="none" rtlCol="0">
              <a:spAutoFit/>
            </a:bodyPr>
            <a:lstStyle/>
            <a:p>
              <a:pPr lvl="0"/>
              <a:r>
                <a:rPr lang="en-IN" altLang="zh-CN" sz="1200" dirty="0">
                  <a:latin typeface="Microsoft YaHei" panose="020B0503020204020204" pitchFamily="34" charset="-122"/>
                  <a:ea typeface="Microsoft YaHei" panose="020B0503020204020204" pitchFamily="34" charset="-122"/>
                </a:rPr>
                <a:t>More Human to touch</a:t>
              </a:r>
              <a:endParaRPr lang="zh-CN" altLang="en-US" sz="1200" dirty="0">
                <a:latin typeface="Microsoft YaHei" panose="020B0503020204020204" pitchFamily="34" charset="-122"/>
                <a:ea typeface="Microsoft YaHei" panose="020B0503020204020204" pitchFamily="34" charset="-122"/>
              </a:endParaRPr>
            </a:p>
          </p:txBody>
        </p:sp>
        <p:sp>
          <p:nvSpPr>
            <p:cNvPr id="37" name="文本框 12">
              <a:extLst>
                <a:ext uri="{FF2B5EF4-FFF2-40B4-BE49-F238E27FC236}">
                  <a16:creationId xmlns:a16="http://schemas.microsoft.com/office/drawing/2014/main" id="{10F1AD6F-E404-3619-7031-70BCDC34ED1A}"/>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38" name="组合 13">
            <a:extLst>
              <a:ext uri="{FF2B5EF4-FFF2-40B4-BE49-F238E27FC236}">
                <a16:creationId xmlns:a16="http://schemas.microsoft.com/office/drawing/2014/main" id="{09CC3134-8501-3072-63C6-19F6A508AC68}"/>
              </a:ext>
            </a:extLst>
          </p:cNvPr>
          <p:cNvGrpSpPr/>
          <p:nvPr/>
        </p:nvGrpSpPr>
        <p:grpSpPr>
          <a:xfrm>
            <a:off x="9212252" y="4346939"/>
            <a:ext cx="1618969" cy="461665"/>
            <a:chOff x="7896066" y="4474872"/>
            <a:chExt cx="1214986" cy="461665"/>
          </a:xfrm>
        </p:grpSpPr>
        <p:sp>
          <p:nvSpPr>
            <p:cNvPr id="39" name="文本框 14">
              <a:extLst>
                <a:ext uri="{FF2B5EF4-FFF2-40B4-BE49-F238E27FC236}">
                  <a16:creationId xmlns:a16="http://schemas.microsoft.com/office/drawing/2014/main" id="{5919B55E-162E-A179-D9A4-18CB56409F5B}"/>
                </a:ext>
              </a:extLst>
            </p:cNvPr>
            <p:cNvSpPr txBox="1"/>
            <p:nvPr/>
          </p:nvSpPr>
          <p:spPr>
            <a:xfrm>
              <a:off x="7896066" y="4474872"/>
              <a:ext cx="1214986" cy="461665"/>
            </a:xfrm>
            <a:prstGeom prst="rect">
              <a:avLst/>
            </a:prstGeom>
            <a:noFill/>
          </p:spPr>
          <p:txBody>
            <a:bodyPr wrap="none" rtlCol="0">
              <a:spAutoFit/>
            </a:bodyPr>
            <a:lstStyle/>
            <a:p>
              <a:pPr lvl="0"/>
              <a:r>
                <a:rPr lang="en-IN" altLang="zh-CN" sz="1200" dirty="0">
                  <a:latin typeface="Microsoft YaHei" panose="020B0503020204020204" pitchFamily="34" charset="-122"/>
                  <a:ea typeface="Microsoft YaHei" panose="020B0503020204020204" pitchFamily="34" charset="-122"/>
                </a:rPr>
                <a:t>Coordinating of IoT</a:t>
              </a:r>
            </a:p>
            <a:p>
              <a:pPr lvl="0"/>
              <a:r>
                <a:rPr lang="en-IN" altLang="zh-CN" sz="1200" dirty="0">
                  <a:latin typeface="Microsoft YaHei" panose="020B0503020204020204" pitchFamily="34" charset="-122"/>
                  <a:ea typeface="Microsoft YaHei" panose="020B0503020204020204" pitchFamily="34" charset="-122"/>
                </a:rPr>
                <a:t>devices</a:t>
              </a:r>
              <a:endParaRPr lang="zh-CN" altLang="en-US" sz="1200" dirty="0">
                <a:latin typeface="Microsoft YaHei" panose="020B0503020204020204" pitchFamily="34" charset="-122"/>
                <a:ea typeface="Microsoft YaHei" panose="020B0503020204020204" pitchFamily="34" charset="-122"/>
              </a:endParaRPr>
            </a:p>
          </p:txBody>
        </p:sp>
        <p:sp>
          <p:nvSpPr>
            <p:cNvPr id="40" name="文本框 15">
              <a:extLst>
                <a:ext uri="{FF2B5EF4-FFF2-40B4-BE49-F238E27FC236}">
                  <a16:creationId xmlns:a16="http://schemas.microsoft.com/office/drawing/2014/main" id="{400DBB4E-6737-0D98-6617-0AF1E7E444AB}"/>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41" name="组合 16">
            <a:extLst>
              <a:ext uri="{FF2B5EF4-FFF2-40B4-BE49-F238E27FC236}">
                <a16:creationId xmlns:a16="http://schemas.microsoft.com/office/drawing/2014/main" id="{4D9CF05C-2CBB-5A2F-FCE9-54573C26F863}"/>
              </a:ext>
            </a:extLst>
          </p:cNvPr>
          <p:cNvGrpSpPr/>
          <p:nvPr/>
        </p:nvGrpSpPr>
        <p:grpSpPr>
          <a:xfrm>
            <a:off x="9212157" y="5167190"/>
            <a:ext cx="1940596" cy="435349"/>
            <a:chOff x="7896066" y="4474872"/>
            <a:chExt cx="1456370" cy="435349"/>
          </a:xfrm>
        </p:grpSpPr>
        <p:sp>
          <p:nvSpPr>
            <p:cNvPr id="42" name="文本框 17">
              <a:extLst>
                <a:ext uri="{FF2B5EF4-FFF2-40B4-BE49-F238E27FC236}">
                  <a16:creationId xmlns:a16="http://schemas.microsoft.com/office/drawing/2014/main" id="{EDDAA16E-5638-92EB-EAA9-4D04984762EF}"/>
                </a:ext>
              </a:extLst>
            </p:cNvPr>
            <p:cNvSpPr txBox="1"/>
            <p:nvPr/>
          </p:nvSpPr>
          <p:spPr>
            <a:xfrm>
              <a:off x="7896066" y="4474872"/>
              <a:ext cx="1456370" cy="276999"/>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Accessible and Inclusive</a:t>
              </a:r>
            </a:p>
          </p:txBody>
        </p:sp>
        <p:sp>
          <p:nvSpPr>
            <p:cNvPr id="43" name="文本框 18">
              <a:extLst>
                <a:ext uri="{FF2B5EF4-FFF2-40B4-BE49-F238E27FC236}">
                  <a16:creationId xmlns:a16="http://schemas.microsoft.com/office/drawing/2014/main" id="{1B0C30C2-0544-0E3A-DC3F-590DC3741BAF}"/>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44" name="组合 20">
            <a:extLst>
              <a:ext uri="{FF2B5EF4-FFF2-40B4-BE49-F238E27FC236}">
                <a16:creationId xmlns:a16="http://schemas.microsoft.com/office/drawing/2014/main" id="{0B01304D-400E-BBDC-7C75-9E4F7AFAB610}"/>
              </a:ext>
            </a:extLst>
          </p:cNvPr>
          <p:cNvGrpSpPr/>
          <p:nvPr/>
        </p:nvGrpSpPr>
        <p:grpSpPr>
          <a:xfrm>
            <a:off x="8686980" y="2757068"/>
            <a:ext cx="376106" cy="376106"/>
            <a:chOff x="1181697" y="2810764"/>
            <a:chExt cx="376106" cy="376106"/>
          </a:xfrm>
        </p:grpSpPr>
        <p:sp>
          <p:nvSpPr>
            <p:cNvPr id="45" name="圆角矩形 49">
              <a:extLst>
                <a:ext uri="{FF2B5EF4-FFF2-40B4-BE49-F238E27FC236}">
                  <a16:creationId xmlns:a16="http://schemas.microsoft.com/office/drawing/2014/main" id="{1BECC176-BB1F-FCFF-8E6C-3F70F257C964}"/>
                </a:ext>
              </a:extLst>
            </p:cNvPr>
            <p:cNvSpPr/>
            <p:nvPr/>
          </p:nvSpPr>
          <p:spPr>
            <a:xfrm rot="2700000">
              <a:off x="1181697" y="2810764"/>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任意多边形 84">
              <a:extLst>
                <a:ext uri="{FF2B5EF4-FFF2-40B4-BE49-F238E27FC236}">
                  <a16:creationId xmlns:a16="http://schemas.microsoft.com/office/drawing/2014/main" id="{DD670F81-8194-D4D1-04DE-B1A99F7BC134}"/>
                </a:ext>
              </a:extLst>
            </p:cNvPr>
            <p:cNvSpPr>
              <a:spLocks noChangeAspect="1"/>
            </p:cNvSpPr>
            <p:nvPr/>
          </p:nvSpPr>
          <p:spPr>
            <a:xfrm>
              <a:off x="1292607" y="2906072"/>
              <a:ext cx="154285" cy="180000"/>
            </a:xfrm>
            <a:custGeom>
              <a:avLst/>
              <a:gdLst/>
              <a:ahLst/>
              <a:cxnLst/>
              <a:rect l="l" t="t" r="r" b="b"/>
              <a:pathLst>
                <a:path w="220435" h="257175">
                  <a:moveTo>
                    <a:pt x="59701" y="183697"/>
                  </a:moveTo>
                  <a:cubicBezTo>
                    <a:pt x="58362" y="183697"/>
                    <a:pt x="57261" y="184127"/>
                    <a:pt x="56400" y="184988"/>
                  </a:cubicBezTo>
                  <a:cubicBezTo>
                    <a:pt x="55539" y="185850"/>
                    <a:pt x="55109" y="186950"/>
                    <a:pt x="55109" y="188289"/>
                  </a:cubicBezTo>
                  <a:lnTo>
                    <a:pt x="55109" y="197474"/>
                  </a:lnTo>
                  <a:cubicBezTo>
                    <a:pt x="55109" y="198814"/>
                    <a:pt x="55539" y="199914"/>
                    <a:pt x="56400" y="200775"/>
                  </a:cubicBezTo>
                  <a:cubicBezTo>
                    <a:pt x="57261" y="201636"/>
                    <a:pt x="58362" y="202067"/>
                    <a:pt x="59701" y="202067"/>
                  </a:cubicBezTo>
                  <a:lnTo>
                    <a:pt x="160734" y="202067"/>
                  </a:lnTo>
                  <a:cubicBezTo>
                    <a:pt x="162074" y="202067"/>
                    <a:pt x="163174" y="201636"/>
                    <a:pt x="164035" y="200775"/>
                  </a:cubicBezTo>
                  <a:cubicBezTo>
                    <a:pt x="164896" y="199914"/>
                    <a:pt x="165327" y="198814"/>
                    <a:pt x="165327" y="197474"/>
                  </a:cubicBezTo>
                  <a:lnTo>
                    <a:pt x="165327" y="188289"/>
                  </a:lnTo>
                  <a:cubicBezTo>
                    <a:pt x="165327" y="186950"/>
                    <a:pt x="164896" y="185850"/>
                    <a:pt x="164035" y="184988"/>
                  </a:cubicBezTo>
                  <a:cubicBezTo>
                    <a:pt x="163174" y="184127"/>
                    <a:pt x="162074" y="183697"/>
                    <a:pt x="160734" y="183697"/>
                  </a:cubicBezTo>
                  <a:close/>
                  <a:moveTo>
                    <a:pt x="59701" y="146958"/>
                  </a:moveTo>
                  <a:cubicBezTo>
                    <a:pt x="58362" y="146958"/>
                    <a:pt x="57261" y="147388"/>
                    <a:pt x="56400" y="148249"/>
                  </a:cubicBezTo>
                  <a:cubicBezTo>
                    <a:pt x="55539" y="149110"/>
                    <a:pt x="55109" y="150210"/>
                    <a:pt x="55109" y="151550"/>
                  </a:cubicBezTo>
                  <a:lnTo>
                    <a:pt x="55109" y="160735"/>
                  </a:lnTo>
                  <a:cubicBezTo>
                    <a:pt x="55109" y="162074"/>
                    <a:pt x="55539" y="163174"/>
                    <a:pt x="56400" y="164036"/>
                  </a:cubicBezTo>
                  <a:cubicBezTo>
                    <a:pt x="57261" y="164897"/>
                    <a:pt x="58362" y="165327"/>
                    <a:pt x="59701" y="165327"/>
                  </a:cubicBezTo>
                  <a:lnTo>
                    <a:pt x="160734" y="165327"/>
                  </a:lnTo>
                  <a:cubicBezTo>
                    <a:pt x="162074" y="165327"/>
                    <a:pt x="163174" y="164897"/>
                    <a:pt x="164035" y="164036"/>
                  </a:cubicBezTo>
                  <a:cubicBezTo>
                    <a:pt x="164896" y="163174"/>
                    <a:pt x="165327" y="162074"/>
                    <a:pt x="165327" y="160735"/>
                  </a:cubicBezTo>
                  <a:lnTo>
                    <a:pt x="165327" y="151550"/>
                  </a:lnTo>
                  <a:cubicBezTo>
                    <a:pt x="165327" y="150210"/>
                    <a:pt x="164896" y="149110"/>
                    <a:pt x="164035" y="148249"/>
                  </a:cubicBezTo>
                  <a:cubicBezTo>
                    <a:pt x="163174" y="147388"/>
                    <a:pt x="162074" y="146958"/>
                    <a:pt x="160734" y="146958"/>
                  </a:cubicBezTo>
                  <a:close/>
                  <a:moveTo>
                    <a:pt x="59701" y="110218"/>
                  </a:moveTo>
                  <a:cubicBezTo>
                    <a:pt x="58362" y="110218"/>
                    <a:pt x="57261" y="110649"/>
                    <a:pt x="56400" y="111510"/>
                  </a:cubicBezTo>
                  <a:cubicBezTo>
                    <a:pt x="55539" y="112371"/>
                    <a:pt x="55109" y="113471"/>
                    <a:pt x="55109" y="114811"/>
                  </a:cubicBezTo>
                  <a:lnTo>
                    <a:pt x="55109" y="123995"/>
                  </a:lnTo>
                  <a:cubicBezTo>
                    <a:pt x="55109" y="125335"/>
                    <a:pt x="55539" y="126435"/>
                    <a:pt x="56400" y="127296"/>
                  </a:cubicBezTo>
                  <a:cubicBezTo>
                    <a:pt x="57261" y="128157"/>
                    <a:pt x="58362" y="128588"/>
                    <a:pt x="59701" y="128588"/>
                  </a:cubicBezTo>
                  <a:lnTo>
                    <a:pt x="160734" y="128588"/>
                  </a:lnTo>
                  <a:cubicBezTo>
                    <a:pt x="162074" y="128588"/>
                    <a:pt x="163174" y="128157"/>
                    <a:pt x="164035" y="127296"/>
                  </a:cubicBezTo>
                  <a:cubicBezTo>
                    <a:pt x="164896" y="126435"/>
                    <a:pt x="165327" y="125335"/>
                    <a:pt x="165327" y="123995"/>
                  </a:cubicBezTo>
                  <a:lnTo>
                    <a:pt x="165327" y="114811"/>
                  </a:lnTo>
                  <a:cubicBezTo>
                    <a:pt x="165327" y="113471"/>
                    <a:pt x="164896" y="112371"/>
                    <a:pt x="164035" y="111510"/>
                  </a:cubicBezTo>
                  <a:cubicBezTo>
                    <a:pt x="163174" y="110649"/>
                    <a:pt x="162074" y="110218"/>
                    <a:pt x="160734" y="110218"/>
                  </a:cubicBezTo>
                  <a:close/>
                  <a:moveTo>
                    <a:pt x="146957" y="5741"/>
                  </a:moveTo>
                  <a:cubicBezTo>
                    <a:pt x="149062" y="7080"/>
                    <a:pt x="150784" y="8420"/>
                    <a:pt x="152123" y="9759"/>
                  </a:cubicBezTo>
                  <a:lnTo>
                    <a:pt x="210677" y="68312"/>
                  </a:lnTo>
                  <a:cubicBezTo>
                    <a:pt x="212016" y="69652"/>
                    <a:pt x="213355" y="71374"/>
                    <a:pt x="214695" y="73479"/>
                  </a:cubicBezTo>
                  <a:lnTo>
                    <a:pt x="146957" y="73479"/>
                  </a:lnTo>
                  <a:close/>
                  <a:moveTo>
                    <a:pt x="13777" y="0"/>
                  </a:moveTo>
                  <a:lnTo>
                    <a:pt x="128587" y="0"/>
                  </a:lnTo>
                  <a:lnTo>
                    <a:pt x="128587" y="78071"/>
                  </a:lnTo>
                  <a:cubicBezTo>
                    <a:pt x="128587" y="81898"/>
                    <a:pt x="129927" y="85151"/>
                    <a:pt x="132606" y="87830"/>
                  </a:cubicBezTo>
                  <a:cubicBezTo>
                    <a:pt x="135285" y="90509"/>
                    <a:pt x="138537" y="91849"/>
                    <a:pt x="142364" y="91849"/>
                  </a:cubicBezTo>
                  <a:lnTo>
                    <a:pt x="220435" y="91849"/>
                  </a:lnTo>
                  <a:lnTo>
                    <a:pt x="220435" y="243398"/>
                  </a:lnTo>
                  <a:cubicBezTo>
                    <a:pt x="220435" y="247225"/>
                    <a:pt x="219096" y="250478"/>
                    <a:pt x="216417" y="253157"/>
                  </a:cubicBezTo>
                  <a:cubicBezTo>
                    <a:pt x="213738" y="255836"/>
                    <a:pt x="210485" y="257175"/>
                    <a:pt x="206658" y="257175"/>
                  </a:cubicBezTo>
                  <a:lnTo>
                    <a:pt x="13777" y="257175"/>
                  </a:lnTo>
                  <a:cubicBezTo>
                    <a:pt x="9950" y="257175"/>
                    <a:pt x="6697" y="255836"/>
                    <a:pt x="4018" y="253157"/>
                  </a:cubicBezTo>
                  <a:cubicBezTo>
                    <a:pt x="1339" y="250478"/>
                    <a:pt x="0" y="247225"/>
                    <a:pt x="0" y="243398"/>
                  </a:cubicBezTo>
                  <a:lnTo>
                    <a:pt x="0" y="13778"/>
                  </a:lnTo>
                  <a:cubicBezTo>
                    <a:pt x="0" y="9951"/>
                    <a:pt x="1339" y="6698"/>
                    <a:pt x="4018" y="4019"/>
                  </a:cubicBezTo>
                  <a:cubicBezTo>
                    <a:pt x="6697" y="1340"/>
                    <a:pt x="9950" y="0"/>
                    <a:pt x="13777" y="0"/>
                  </a:cubicBezTo>
                  <a:close/>
                </a:path>
              </a:pathLst>
            </a:custGeom>
            <a:solidFill>
              <a:srgbClr val="7611D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FontAwesome" pitchFamily="2" charset="0"/>
              </a:endParaRPr>
            </a:p>
          </p:txBody>
        </p:sp>
      </p:grpSp>
      <p:grpSp>
        <p:nvGrpSpPr>
          <p:cNvPr id="47" name="组合 23">
            <a:extLst>
              <a:ext uri="{FF2B5EF4-FFF2-40B4-BE49-F238E27FC236}">
                <a16:creationId xmlns:a16="http://schemas.microsoft.com/office/drawing/2014/main" id="{37794B98-F16C-F636-2201-24D2CAF50A5B}"/>
              </a:ext>
            </a:extLst>
          </p:cNvPr>
          <p:cNvGrpSpPr/>
          <p:nvPr/>
        </p:nvGrpSpPr>
        <p:grpSpPr>
          <a:xfrm>
            <a:off x="8686980" y="5176943"/>
            <a:ext cx="376106" cy="376106"/>
            <a:chOff x="1181697" y="5230639"/>
            <a:chExt cx="376106" cy="376106"/>
          </a:xfrm>
        </p:grpSpPr>
        <p:sp>
          <p:nvSpPr>
            <p:cNvPr id="48" name="圆角矩形 76">
              <a:extLst>
                <a:ext uri="{FF2B5EF4-FFF2-40B4-BE49-F238E27FC236}">
                  <a16:creationId xmlns:a16="http://schemas.microsoft.com/office/drawing/2014/main" id="{16ADF6A4-6C0A-5A1D-E746-70E2CDA9A781}"/>
                </a:ext>
              </a:extLst>
            </p:cNvPr>
            <p:cNvSpPr/>
            <p:nvPr/>
          </p:nvSpPr>
          <p:spPr>
            <a:xfrm rot="2700000">
              <a:off x="1181697" y="5230639"/>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Freeform 106">
              <a:extLst>
                <a:ext uri="{FF2B5EF4-FFF2-40B4-BE49-F238E27FC236}">
                  <a16:creationId xmlns:a16="http://schemas.microsoft.com/office/drawing/2014/main" id="{9C3FC4CB-118B-306C-F99E-5FC0642960E2}"/>
                </a:ext>
              </a:extLst>
            </p:cNvPr>
            <p:cNvSpPr>
              <a:spLocks noChangeAspect="1" noChangeArrowheads="1"/>
            </p:cNvSpPr>
            <p:nvPr/>
          </p:nvSpPr>
          <p:spPr bwMode="auto">
            <a:xfrm>
              <a:off x="1306373" y="5328692"/>
              <a:ext cx="126754" cy="180000"/>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50" name="组合 26">
            <a:extLst>
              <a:ext uri="{FF2B5EF4-FFF2-40B4-BE49-F238E27FC236}">
                <a16:creationId xmlns:a16="http://schemas.microsoft.com/office/drawing/2014/main" id="{E4545E61-36C1-A527-615A-1824FB787523}"/>
              </a:ext>
            </a:extLst>
          </p:cNvPr>
          <p:cNvGrpSpPr/>
          <p:nvPr/>
        </p:nvGrpSpPr>
        <p:grpSpPr>
          <a:xfrm>
            <a:off x="8686980" y="4356692"/>
            <a:ext cx="376106" cy="376106"/>
            <a:chOff x="1181697" y="4410388"/>
            <a:chExt cx="376106" cy="376106"/>
          </a:xfrm>
        </p:grpSpPr>
        <p:sp>
          <p:nvSpPr>
            <p:cNvPr id="51" name="圆角矩形 67">
              <a:extLst>
                <a:ext uri="{FF2B5EF4-FFF2-40B4-BE49-F238E27FC236}">
                  <a16:creationId xmlns:a16="http://schemas.microsoft.com/office/drawing/2014/main" id="{0DD6543E-EDEB-604C-5B37-FD43A4447D31}"/>
                </a:ext>
              </a:extLst>
            </p:cNvPr>
            <p:cNvSpPr/>
            <p:nvPr/>
          </p:nvSpPr>
          <p:spPr>
            <a:xfrm rot="2700000">
              <a:off x="1181697" y="4410388"/>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Freeform 51">
              <a:extLst>
                <a:ext uri="{FF2B5EF4-FFF2-40B4-BE49-F238E27FC236}">
                  <a16:creationId xmlns:a16="http://schemas.microsoft.com/office/drawing/2014/main" id="{0C8BAB0F-9C4A-7079-FB35-894E4B9C8986}"/>
                </a:ext>
              </a:extLst>
            </p:cNvPr>
            <p:cNvSpPr>
              <a:spLocks noChangeAspect="1" noChangeArrowheads="1"/>
            </p:cNvSpPr>
            <p:nvPr/>
          </p:nvSpPr>
          <p:spPr bwMode="auto">
            <a:xfrm>
              <a:off x="1276881" y="4542739"/>
              <a:ext cx="180000" cy="111404"/>
            </a:xfrm>
            <a:custGeom>
              <a:avLst/>
              <a:gdLst>
                <a:gd name="T0" fmla="*/ 18 w 461"/>
                <a:gd name="T1" fmla="*/ 27 h 285"/>
                <a:gd name="T2" fmla="*/ 18 w 461"/>
                <a:gd name="T3" fmla="*/ 27 h 285"/>
                <a:gd name="T4" fmla="*/ 203 w 461"/>
                <a:gd name="T5" fmla="*/ 125 h 285"/>
                <a:gd name="T6" fmla="*/ 231 w 461"/>
                <a:gd name="T7" fmla="*/ 133 h 285"/>
                <a:gd name="T8" fmla="*/ 248 w 461"/>
                <a:gd name="T9" fmla="*/ 125 h 285"/>
                <a:gd name="T10" fmla="*/ 434 w 461"/>
                <a:gd name="T11" fmla="*/ 27 h 285"/>
                <a:gd name="T12" fmla="*/ 443 w 461"/>
                <a:gd name="T13" fmla="*/ 0 h 285"/>
                <a:gd name="T14" fmla="*/ 18 w 461"/>
                <a:gd name="T15" fmla="*/ 0 h 285"/>
                <a:gd name="T16" fmla="*/ 18 w 461"/>
                <a:gd name="T17" fmla="*/ 27 h 285"/>
                <a:gd name="T18" fmla="*/ 443 w 461"/>
                <a:gd name="T19" fmla="*/ 80 h 285"/>
                <a:gd name="T20" fmla="*/ 443 w 461"/>
                <a:gd name="T21" fmla="*/ 80 h 285"/>
                <a:gd name="T22" fmla="*/ 248 w 461"/>
                <a:gd name="T23" fmla="*/ 178 h 285"/>
                <a:gd name="T24" fmla="*/ 231 w 461"/>
                <a:gd name="T25" fmla="*/ 178 h 285"/>
                <a:gd name="T26" fmla="*/ 203 w 461"/>
                <a:gd name="T27" fmla="*/ 178 h 285"/>
                <a:gd name="T28" fmla="*/ 18 w 461"/>
                <a:gd name="T29" fmla="*/ 80 h 285"/>
                <a:gd name="T30" fmla="*/ 9 w 461"/>
                <a:gd name="T31" fmla="*/ 80 h 285"/>
                <a:gd name="T32" fmla="*/ 9 w 461"/>
                <a:gd name="T33" fmla="*/ 266 h 285"/>
                <a:gd name="T34" fmla="*/ 35 w 461"/>
                <a:gd name="T35" fmla="*/ 284 h 285"/>
                <a:gd name="T36" fmla="*/ 425 w 461"/>
                <a:gd name="T37" fmla="*/ 284 h 285"/>
                <a:gd name="T38" fmla="*/ 452 w 461"/>
                <a:gd name="T39" fmla="*/ 266 h 285"/>
                <a:gd name="T40" fmla="*/ 452 w 461"/>
                <a:gd name="T41" fmla="*/ 80 h 285"/>
                <a:gd name="T42" fmla="*/ 443 w 461"/>
                <a:gd name="T43" fmla="*/ 8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53" name="组合 29">
            <a:extLst>
              <a:ext uri="{FF2B5EF4-FFF2-40B4-BE49-F238E27FC236}">
                <a16:creationId xmlns:a16="http://schemas.microsoft.com/office/drawing/2014/main" id="{096F8688-6075-575C-779F-E4E5A1EFD86A}"/>
              </a:ext>
            </a:extLst>
          </p:cNvPr>
          <p:cNvGrpSpPr/>
          <p:nvPr/>
        </p:nvGrpSpPr>
        <p:grpSpPr>
          <a:xfrm>
            <a:off x="8686980" y="3555535"/>
            <a:ext cx="376106" cy="376106"/>
            <a:chOff x="1181697" y="3609231"/>
            <a:chExt cx="376106" cy="376106"/>
          </a:xfrm>
        </p:grpSpPr>
        <p:sp>
          <p:nvSpPr>
            <p:cNvPr id="54" name="圆角矩形 58">
              <a:extLst>
                <a:ext uri="{FF2B5EF4-FFF2-40B4-BE49-F238E27FC236}">
                  <a16:creationId xmlns:a16="http://schemas.microsoft.com/office/drawing/2014/main" id="{3FCB1E36-4B90-064E-0F02-50E4AB470096}"/>
                </a:ext>
              </a:extLst>
            </p:cNvPr>
            <p:cNvSpPr/>
            <p:nvPr/>
          </p:nvSpPr>
          <p:spPr>
            <a:xfrm rot="2700000">
              <a:off x="1181697" y="3609231"/>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Freeform 75">
              <a:extLst>
                <a:ext uri="{FF2B5EF4-FFF2-40B4-BE49-F238E27FC236}">
                  <a16:creationId xmlns:a16="http://schemas.microsoft.com/office/drawing/2014/main" id="{9887CBA0-51A2-D0C4-BF2D-1C6E9259CBA3}"/>
                </a:ext>
              </a:extLst>
            </p:cNvPr>
            <p:cNvSpPr>
              <a:spLocks noChangeAspect="1" noChangeArrowheads="1"/>
            </p:cNvSpPr>
            <p:nvPr/>
          </p:nvSpPr>
          <p:spPr bwMode="auto">
            <a:xfrm>
              <a:off x="1321289" y="3707284"/>
              <a:ext cx="96923" cy="18000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rgbClr val="7611D5"/>
            </a:solidFill>
            <a:ln>
              <a:noFill/>
            </a:ln>
            <a:effectLst/>
          </p:spPr>
          <p:txBody>
            <a:bodyPr wrap="none" lIns="45712" tIns="22856" rIns="45712" bIns="22856" anchor="ctr"/>
            <a:lstStyle/>
            <a:p>
              <a:pPr defTabSz="609494">
                <a:defRPr/>
              </a:pPr>
              <a:endParaRPr lang="en-US" dirty="0"/>
            </a:p>
          </p:txBody>
        </p:sp>
      </p:grpSp>
      <p:grpSp>
        <p:nvGrpSpPr>
          <p:cNvPr id="56" name="组合 16">
            <a:extLst>
              <a:ext uri="{FF2B5EF4-FFF2-40B4-BE49-F238E27FC236}">
                <a16:creationId xmlns:a16="http://schemas.microsoft.com/office/drawing/2014/main" id="{67F86250-6301-95B4-C943-CA8937FD046C}"/>
              </a:ext>
            </a:extLst>
          </p:cNvPr>
          <p:cNvGrpSpPr/>
          <p:nvPr/>
        </p:nvGrpSpPr>
        <p:grpSpPr>
          <a:xfrm>
            <a:off x="7705622" y="5767938"/>
            <a:ext cx="1904367" cy="435349"/>
            <a:chOff x="7896066" y="4474872"/>
            <a:chExt cx="1429178" cy="435349"/>
          </a:xfrm>
        </p:grpSpPr>
        <p:sp>
          <p:nvSpPr>
            <p:cNvPr id="57" name="文本框 17">
              <a:extLst>
                <a:ext uri="{FF2B5EF4-FFF2-40B4-BE49-F238E27FC236}">
                  <a16:creationId xmlns:a16="http://schemas.microsoft.com/office/drawing/2014/main" id="{A94F8649-8CDD-8406-35B1-A27B102FC986}"/>
                </a:ext>
              </a:extLst>
            </p:cNvPr>
            <p:cNvSpPr txBox="1"/>
            <p:nvPr/>
          </p:nvSpPr>
          <p:spPr>
            <a:xfrm>
              <a:off x="7896066" y="4474872"/>
              <a:ext cx="1429178" cy="276999"/>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Platform independence</a:t>
              </a:r>
            </a:p>
          </p:txBody>
        </p:sp>
        <p:sp>
          <p:nvSpPr>
            <p:cNvPr id="58" name="文本框 18">
              <a:extLst>
                <a:ext uri="{FF2B5EF4-FFF2-40B4-BE49-F238E27FC236}">
                  <a16:creationId xmlns:a16="http://schemas.microsoft.com/office/drawing/2014/main" id="{F1DE26D9-AEDF-FEC7-AB9B-236345521BA7}"/>
                </a:ext>
              </a:extLst>
            </p:cNvPr>
            <p:cNvSpPr txBox="1"/>
            <p:nvPr/>
          </p:nvSpPr>
          <p:spPr>
            <a:xfrm>
              <a:off x="7896066" y="4656305"/>
              <a:ext cx="138635" cy="253916"/>
            </a:xfrm>
            <a:prstGeom prst="rect">
              <a:avLst/>
            </a:prstGeom>
            <a:noFill/>
          </p:spPr>
          <p:txBody>
            <a:bodyPr wrap="none" rtlCol="0">
              <a:spAutoFit/>
            </a:bodyPr>
            <a:lstStyle/>
            <a:p>
              <a:endParaRPr lang="zh-CN" altLang="en-US" sz="1050" dirty="0">
                <a:latin typeface="Microsoft YaHei" panose="020B0503020204020204" pitchFamily="34" charset="-122"/>
                <a:ea typeface="Microsoft YaHei" panose="020B0503020204020204" pitchFamily="34" charset="-122"/>
              </a:endParaRPr>
            </a:p>
          </p:txBody>
        </p:sp>
      </p:grpSp>
      <p:grpSp>
        <p:nvGrpSpPr>
          <p:cNvPr id="59" name="组合 23">
            <a:extLst>
              <a:ext uri="{FF2B5EF4-FFF2-40B4-BE49-F238E27FC236}">
                <a16:creationId xmlns:a16="http://schemas.microsoft.com/office/drawing/2014/main" id="{FF954581-4133-7E1C-D6CF-2C699FC0B0A7}"/>
              </a:ext>
            </a:extLst>
          </p:cNvPr>
          <p:cNvGrpSpPr/>
          <p:nvPr/>
        </p:nvGrpSpPr>
        <p:grpSpPr>
          <a:xfrm>
            <a:off x="7180423" y="5777691"/>
            <a:ext cx="376106" cy="376106"/>
            <a:chOff x="1181697" y="5230639"/>
            <a:chExt cx="376106" cy="376106"/>
          </a:xfrm>
        </p:grpSpPr>
        <p:sp>
          <p:nvSpPr>
            <p:cNvPr id="60" name="圆角矩形 76">
              <a:extLst>
                <a:ext uri="{FF2B5EF4-FFF2-40B4-BE49-F238E27FC236}">
                  <a16:creationId xmlns:a16="http://schemas.microsoft.com/office/drawing/2014/main" id="{96E12B1B-5CCF-9AFA-8C14-6F3B50100E48}"/>
                </a:ext>
              </a:extLst>
            </p:cNvPr>
            <p:cNvSpPr/>
            <p:nvPr/>
          </p:nvSpPr>
          <p:spPr>
            <a:xfrm rot="2700000">
              <a:off x="1181697" y="5230639"/>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w="2540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Freeform 106">
              <a:extLst>
                <a:ext uri="{FF2B5EF4-FFF2-40B4-BE49-F238E27FC236}">
                  <a16:creationId xmlns:a16="http://schemas.microsoft.com/office/drawing/2014/main" id="{6D8A39B2-58B5-5777-4041-FF4CB8BDD1C5}"/>
                </a:ext>
              </a:extLst>
            </p:cNvPr>
            <p:cNvSpPr>
              <a:spLocks noChangeAspect="1" noChangeArrowheads="1"/>
            </p:cNvSpPr>
            <p:nvPr/>
          </p:nvSpPr>
          <p:spPr bwMode="auto">
            <a:xfrm>
              <a:off x="1306373" y="5328692"/>
              <a:ext cx="126754" cy="180000"/>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rgbClr val="7611D5"/>
            </a:solidFill>
            <a:ln>
              <a:noFill/>
            </a:ln>
            <a:effectLst/>
          </p:spPr>
          <p:txBody>
            <a:bodyPr wrap="none" lIns="45712" tIns="22856" rIns="45712" bIns="22856" anchor="ctr"/>
            <a:lstStyle/>
            <a:p>
              <a:pPr defTabSz="609494">
                <a:defRPr/>
              </a:pPr>
              <a:endParaRPr lang="en-US" dirty="0"/>
            </a:p>
          </p:txBody>
        </p:sp>
      </p:grpSp>
    </p:spTree>
    <p:extLst>
      <p:ext uri="{BB962C8B-B14F-4D97-AF65-F5344CB8AC3E}">
        <p14:creationId xmlns:p14="http://schemas.microsoft.com/office/powerpoint/2010/main" val="23217195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35" presetClass="path" presetSubtype="0" decel="100000" fill="hold" grpId="1" nodeType="withEffect">
                                  <p:stCondLst>
                                    <p:cond delay="250"/>
                                  </p:stCondLst>
                                  <p:childTnLst>
                                    <p:animMotion origin="layout" path="M 4.79167E-6 1.11111E-6 L -0.04558 1.11111E-6 " pathEditMode="relative" rAng="0" ptsTypes="AA">
                                      <p:cBhvr>
                                        <p:cTn id="14" dur="1500" spd="-100000" fill="hold"/>
                                        <p:tgtEl>
                                          <p:spTgt spid="7"/>
                                        </p:tgtEl>
                                        <p:attrNameLst>
                                          <p:attrName>ppt_x</p:attrName>
                                          <p:attrName>ppt_y</p:attrName>
                                        </p:attrNameLst>
                                      </p:cBhvr>
                                      <p:rCtr x="-2279" y="0"/>
                                    </p:animMotion>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par>
                                <p:cTn id="19" presetID="35" presetClass="path" presetSubtype="0" decel="100000" fill="hold" nodeType="withEffect">
                                  <p:stCondLst>
                                    <p:cond delay="0"/>
                                  </p:stCondLst>
                                  <p:childTnLst>
                                    <p:animMotion origin="layout" path="M 4.79167E-6 5.55112E-17 L -0.04558 5.55112E-17 " pathEditMode="relative" rAng="0" ptsTypes="AA">
                                      <p:cBhvr>
                                        <p:cTn id="20" dur="1500" spd="-100000" fill="hold"/>
                                        <p:tgtEl>
                                          <p:spTgt spid="21"/>
                                        </p:tgtEl>
                                        <p:attrNameLst>
                                          <p:attrName>ppt_x</p:attrName>
                                          <p:attrName>ppt_y</p:attrName>
                                        </p:attrNameLst>
                                      </p:cBhvr>
                                      <p:rCtr x="-2279" y="0"/>
                                    </p:animMotion>
                                  </p:childTnLst>
                                </p:cTn>
                              </p:par>
                              <p:par>
                                <p:cTn id="21" presetID="10" presetClass="entr" presetSubtype="0"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par>
                                <p:cTn id="24" presetID="35" presetClass="path" presetSubtype="0" decel="100000" fill="hold" nodeType="withEffect">
                                  <p:stCondLst>
                                    <p:cond delay="500"/>
                                  </p:stCondLst>
                                  <p:childTnLst>
                                    <p:animMotion origin="layout" path="M -3.125E-6 7.40741E-7 L -0.04557 7.40741E-7 " pathEditMode="relative" rAng="0" ptsTypes="AA">
                                      <p:cBhvr>
                                        <p:cTn id="25" dur="1500" spd="-100000" fill="hold"/>
                                        <p:tgtEl>
                                          <p:spTgt spid="8"/>
                                        </p:tgtEl>
                                        <p:attrNameLst>
                                          <p:attrName>ppt_x</p:attrName>
                                          <p:attrName>ppt_y</p:attrName>
                                        </p:attrNameLst>
                                      </p:cBhvr>
                                      <p:rCtr x="-2279" y="0"/>
                                    </p:animMotion>
                                  </p:childTnLst>
                                </p:cTn>
                              </p:par>
                              <p:par>
                                <p:cTn id="26" presetID="10" presetClass="entr" presetSubtype="0" fill="hold" nodeType="withEffect">
                                  <p:stCondLst>
                                    <p:cond delay="75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50"/>
                                        <p:tgtEl>
                                          <p:spTgt spid="30"/>
                                        </p:tgtEl>
                                      </p:cBhvr>
                                    </p:animEffect>
                                  </p:childTnLst>
                                </p:cTn>
                              </p:par>
                              <p:par>
                                <p:cTn id="29" presetID="35" presetClass="path" presetSubtype="0" decel="100000" fill="hold" nodeType="withEffect">
                                  <p:stCondLst>
                                    <p:cond delay="750"/>
                                  </p:stCondLst>
                                  <p:childTnLst>
                                    <p:animMotion origin="layout" path="M 4.79167E-6 4.81481E-6 L -0.04558 4.81481E-6 " pathEditMode="relative" rAng="0" ptsTypes="AA">
                                      <p:cBhvr>
                                        <p:cTn id="30" dur="1500" spd="-100000" fill="hold"/>
                                        <p:tgtEl>
                                          <p:spTgt spid="30"/>
                                        </p:tgtEl>
                                        <p:attrNameLst>
                                          <p:attrName>ppt_x</p:attrName>
                                          <p:attrName>ppt_y</p:attrName>
                                        </p:attrNameLst>
                                      </p:cBhvr>
                                      <p:rCtr x="-2279" y="0"/>
                                    </p:animMotion>
                                  </p:childTnLst>
                                </p:cTn>
                              </p:par>
                              <p:par>
                                <p:cTn id="31" presetID="10" presetClass="entr" presetSubtype="0" fill="hold" nodeType="withEffect">
                                  <p:stCondLst>
                                    <p:cond delay="1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childTnLst>
                                </p:cTn>
                              </p:par>
                              <p:par>
                                <p:cTn id="34" presetID="35" presetClass="path" presetSubtype="0" decel="100000" fill="hold" nodeType="withEffect">
                                  <p:stCondLst>
                                    <p:cond delay="1000"/>
                                  </p:stCondLst>
                                  <p:childTnLst>
                                    <p:animMotion origin="layout" path="M 3.125E-6 3.7037E-6 L -0.04558 3.7037E-6 " pathEditMode="relative" rAng="0" ptsTypes="AA">
                                      <p:cBhvr>
                                        <p:cTn id="35" dur="1500" spd="-100000" fill="hold"/>
                                        <p:tgtEl>
                                          <p:spTgt spid="11"/>
                                        </p:tgtEl>
                                        <p:attrNameLst>
                                          <p:attrName>ppt_x</p:attrName>
                                          <p:attrName>ppt_y</p:attrName>
                                        </p:attrNameLst>
                                      </p:cBhvr>
                                      <p:rCtr x="-2279" y="0"/>
                                    </p:animMotion>
                                  </p:childTnLst>
                                </p:cTn>
                              </p:par>
                              <p:par>
                                <p:cTn id="36" presetID="10" presetClass="entr" presetSubtype="0" fill="hold" nodeType="withEffect">
                                  <p:stCondLst>
                                    <p:cond delay="1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750"/>
                                        <p:tgtEl>
                                          <p:spTgt spid="27"/>
                                        </p:tgtEl>
                                      </p:cBhvr>
                                    </p:animEffect>
                                  </p:childTnLst>
                                </p:cTn>
                              </p:par>
                              <p:par>
                                <p:cTn id="39" presetID="35" presetClass="path" presetSubtype="0" decel="100000" fill="hold" nodeType="withEffect">
                                  <p:stCondLst>
                                    <p:cond delay="1250"/>
                                  </p:stCondLst>
                                  <p:childTnLst>
                                    <p:animMotion origin="layout" path="M 4.79167E-6 -3.33333E-6 L -0.04558 -3.33333E-6 " pathEditMode="relative" rAng="0" ptsTypes="AA">
                                      <p:cBhvr>
                                        <p:cTn id="40" dur="1500" spd="-100000" fill="hold"/>
                                        <p:tgtEl>
                                          <p:spTgt spid="27"/>
                                        </p:tgtEl>
                                        <p:attrNameLst>
                                          <p:attrName>ppt_x</p:attrName>
                                          <p:attrName>ppt_y</p:attrName>
                                        </p:attrNameLst>
                                      </p:cBhvr>
                                      <p:rCtr x="-2279" y="0"/>
                                    </p:animMotion>
                                  </p:childTnLst>
                                </p:cTn>
                              </p:par>
                              <p:par>
                                <p:cTn id="41" presetID="10" presetClass="entr" presetSubtype="0" fill="hold" nodeType="withEffect">
                                  <p:stCondLst>
                                    <p:cond delay="1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childTnLst>
                                </p:cTn>
                              </p:par>
                              <p:par>
                                <p:cTn id="44" presetID="35" presetClass="path" presetSubtype="0" decel="100000" fill="hold" nodeType="withEffect">
                                  <p:stCondLst>
                                    <p:cond delay="1500"/>
                                  </p:stCondLst>
                                  <p:childTnLst>
                                    <p:animMotion origin="layout" path="M 2.08333E-7 -3.7037E-7 L -0.04557 -3.7037E-7 " pathEditMode="relative" rAng="0" ptsTypes="AA">
                                      <p:cBhvr>
                                        <p:cTn id="45" dur="1500" spd="-100000" fill="hold"/>
                                        <p:tgtEl>
                                          <p:spTgt spid="14"/>
                                        </p:tgtEl>
                                        <p:attrNameLst>
                                          <p:attrName>ppt_x</p:attrName>
                                          <p:attrName>ppt_y</p:attrName>
                                        </p:attrNameLst>
                                      </p:cBhvr>
                                      <p:rCtr x="-2279" y="0"/>
                                    </p:animMotion>
                                  </p:childTnLst>
                                </p:cTn>
                              </p:par>
                              <p:par>
                                <p:cTn id="46" presetID="10" presetClass="entr" presetSubtype="0" fill="hold" nodeType="withEffect">
                                  <p:stCondLst>
                                    <p:cond delay="175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750"/>
                                        <p:tgtEl>
                                          <p:spTgt spid="24"/>
                                        </p:tgtEl>
                                      </p:cBhvr>
                                    </p:animEffect>
                                  </p:childTnLst>
                                </p:cTn>
                              </p:par>
                              <p:par>
                                <p:cTn id="49" presetID="35" presetClass="path" presetSubtype="0" decel="100000" fill="hold" nodeType="withEffect">
                                  <p:stCondLst>
                                    <p:cond delay="1750"/>
                                  </p:stCondLst>
                                  <p:childTnLst>
                                    <p:animMotion origin="layout" path="M 4.79167E-6 7.40741E-7 L -0.04558 7.40741E-7 " pathEditMode="relative" rAng="0" ptsTypes="AA">
                                      <p:cBhvr>
                                        <p:cTn id="50" dur="1500" spd="-100000" fill="hold"/>
                                        <p:tgtEl>
                                          <p:spTgt spid="24"/>
                                        </p:tgtEl>
                                        <p:attrNameLst>
                                          <p:attrName>ppt_x</p:attrName>
                                          <p:attrName>ppt_y</p:attrName>
                                        </p:attrNameLst>
                                      </p:cBhvr>
                                      <p:rCtr x="-2279" y="0"/>
                                    </p:animMotion>
                                  </p:childTnLst>
                                </p:cTn>
                              </p:par>
                              <p:par>
                                <p:cTn id="51" presetID="10" presetClass="entr" presetSubtype="0" fill="hold" nodeType="withEffect">
                                  <p:stCondLst>
                                    <p:cond delay="200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750"/>
                                        <p:tgtEl>
                                          <p:spTgt spid="17"/>
                                        </p:tgtEl>
                                      </p:cBhvr>
                                    </p:animEffect>
                                  </p:childTnLst>
                                </p:cTn>
                              </p:par>
                              <p:par>
                                <p:cTn id="54" presetID="35" presetClass="path" presetSubtype="0" decel="100000" fill="hold" nodeType="withEffect">
                                  <p:stCondLst>
                                    <p:cond delay="2000"/>
                                  </p:stCondLst>
                                  <p:childTnLst>
                                    <p:animMotion origin="layout" path="M 1.45833E-6 -3.7037E-7 L -0.04557 -3.7037E-7 " pathEditMode="relative" rAng="0" ptsTypes="AA">
                                      <p:cBhvr>
                                        <p:cTn id="55" dur="1500" spd="-100000" fill="hold"/>
                                        <p:tgtEl>
                                          <p:spTgt spid="17"/>
                                        </p:tgtEl>
                                        <p:attrNameLst>
                                          <p:attrName>ppt_x</p:attrName>
                                          <p:attrName>ppt_y</p:attrName>
                                        </p:attrNameLst>
                                      </p:cBhvr>
                                      <p:rCtr x="-2279" y="0"/>
                                    </p:animMotion>
                                  </p:childTnLst>
                                </p:cTn>
                              </p:par>
                            </p:childTnLst>
                          </p:cTn>
                        </p:par>
                        <p:par>
                          <p:cTn id="56" fill="hold">
                            <p:stCondLst>
                              <p:cond delay="5250"/>
                            </p:stCondLst>
                            <p:childTnLst>
                              <p:par>
                                <p:cTn id="57" presetID="10" presetClass="entr" presetSubtype="0" fill="hold"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par>
                                <p:cTn id="60" presetID="35" presetClass="path" presetSubtype="0" decel="100000" fill="hold" nodeType="withEffect">
                                  <p:stCondLst>
                                    <p:cond delay="0"/>
                                  </p:stCondLst>
                                  <p:childTnLst>
                                    <p:animMotion origin="layout" path="M -4.58333E-6 1.85185E-6 L -0.04557 1.85185E-6 " pathEditMode="relative" rAng="0" ptsTypes="AA">
                                      <p:cBhvr>
                                        <p:cTn id="61" dur="1500" spd="-100000" fill="hold"/>
                                        <p:tgtEl>
                                          <p:spTgt spid="44"/>
                                        </p:tgtEl>
                                        <p:attrNameLst>
                                          <p:attrName>ppt_x</p:attrName>
                                          <p:attrName>ppt_y</p:attrName>
                                        </p:attrNameLst>
                                      </p:cBhvr>
                                      <p:rCtr x="-2279" y="0"/>
                                    </p:animMotion>
                                  </p:childTnLst>
                                </p:cTn>
                              </p:par>
                              <p:par>
                                <p:cTn id="62" presetID="10" presetClass="entr" presetSubtype="0" fill="hold" nodeType="withEffect">
                                  <p:stCondLst>
                                    <p:cond delay="50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750"/>
                                        <p:tgtEl>
                                          <p:spTgt spid="2"/>
                                        </p:tgtEl>
                                      </p:cBhvr>
                                    </p:animEffect>
                                  </p:childTnLst>
                                </p:cTn>
                              </p:par>
                              <p:par>
                                <p:cTn id="65" presetID="35" presetClass="path" presetSubtype="0" decel="100000" fill="hold" nodeType="withEffect">
                                  <p:stCondLst>
                                    <p:cond delay="500"/>
                                  </p:stCondLst>
                                  <p:childTnLst>
                                    <p:animMotion origin="layout" path="M -2.5E-6 4.81481E-6 L -0.04557 4.81481E-6 " pathEditMode="relative" rAng="0" ptsTypes="AA">
                                      <p:cBhvr>
                                        <p:cTn id="66" dur="1500" spd="-100000" fill="hold"/>
                                        <p:tgtEl>
                                          <p:spTgt spid="2"/>
                                        </p:tgtEl>
                                        <p:attrNameLst>
                                          <p:attrName>ppt_x</p:attrName>
                                          <p:attrName>ppt_y</p:attrName>
                                        </p:attrNameLst>
                                      </p:cBhvr>
                                      <p:rCtr x="-2279" y="0"/>
                                    </p:animMotion>
                                  </p:childTnLst>
                                </p:cTn>
                              </p:par>
                              <p:par>
                                <p:cTn id="67" presetID="10" presetClass="entr" presetSubtype="0" fill="hold" nodeType="withEffect">
                                  <p:stCondLst>
                                    <p:cond delay="75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750"/>
                                        <p:tgtEl>
                                          <p:spTgt spid="53"/>
                                        </p:tgtEl>
                                      </p:cBhvr>
                                    </p:animEffect>
                                  </p:childTnLst>
                                </p:cTn>
                              </p:par>
                              <p:par>
                                <p:cTn id="70" presetID="35" presetClass="path" presetSubtype="0" decel="100000" fill="hold" nodeType="withEffect">
                                  <p:stCondLst>
                                    <p:cond delay="750"/>
                                  </p:stCondLst>
                                  <p:childTnLst>
                                    <p:animMotion origin="layout" path="M -4.58333E-6 -3.33333E-6 L -0.04557 -3.33333E-6 " pathEditMode="relative" rAng="0" ptsTypes="AA">
                                      <p:cBhvr>
                                        <p:cTn id="71" dur="1500" spd="-100000" fill="hold"/>
                                        <p:tgtEl>
                                          <p:spTgt spid="53"/>
                                        </p:tgtEl>
                                        <p:attrNameLst>
                                          <p:attrName>ppt_x</p:attrName>
                                          <p:attrName>ppt_y</p:attrName>
                                        </p:attrNameLst>
                                      </p:cBhvr>
                                      <p:rCtr x="-2279" y="0"/>
                                    </p:animMotion>
                                  </p:childTnLst>
                                </p:cTn>
                              </p:par>
                              <p:par>
                                <p:cTn id="72" presetID="10" presetClass="entr" presetSubtype="0" fill="hold" nodeType="withEffect">
                                  <p:stCondLst>
                                    <p:cond delay="10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750"/>
                                        <p:tgtEl>
                                          <p:spTgt spid="35"/>
                                        </p:tgtEl>
                                      </p:cBhvr>
                                    </p:animEffect>
                                  </p:childTnLst>
                                </p:cTn>
                              </p:par>
                              <p:par>
                                <p:cTn id="75" presetID="35" presetClass="path" presetSubtype="0" decel="100000" fill="hold" nodeType="withEffect">
                                  <p:stCondLst>
                                    <p:cond delay="1000"/>
                                  </p:stCondLst>
                                  <p:childTnLst>
                                    <p:animMotion origin="layout" path="M 1.45833E-6 -2.59259E-6 L -0.04557 -2.59259E-6 " pathEditMode="relative" rAng="0" ptsTypes="AA">
                                      <p:cBhvr>
                                        <p:cTn id="76" dur="1500" spd="-100000" fill="hold"/>
                                        <p:tgtEl>
                                          <p:spTgt spid="35"/>
                                        </p:tgtEl>
                                        <p:attrNameLst>
                                          <p:attrName>ppt_x</p:attrName>
                                          <p:attrName>ppt_y</p:attrName>
                                        </p:attrNameLst>
                                      </p:cBhvr>
                                      <p:rCtr x="-2279" y="0"/>
                                    </p:animMotion>
                                  </p:childTnLst>
                                </p:cTn>
                              </p:par>
                              <p:par>
                                <p:cTn id="77" presetID="10" presetClass="entr" presetSubtype="0" fill="hold" nodeType="withEffect">
                                  <p:stCondLst>
                                    <p:cond delay="125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750"/>
                                        <p:tgtEl>
                                          <p:spTgt spid="50"/>
                                        </p:tgtEl>
                                      </p:cBhvr>
                                    </p:animEffect>
                                  </p:childTnLst>
                                </p:cTn>
                              </p:par>
                              <p:par>
                                <p:cTn id="80" presetID="35" presetClass="path" presetSubtype="0" decel="100000" fill="hold" nodeType="withEffect">
                                  <p:stCondLst>
                                    <p:cond delay="1250"/>
                                  </p:stCondLst>
                                  <p:childTnLst>
                                    <p:animMotion origin="layout" path="M -4.58333E-6 1.11022E-16 L -0.04557 1.11022E-16 " pathEditMode="relative" rAng="0" ptsTypes="AA">
                                      <p:cBhvr>
                                        <p:cTn id="81" dur="1500" spd="-100000" fill="hold"/>
                                        <p:tgtEl>
                                          <p:spTgt spid="50"/>
                                        </p:tgtEl>
                                        <p:attrNameLst>
                                          <p:attrName>ppt_x</p:attrName>
                                          <p:attrName>ppt_y</p:attrName>
                                        </p:attrNameLst>
                                      </p:cBhvr>
                                      <p:rCtr x="-2279" y="0"/>
                                    </p:animMotion>
                                  </p:childTnLst>
                                </p:cTn>
                              </p:par>
                              <p:par>
                                <p:cTn id="82" presetID="10" presetClass="entr" presetSubtype="0" fill="hold" nodeType="withEffect">
                                  <p:stCondLst>
                                    <p:cond delay="150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750"/>
                                        <p:tgtEl>
                                          <p:spTgt spid="38"/>
                                        </p:tgtEl>
                                      </p:cBhvr>
                                    </p:animEffect>
                                  </p:childTnLst>
                                </p:cTn>
                              </p:par>
                              <p:par>
                                <p:cTn id="85" presetID="35" presetClass="path" presetSubtype="0" decel="100000" fill="hold" nodeType="withEffect">
                                  <p:stCondLst>
                                    <p:cond delay="1500"/>
                                  </p:stCondLst>
                                  <p:childTnLst>
                                    <p:animMotion origin="layout" path="M 4.79167E-6 -1.11111E-6 L -0.04558 -1.11111E-6 " pathEditMode="relative" rAng="0" ptsTypes="AA">
                                      <p:cBhvr>
                                        <p:cTn id="86" dur="1500" spd="-100000" fill="hold"/>
                                        <p:tgtEl>
                                          <p:spTgt spid="38"/>
                                        </p:tgtEl>
                                        <p:attrNameLst>
                                          <p:attrName>ppt_x</p:attrName>
                                          <p:attrName>ppt_y</p:attrName>
                                        </p:attrNameLst>
                                      </p:cBhvr>
                                      <p:rCtr x="-2279" y="0"/>
                                    </p:animMotion>
                                  </p:childTnLst>
                                </p:cTn>
                              </p:par>
                              <p:par>
                                <p:cTn id="87" presetID="10" presetClass="entr" presetSubtype="0" fill="hold" nodeType="withEffect">
                                  <p:stCondLst>
                                    <p:cond delay="175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750"/>
                                        <p:tgtEl>
                                          <p:spTgt spid="47"/>
                                        </p:tgtEl>
                                      </p:cBhvr>
                                    </p:animEffect>
                                  </p:childTnLst>
                                </p:cTn>
                              </p:par>
                              <p:par>
                                <p:cTn id="90" presetID="35" presetClass="path" presetSubtype="0" decel="100000" fill="hold" nodeType="withEffect">
                                  <p:stCondLst>
                                    <p:cond delay="1750"/>
                                  </p:stCondLst>
                                  <p:childTnLst>
                                    <p:animMotion origin="layout" path="M -4.58333E-6 4.07407E-6 L -0.04557 4.07407E-6 " pathEditMode="relative" rAng="0" ptsTypes="AA">
                                      <p:cBhvr>
                                        <p:cTn id="91" dur="1500" spd="-100000" fill="hold"/>
                                        <p:tgtEl>
                                          <p:spTgt spid="47"/>
                                        </p:tgtEl>
                                        <p:attrNameLst>
                                          <p:attrName>ppt_x</p:attrName>
                                          <p:attrName>ppt_y</p:attrName>
                                        </p:attrNameLst>
                                      </p:cBhvr>
                                      <p:rCtr x="-2279" y="0"/>
                                    </p:animMotion>
                                  </p:childTnLst>
                                </p:cTn>
                              </p:par>
                              <p:par>
                                <p:cTn id="92" presetID="10" presetClass="entr" presetSubtype="0" fill="hold" nodeType="withEffect">
                                  <p:stCondLst>
                                    <p:cond delay="200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750"/>
                                        <p:tgtEl>
                                          <p:spTgt spid="41"/>
                                        </p:tgtEl>
                                      </p:cBhvr>
                                    </p:animEffect>
                                  </p:childTnLst>
                                </p:cTn>
                              </p:par>
                              <p:par>
                                <p:cTn id="95" presetID="35" presetClass="path" presetSubtype="0" decel="100000" fill="hold" nodeType="withEffect">
                                  <p:stCondLst>
                                    <p:cond delay="2000"/>
                                  </p:stCondLst>
                                  <p:childTnLst>
                                    <p:animMotion origin="layout" path="M 3.75E-6 4.81481E-6 L -0.04558 4.81481E-6 " pathEditMode="relative" rAng="0" ptsTypes="AA">
                                      <p:cBhvr>
                                        <p:cTn id="96" dur="1500" spd="-100000" fill="hold"/>
                                        <p:tgtEl>
                                          <p:spTgt spid="41"/>
                                        </p:tgtEl>
                                        <p:attrNameLst>
                                          <p:attrName>ppt_x</p:attrName>
                                          <p:attrName>ppt_y</p:attrName>
                                        </p:attrNameLst>
                                      </p:cBhvr>
                                      <p:rCtr x="-2279" y="0"/>
                                    </p:animMotion>
                                  </p:childTnLst>
                                </p:cTn>
                              </p:par>
                              <p:par>
                                <p:cTn id="97" presetID="10" presetClass="entr" presetSubtype="0" fill="hold" nodeType="withEffect">
                                  <p:stCondLst>
                                    <p:cond delay="1750"/>
                                  </p:stCondLst>
                                  <p:childTnLst>
                                    <p:set>
                                      <p:cBhvr>
                                        <p:cTn id="98" dur="1" fill="hold">
                                          <p:stCondLst>
                                            <p:cond delay="0"/>
                                          </p:stCondLst>
                                        </p:cTn>
                                        <p:tgtEl>
                                          <p:spTgt spid="59"/>
                                        </p:tgtEl>
                                        <p:attrNameLst>
                                          <p:attrName>style.visibility</p:attrName>
                                        </p:attrNameLst>
                                      </p:cBhvr>
                                      <p:to>
                                        <p:strVal val="visible"/>
                                      </p:to>
                                    </p:set>
                                    <p:animEffect transition="in" filter="fade">
                                      <p:cBhvr>
                                        <p:cTn id="99" dur="750"/>
                                        <p:tgtEl>
                                          <p:spTgt spid="59"/>
                                        </p:tgtEl>
                                      </p:cBhvr>
                                    </p:animEffect>
                                  </p:childTnLst>
                                </p:cTn>
                              </p:par>
                              <p:par>
                                <p:cTn id="100" presetID="35" presetClass="path" presetSubtype="0" decel="100000" fill="hold" nodeType="withEffect">
                                  <p:stCondLst>
                                    <p:cond delay="1750"/>
                                  </p:stCondLst>
                                  <p:childTnLst>
                                    <p:animMotion origin="layout" path="M 3.125E-6 4.07407E-6 L -0.04558 4.07407E-6 " pathEditMode="relative" rAng="0" ptsTypes="AA">
                                      <p:cBhvr>
                                        <p:cTn id="101" dur="1500" spd="-100000" fill="hold"/>
                                        <p:tgtEl>
                                          <p:spTgt spid="59"/>
                                        </p:tgtEl>
                                        <p:attrNameLst>
                                          <p:attrName>ppt_x</p:attrName>
                                          <p:attrName>ppt_y</p:attrName>
                                        </p:attrNameLst>
                                      </p:cBhvr>
                                      <p:rCtr x="-2279" y="0"/>
                                    </p:animMotion>
                                  </p:childTnLst>
                                </p:cTn>
                              </p:par>
                              <p:par>
                                <p:cTn id="102" presetID="10" presetClass="entr" presetSubtype="0" fill="hold" nodeType="withEffect">
                                  <p:stCondLst>
                                    <p:cond delay="200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750"/>
                                        <p:tgtEl>
                                          <p:spTgt spid="56"/>
                                        </p:tgtEl>
                                      </p:cBhvr>
                                    </p:animEffect>
                                  </p:childTnLst>
                                </p:cTn>
                              </p:par>
                              <p:par>
                                <p:cTn id="105" presetID="35" presetClass="path" presetSubtype="0" decel="100000" fill="hold" nodeType="withEffect">
                                  <p:stCondLst>
                                    <p:cond delay="2000"/>
                                  </p:stCondLst>
                                  <p:childTnLst>
                                    <p:animMotion origin="layout" path="M 3.75E-6 4.81481E-6 L -0.04558 4.81481E-6 " pathEditMode="relative" rAng="0" ptsTypes="AA">
                                      <p:cBhvr>
                                        <p:cTn id="106" dur="1500" spd="-100000" fill="hold"/>
                                        <p:tgtEl>
                                          <p:spTgt spid="56"/>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0531DB88-9B65-4511-8A3E-8CB6B7C11777}"/>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5" name="图片 4">
            <a:extLst>
              <a:ext uri="{FF2B5EF4-FFF2-40B4-BE49-F238E27FC236}">
                <a16:creationId xmlns:a16="http://schemas.microsoft.com/office/drawing/2014/main" id="{B4F333CD-175F-438B-9DF2-0E380CAB47C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067" r="8112"/>
          <a:stretch/>
        </p:blipFill>
        <p:spPr>
          <a:xfrm>
            <a:off x="950795" y="1347305"/>
            <a:ext cx="5145205" cy="4163390"/>
          </a:xfrm>
          <a:prstGeom prst="rect">
            <a:avLst/>
          </a:prstGeom>
        </p:spPr>
      </p:pic>
      <p:sp>
        <p:nvSpPr>
          <p:cNvPr id="6" name="文本框 5">
            <a:extLst>
              <a:ext uri="{FF2B5EF4-FFF2-40B4-BE49-F238E27FC236}">
                <a16:creationId xmlns:a16="http://schemas.microsoft.com/office/drawing/2014/main" id="{99832F2B-6201-4034-BB1C-A9FDF9B8D06A}"/>
              </a:ext>
            </a:extLst>
          </p:cNvPr>
          <p:cNvSpPr txBox="1"/>
          <p:nvPr/>
        </p:nvSpPr>
        <p:spPr>
          <a:xfrm>
            <a:off x="3523397" y="677743"/>
            <a:ext cx="3403496" cy="461665"/>
          </a:xfrm>
          <a:prstGeom prst="rect">
            <a:avLst/>
          </a:prstGeom>
          <a:noFill/>
        </p:spPr>
        <p:txBody>
          <a:bodyPr wrap="none" rtlCol="0">
            <a:spAutoFit/>
          </a:bodyPr>
          <a:lstStyle/>
          <a:p>
            <a:r>
              <a:rPr lang="en-IN" altLang="zh-CN" sz="2400" dirty="0">
                <a:latin typeface="+mn-ea"/>
              </a:rPr>
              <a:t>b) Limitation Of Strategy</a:t>
            </a:r>
            <a:endParaRPr lang="zh-CN" altLang="en-US" sz="2400" dirty="0">
              <a:latin typeface="+mn-ea"/>
            </a:endParaRPr>
          </a:p>
        </p:txBody>
      </p:sp>
      <p:sp>
        <p:nvSpPr>
          <p:cNvPr id="7" name="文本框 6">
            <a:extLst>
              <a:ext uri="{FF2B5EF4-FFF2-40B4-BE49-F238E27FC236}">
                <a16:creationId xmlns:a16="http://schemas.microsoft.com/office/drawing/2014/main" id="{F975A9B4-DE1F-4602-AF2F-19F6C0D09771}"/>
              </a:ext>
            </a:extLst>
          </p:cNvPr>
          <p:cNvSpPr txBox="1"/>
          <p:nvPr/>
        </p:nvSpPr>
        <p:spPr>
          <a:xfrm>
            <a:off x="6352061" y="1247650"/>
            <a:ext cx="3680939" cy="830997"/>
          </a:xfrm>
          <a:prstGeom prst="rect">
            <a:avLst/>
          </a:prstGeom>
          <a:noFill/>
        </p:spPr>
        <p:txBody>
          <a:bodyPr wrap="square" rtlCol="0">
            <a:spAutoFit/>
          </a:bodyPr>
          <a:lstStyle/>
          <a:p>
            <a:pPr algn="just"/>
            <a:r>
              <a:rPr lang="en-US" altLang="zh-CN" sz="1200" dirty="0">
                <a:latin typeface="+mn-ea"/>
              </a:rPr>
              <a:t>The main limitation of voice assistant projects using Python is the need to use an algorithm in a set of selected sizes, as well as specific recording circumstances. </a:t>
            </a:r>
          </a:p>
        </p:txBody>
      </p:sp>
      <p:sp>
        <p:nvSpPr>
          <p:cNvPr id="9" name="文本框 8">
            <a:extLst>
              <a:ext uri="{FF2B5EF4-FFF2-40B4-BE49-F238E27FC236}">
                <a16:creationId xmlns:a16="http://schemas.microsoft.com/office/drawing/2014/main" id="{E6BE667A-2996-4520-ADFA-8298E23899F1}"/>
              </a:ext>
            </a:extLst>
          </p:cNvPr>
          <p:cNvSpPr txBox="1"/>
          <p:nvPr/>
        </p:nvSpPr>
        <p:spPr>
          <a:xfrm>
            <a:off x="6442116" y="2755786"/>
            <a:ext cx="3558067" cy="461665"/>
          </a:xfrm>
          <a:prstGeom prst="rect">
            <a:avLst/>
          </a:prstGeom>
          <a:noFill/>
        </p:spPr>
        <p:txBody>
          <a:bodyPr wrap="square" rtlCol="0">
            <a:spAutoFit/>
          </a:bodyPr>
          <a:lstStyle/>
          <a:p>
            <a:pPr algn="just"/>
            <a:r>
              <a:rPr lang="en-US" altLang="zh-CN" sz="1200" dirty="0">
                <a:latin typeface="+mn-ea"/>
              </a:rPr>
              <a:t>However, this limitation can be overcome by using a larger dataset and more advanced algorithms.</a:t>
            </a:r>
          </a:p>
        </p:txBody>
      </p:sp>
      <p:sp>
        <p:nvSpPr>
          <p:cNvPr id="11" name="文本框 10">
            <a:extLst>
              <a:ext uri="{FF2B5EF4-FFF2-40B4-BE49-F238E27FC236}">
                <a16:creationId xmlns:a16="http://schemas.microsoft.com/office/drawing/2014/main" id="{D2A1B5D5-5F5B-4990-8100-6955C7FFFEB3}"/>
              </a:ext>
            </a:extLst>
          </p:cNvPr>
          <p:cNvSpPr txBox="1"/>
          <p:nvPr/>
        </p:nvSpPr>
        <p:spPr>
          <a:xfrm>
            <a:off x="6474933" y="3949275"/>
            <a:ext cx="3558067" cy="1200329"/>
          </a:xfrm>
          <a:prstGeom prst="rect">
            <a:avLst/>
          </a:prstGeom>
          <a:noFill/>
        </p:spPr>
        <p:txBody>
          <a:bodyPr wrap="square" rtlCol="0">
            <a:spAutoFit/>
          </a:bodyPr>
          <a:lstStyle/>
          <a:p>
            <a:pPr algn="just"/>
            <a:r>
              <a:rPr lang="en-US" altLang="zh-CN" sz="1200" dirty="0">
                <a:latin typeface="+mn-ea"/>
              </a:rPr>
              <a:t>In addition, some common research challenges in voice assistant projects include addressing usability issues, improving voice recognition accuracy, enhancing natural language processing capabilities, and developing more efficient and effective ways to interact with the user.</a:t>
            </a:r>
          </a:p>
        </p:txBody>
      </p:sp>
      <p:grpSp>
        <p:nvGrpSpPr>
          <p:cNvPr id="13" name="组合 12">
            <a:extLst>
              <a:ext uri="{FF2B5EF4-FFF2-40B4-BE49-F238E27FC236}">
                <a16:creationId xmlns:a16="http://schemas.microsoft.com/office/drawing/2014/main" id="{A502B144-7E7B-49F5-A882-7BC60E9F7DD6}"/>
              </a:ext>
            </a:extLst>
          </p:cNvPr>
          <p:cNvGrpSpPr/>
          <p:nvPr/>
        </p:nvGrpSpPr>
        <p:grpSpPr>
          <a:xfrm>
            <a:off x="5981876" y="3949275"/>
            <a:ext cx="376106" cy="376106"/>
            <a:chOff x="4566294" y="3805172"/>
            <a:chExt cx="376106" cy="376106"/>
          </a:xfrm>
        </p:grpSpPr>
        <p:sp>
          <p:nvSpPr>
            <p:cNvPr id="14" name="圆角矩形 10">
              <a:extLst>
                <a:ext uri="{FF2B5EF4-FFF2-40B4-BE49-F238E27FC236}">
                  <a16:creationId xmlns:a16="http://schemas.microsoft.com/office/drawing/2014/main" id="{2B169B93-01E8-4518-A303-35F3DF003E81}"/>
                </a:ext>
              </a:extLst>
            </p:cNvPr>
            <p:cNvSpPr/>
            <p:nvPr/>
          </p:nvSpPr>
          <p:spPr>
            <a:xfrm rot="2700000">
              <a:off x="4566294" y="3805172"/>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a:extLst>
                <a:ext uri="{FF2B5EF4-FFF2-40B4-BE49-F238E27FC236}">
                  <a16:creationId xmlns:a16="http://schemas.microsoft.com/office/drawing/2014/main" id="{028E4E33-FC8E-47CC-9CF9-3889236E5D64}"/>
                </a:ext>
              </a:extLst>
            </p:cNvPr>
            <p:cNvSpPr>
              <a:spLocks noChangeAspect="1" noEditPoints="1"/>
            </p:cNvSpPr>
            <p:nvPr/>
          </p:nvSpPr>
          <p:spPr bwMode="auto">
            <a:xfrm>
              <a:off x="4691608" y="3903223"/>
              <a:ext cx="125477" cy="180000"/>
            </a:xfrm>
            <a:custGeom>
              <a:avLst/>
              <a:gdLst>
                <a:gd name="T0" fmla="*/ 57 w 71"/>
                <a:gd name="T1" fmla="*/ 92 h 102"/>
                <a:gd name="T2" fmla="*/ 24 w 71"/>
                <a:gd name="T3" fmla="*/ 102 h 102"/>
                <a:gd name="T4" fmla="*/ 14 w 71"/>
                <a:gd name="T5" fmla="*/ 65 h 102"/>
                <a:gd name="T6" fmla="*/ 20 w 71"/>
                <a:gd name="T7" fmla="*/ 71 h 102"/>
                <a:gd name="T8" fmla="*/ 30 w 71"/>
                <a:gd name="T9" fmla="*/ 72 h 102"/>
                <a:gd name="T10" fmla="*/ 43 w 71"/>
                <a:gd name="T11" fmla="*/ 71 h 102"/>
                <a:gd name="T12" fmla="*/ 55 w 71"/>
                <a:gd name="T13" fmla="*/ 67 h 102"/>
                <a:gd name="T14" fmla="*/ 58 w 71"/>
                <a:gd name="T15" fmla="*/ 65 h 102"/>
                <a:gd name="T16" fmla="*/ 58 w 71"/>
                <a:gd name="T17" fmla="*/ 39 h 102"/>
                <a:gd name="T18" fmla="*/ 68 w 71"/>
                <a:gd name="T19" fmla="*/ 44 h 102"/>
                <a:gd name="T20" fmla="*/ 55 w 71"/>
                <a:gd name="T21" fmla="*/ 47 h 102"/>
                <a:gd name="T22" fmla="*/ 62 w 71"/>
                <a:gd name="T23" fmla="*/ 56 h 102"/>
                <a:gd name="T24" fmla="*/ 48 w 71"/>
                <a:gd name="T25" fmla="*/ 54 h 102"/>
                <a:gd name="T26" fmla="*/ 52 w 71"/>
                <a:gd name="T27" fmla="*/ 64 h 102"/>
                <a:gd name="T28" fmla="*/ 40 w 71"/>
                <a:gd name="T29" fmla="*/ 57 h 102"/>
                <a:gd name="T30" fmla="*/ 39 w 71"/>
                <a:gd name="T31" fmla="*/ 68 h 102"/>
                <a:gd name="T32" fmla="*/ 31 w 71"/>
                <a:gd name="T33" fmla="*/ 57 h 102"/>
                <a:gd name="T34" fmla="*/ 25 w 71"/>
                <a:gd name="T35" fmla="*/ 67 h 102"/>
                <a:gd name="T36" fmla="*/ 22 w 71"/>
                <a:gd name="T37" fmla="*/ 54 h 102"/>
                <a:gd name="T38" fmla="*/ 15 w 71"/>
                <a:gd name="T39" fmla="*/ 61 h 102"/>
                <a:gd name="T40" fmla="*/ 16 w 71"/>
                <a:gd name="T41" fmla="*/ 47 h 102"/>
                <a:gd name="T42" fmla="*/ 8 w 71"/>
                <a:gd name="T43" fmla="*/ 52 h 102"/>
                <a:gd name="T44" fmla="*/ 12 w 71"/>
                <a:gd name="T45" fmla="*/ 39 h 102"/>
                <a:gd name="T46" fmla="*/ 2 w 71"/>
                <a:gd name="T47" fmla="*/ 38 h 102"/>
                <a:gd name="T48" fmla="*/ 12 w 71"/>
                <a:gd name="T49" fmla="*/ 30 h 102"/>
                <a:gd name="T50" fmla="*/ 3 w 71"/>
                <a:gd name="T51" fmla="*/ 25 h 102"/>
                <a:gd name="T52" fmla="*/ 16 w 71"/>
                <a:gd name="T53" fmla="*/ 21 h 102"/>
                <a:gd name="T54" fmla="*/ 9 w 71"/>
                <a:gd name="T55" fmla="*/ 13 h 102"/>
                <a:gd name="T56" fmla="*/ 22 w 71"/>
                <a:gd name="T57" fmla="*/ 15 h 102"/>
                <a:gd name="T58" fmla="*/ 19 w 71"/>
                <a:gd name="T59" fmla="*/ 5 h 102"/>
                <a:gd name="T60" fmla="*/ 31 w 71"/>
                <a:gd name="T61" fmla="*/ 12 h 102"/>
                <a:gd name="T62" fmla="*/ 32 w 71"/>
                <a:gd name="T63" fmla="*/ 1 h 102"/>
                <a:gd name="T64" fmla="*/ 40 w 71"/>
                <a:gd name="T65" fmla="*/ 12 h 102"/>
                <a:gd name="T66" fmla="*/ 46 w 71"/>
                <a:gd name="T67" fmla="*/ 2 h 102"/>
                <a:gd name="T68" fmla="*/ 48 w 71"/>
                <a:gd name="T69" fmla="*/ 15 h 102"/>
                <a:gd name="T70" fmla="*/ 55 w 71"/>
                <a:gd name="T71" fmla="*/ 8 h 102"/>
                <a:gd name="T72" fmla="*/ 55 w 71"/>
                <a:gd name="T73" fmla="*/ 21 h 102"/>
                <a:gd name="T74" fmla="*/ 63 w 71"/>
                <a:gd name="T75" fmla="*/ 17 h 102"/>
                <a:gd name="T76" fmla="*/ 58 w 71"/>
                <a:gd name="T77" fmla="*/ 30 h 102"/>
                <a:gd name="T78" fmla="*/ 69 w 71"/>
                <a:gd name="T79" fmla="*/ 31 h 102"/>
                <a:gd name="T80" fmla="*/ 35 w 71"/>
                <a:gd name="T81" fmla="*/ 12 h 102"/>
                <a:gd name="T82" fmla="*/ 58 w 71"/>
                <a:gd name="T83" fmla="*/ 34 h 102"/>
                <a:gd name="T84" fmla="*/ 18 w 71"/>
                <a:gd name="T85"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102">
                  <a:moveTo>
                    <a:pt x="58" y="65"/>
                  </a:moveTo>
                  <a:cubicBezTo>
                    <a:pt x="71" y="91"/>
                    <a:pt x="71" y="91"/>
                    <a:pt x="71" y="91"/>
                  </a:cubicBezTo>
                  <a:cubicBezTo>
                    <a:pt x="57" y="92"/>
                    <a:pt x="57" y="92"/>
                    <a:pt x="57" y="92"/>
                  </a:cubicBezTo>
                  <a:cubicBezTo>
                    <a:pt x="48" y="102"/>
                    <a:pt x="48" y="102"/>
                    <a:pt x="48" y="102"/>
                  </a:cubicBezTo>
                  <a:cubicBezTo>
                    <a:pt x="36" y="83"/>
                    <a:pt x="36" y="83"/>
                    <a:pt x="36" y="83"/>
                  </a:cubicBezTo>
                  <a:cubicBezTo>
                    <a:pt x="24" y="102"/>
                    <a:pt x="24" y="102"/>
                    <a:pt x="24" y="102"/>
                  </a:cubicBezTo>
                  <a:cubicBezTo>
                    <a:pt x="14" y="92"/>
                    <a:pt x="14" y="92"/>
                    <a:pt x="14" y="92"/>
                  </a:cubicBezTo>
                  <a:cubicBezTo>
                    <a:pt x="0" y="91"/>
                    <a:pt x="0" y="91"/>
                    <a:pt x="0" y="91"/>
                  </a:cubicBezTo>
                  <a:cubicBezTo>
                    <a:pt x="14" y="65"/>
                    <a:pt x="14" y="65"/>
                    <a:pt x="14" y="65"/>
                  </a:cubicBezTo>
                  <a:cubicBezTo>
                    <a:pt x="14" y="65"/>
                    <a:pt x="14" y="65"/>
                    <a:pt x="14" y="65"/>
                  </a:cubicBezTo>
                  <a:cubicBezTo>
                    <a:pt x="14" y="66"/>
                    <a:pt x="15" y="66"/>
                    <a:pt x="15" y="67"/>
                  </a:cubicBezTo>
                  <a:cubicBezTo>
                    <a:pt x="16" y="69"/>
                    <a:pt x="18" y="70"/>
                    <a:pt x="20" y="71"/>
                  </a:cubicBezTo>
                  <a:cubicBezTo>
                    <a:pt x="21" y="71"/>
                    <a:pt x="23" y="71"/>
                    <a:pt x="24" y="71"/>
                  </a:cubicBezTo>
                  <a:cubicBezTo>
                    <a:pt x="25" y="71"/>
                    <a:pt x="27" y="71"/>
                    <a:pt x="28" y="71"/>
                  </a:cubicBezTo>
                  <a:cubicBezTo>
                    <a:pt x="28" y="71"/>
                    <a:pt x="29" y="72"/>
                    <a:pt x="30" y="72"/>
                  </a:cubicBezTo>
                  <a:cubicBezTo>
                    <a:pt x="31" y="73"/>
                    <a:pt x="33" y="74"/>
                    <a:pt x="35" y="74"/>
                  </a:cubicBezTo>
                  <a:cubicBezTo>
                    <a:pt x="37" y="74"/>
                    <a:pt x="39" y="73"/>
                    <a:pt x="41" y="72"/>
                  </a:cubicBezTo>
                  <a:cubicBezTo>
                    <a:pt x="42" y="72"/>
                    <a:pt x="42" y="71"/>
                    <a:pt x="43" y="71"/>
                  </a:cubicBezTo>
                  <a:cubicBezTo>
                    <a:pt x="44" y="71"/>
                    <a:pt x="45" y="71"/>
                    <a:pt x="47" y="71"/>
                  </a:cubicBezTo>
                  <a:cubicBezTo>
                    <a:pt x="48" y="71"/>
                    <a:pt x="49" y="71"/>
                    <a:pt x="51" y="71"/>
                  </a:cubicBezTo>
                  <a:cubicBezTo>
                    <a:pt x="53" y="70"/>
                    <a:pt x="54" y="69"/>
                    <a:pt x="55" y="67"/>
                  </a:cubicBezTo>
                  <a:cubicBezTo>
                    <a:pt x="56" y="66"/>
                    <a:pt x="57" y="66"/>
                    <a:pt x="57" y="65"/>
                  </a:cubicBezTo>
                  <a:cubicBezTo>
                    <a:pt x="57" y="65"/>
                    <a:pt x="57" y="65"/>
                    <a:pt x="57" y="65"/>
                  </a:cubicBezTo>
                  <a:cubicBezTo>
                    <a:pt x="58" y="65"/>
                    <a:pt x="58" y="65"/>
                    <a:pt x="58" y="65"/>
                  </a:cubicBezTo>
                  <a:close/>
                  <a:moveTo>
                    <a:pt x="70" y="34"/>
                  </a:moveTo>
                  <a:cubicBezTo>
                    <a:pt x="70" y="36"/>
                    <a:pt x="70" y="37"/>
                    <a:pt x="69" y="38"/>
                  </a:cubicBezTo>
                  <a:cubicBezTo>
                    <a:pt x="68" y="39"/>
                    <a:pt x="60" y="39"/>
                    <a:pt x="58" y="39"/>
                  </a:cubicBezTo>
                  <a:cubicBezTo>
                    <a:pt x="58" y="39"/>
                    <a:pt x="58" y="39"/>
                    <a:pt x="58" y="39"/>
                  </a:cubicBezTo>
                  <a:cubicBezTo>
                    <a:pt x="58" y="39"/>
                    <a:pt x="58" y="39"/>
                    <a:pt x="58" y="39"/>
                  </a:cubicBezTo>
                  <a:cubicBezTo>
                    <a:pt x="60" y="40"/>
                    <a:pt x="68" y="42"/>
                    <a:pt x="68" y="44"/>
                  </a:cubicBezTo>
                  <a:cubicBezTo>
                    <a:pt x="68" y="45"/>
                    <a:pt x="68" y="46"/>
                    <a:pt x="67" y="48"/>
                  </a:cubicBezTo>
                  <a:cubicBezTo>
                    <a:pt x="66" y="51"/>
                    <a:pt x="64" y="52"/>
                    <a:pt x="63" y="52"/>
                  </a:cubicBezTo>
                  <a:cubicBezTo>
                    <a:pt x="62" y="52"/>
                    <a:pt x="55" y="48"/>
                    <a:pt x="55" y="47"/>
                  </a:cubicBezTo>
                  <a:cubicBezTo>
                    <a:pt x="55" y="47"/>
                    <a:pt x="55" y="47"/>
                    <a:pt x="55" y="47"/>
                  </a:cubicBezTo>
                  <a:cubicBezTo>
                    <a:pt x="55" y="47"/>
                    <a:pt x="55" y="47"/>
                    <a:pt x="55" y="47"/>
                  </a:cubicBezTo>
                  <a:cubicBezTo>
                    <a:pt x="56" y="48"/>
                    <a:pt x="62" y="54"/>
                    <a:pt x="62" y="56"/>
                  </a:cubicBezTo>
                  <a:cubicBezTo>
                    <a:pt x="61" y="57"/>
                    <a:pt x="61" y="58"/>
                    <a:pt x="60" y="59"/>
                  </a:cubicBezTo>
                  <a:cubicBezTo>
                    <a:pt x="58" y="60"/>
                    <a:pt x="57" y="61"/>
                    <a:pt x="55" y="61"/>
                  </a:cubicBezTo>
                  <a:cubicBezTo>
                    <a:pt x="55" y="61"/>
                    <a:pt x="49" y="55"/>
                    <a:pt x="48" y="54"/>
                  </a:cubicBezTo>
                  <a:cubicBezTo>
                    <a:pt x="48" y="54"/>
                    <a:pt x="48" y="54"/>
                    <a:pt x="48" y="54"/>
                  </a:cubicBezTo>
                  <a:cubicBezTo>
                    <a:pt x="48" y="54"/>
                    <a:pt x="48" y="54"/>
                    <a:pt x="48" y="54"/>
                  </a:cubicBezTo>
                  <a:cubicBezTo>
                    <a:pt x="49" y="55"/>
                    <a:pt x="52" y="63"/>
                    <a:pt x="52" y="64"/>
                  </a:cubicBezTo>
                  <a:cubicBezTo>
                    <a:pt x="51" y="65"/>
                    <a:pt x="50" y="66"/>
                    <a:pt x="49" y="66"/>
                  </a:cubicBezTo>
                  <a:cubicBezTo>
                    <a:pt x="48" y="67"/>
                    <a:pt x="47" y="67"/>
                    <a:pt x="46" y="67"/>
                  </a:cubicBezTo>
                  <a:cubicBezTo>
                    <a:pt x="44" y="67"/>
                    <a:pt x="41" y="59"/>
                    <a:pt x="40" y="57"/>
                  </a:cubicBezTo>
                  <a:cubicBezTo>
                    <a:pt x="40" y="57"/>
                    <a:pt x="40" y="57"/>
                    <a:pt x="40" y="57"/>
                  </a:cubicBezTo>
                  <a:cubicBezTo>
                    <a:pt x="40" y="57"/>
                    <a:pt x="40" y="57"/>
                    <a:pt x="40" y="57"/>
                  </a:cubicBezTo>
                  <a:cubicBezTo>
                    <a:pt x="40" y="59"/>
                    <a:pt x="40" y="67"/>
                    <a:pt x="39" y="68"/>
                  </a:cubicBezTo>
                  <a:cubicBezTo>
                    <a:pt x="38" y="69"/>
                    <a:pt x="37" y="69"/>
                    <a:pt x="35" y="69"/>
                  </a:cubicBezTo>
                  <a:cubicBezTo>
                    <a:pt x="34" y="69"/>
                    <a:pt x="33" y="69"/>
                    <a:pt x="32" y="68"/>
                  </a:cubicBezTo>
                  <a:cubicBezTo>
                    <a:pt x="30" y="67"/>
                    <a:pt x="31" y="59"/>
                    <a:pt x="31" y="57"/>
                  </a:cubicBezTo>
                  <a:cubicBezTo>
                    <a:pt x="31" y="57"/>
                    <a:pt x="31" y="57"/>
                    <a:pt x="31" y="57"/>
                  </a:cubicBezTo>
                  <a:cubicBezTo>
                    <a:pt x="31" y="57"/>
                    <a:pt x="31" y="57"/>
                    <a:pt x="31" y="57"/>
                  </a:cubicBezTo>
                  <a:cubicBezTo>
                    <a:pt x="30" y="59"/>
                    <a:pt x="27" y="67"/>
                    <a:pt x="25" y="67"/>
                  </a:cubicBezTo>
                  <a:cubicBezTo>
                    <a:pt x="24" y="67"/>
                    <a:pt x="23" y="67"/>
                    <a:pt x="22" y="66"/>
                  </a:cubicBezTo>
                  <a:cubicBezTo>
                    <a:pt x="21" y="66"/>
                    <a:pt x="20" y="65"/>
                    <a:pt x="19" y="64"/>
                  </a:cubicBezTo>
                  <a:cubicBezTo>
                    <a:pt x="18" y="63"/>
                    <a:pt x="22" y="55"/>
                    <a:pt x="22" y="54"/>
                  </a:cubicBezTo>
                  <a:cubicBezTo>
                    <a:pt x="23" y="54"/>
                    <a:pt x="23" y="54"/>
                    <a:pt x="23" y="54"/>
                  </a:cubicBezTo>
                  <a:cubicBezTo>
                    <a:pt x="22" y="54"/>
                    <a:pt x="22" y="54"/>
                    <a:pt x="22" y="54"/>
                  </a:cubicBezTo>
                  <a:cubicBezTo>
                    <a:pt x="21" y="55"/>
                    <a:pt x="16" y="61"/>
                    <a:pt x="15" y="61"/>
                  </a:cubicBezTo>
                  <a:cubicBezTo>
                    <a:pt x="14" y="61"/>
                    <a:pt x="12" y="60"/>
                    <a:pt x="11" y="59"/>
                  </a:cubicBezTo>
                  <a:cubicBezTo>
                    <a:pt x="10" y="58"/>
                    <a:pt x="9" y="57"/>
                    <a:pt x="9" y="56"/>
                  </a:cubicBezTo>
                  <a:cubicBezTo>
                    <a:pt x="9" y="54"/>
                    <a:pt x="15" y="48"/>
                    <a:pt x="16" y="47"/>
                  </a:cubicBezTo>
                  <a:cubicBezTo>
                    <a:pt x="16" y="47"/>
                    <a:pt x="16" y="47"/>
                    <a:pt x="16" y="47"/>
                  </a:cubicBezTo>
                  <a:cubicBezTo>
                    <a:pt x="16" y="47"/>
                    <a:pt x="16" y="47"/>
                    <a:pt x="16" y="47"/>
                  </a:cubicBezTo>
                  <a:cubicBezTo>
                    <a:pt x="15" y="48"/>
                    <a:pt x="9" y="52"/>
                    <a:pt x="8" y="52"/>
                  </a:cubicBezTo>
                  <a:cubicBezTo>
                    <a:pt x="7" y="52"/>
                    <a:pt x="5" y="51"/>
                    <a:pt x="3" y="48"/>
                  </a:cubicBezTo>
                  <a:cubicBezTo>
                    <a:pt x="3" y="46"/>
                    <a:pt x="3" y="45"/>
                    <a:pt x="3" y="44"/>
                  </a:cubicBezTo>
                  <a:cubicBezTo>
                    <a:pt x="3" y="42"/>
                    <a:pt x="11" y="40"/>
                    <a:pt x="12" y="39"/>
                  </a:cubicBezTo>
                  <a:cubicBezTo>
                    <a:pt x="13" y="39"/>
                    <a:pt x="13" y="39"/>
                    <a:pt x="13" y="39"/>
                  </a:cubicBezTo>
                  <a:cubicBezTo>
                    <a:pt x="12" y="39"/>
                    <a:pt x="12" y="39"/>
                    <a:pt x="12" y="39"/>
                  </a:cubicBezTo>
                  <a:cubicBezTo>
                    <a:pt x="11" y="39"/>
                    <a:pt x="3" y="39"/>
                    <a:pt x="2" y="38"/>
                  </a:cubicBezTo>
                  <a:cubicBezTo>
                    <a:pt x="1" y="37"/>
                    <a:pt x="1" y="36"/>
                    <a:pt x="1" y="34"/>
                  </a:cubicBezTo>
                  <a:cubicBezTo>
                    <a:pt x="1" y="33"/>
                    <a:pt x="1" y="32"/>
                    <a:pt x="2" y="31"/>
                  </a:cubicBezTo>
                  <a:cubicBezTo>
                    <a:pt x="3" y="30"/>
                    <a:pt x="11" y="30"/>
                    <a:pt x="12" y="30"/>
                  </a:cubicBezTo>
                  <a:cubicBezTo>
                    <a:pt x="13" y="30"/>
                    <a:pt x="13" y="30"/>
                    <a:pt x="13" y="30"/>
                  </a:cubicBezTo>
                  <a:cubicBezTo>
                    <a:pt x="12" y="30"/>
                    <a:pt x="12" y="30"/>
                    <a:pt x="12" y="30"/>
                  </a:cubicBezTo>
                  <a:cubicBezTo>
                    <a:pt x="11" y="29"/>
                    <a:pt x="3" y="26"/>
                    <a:pt x="3" y="25"/>
                  </a:cubicBezTo>
                  <a:cubicBezTo>
                    <a:pt x="3" y="24"/>
                    <a:pt x="3" y="22"/>
                    <a:pt x="3" y="21"/>
                  </a:cubicBezTo>
                  <a:cubicBezTo>
                    <a:pt x="5" y="18"/>
                    <a:pt x="7" y="17"/>
                    <a:pt x="8" y="17"/>
                  </a:cubicBezTo>
                  <a:cubicBezTo>
                    <a:pt x="9" y="17"/>
                    <a:pt x="15" y="21"/>
                    <a:pt x="16" y="21"/>
                  </a:cubicBezTo>
                  <a:cubicBezTo>
                    <a:pt x="16" y="22"/>
                    <a:pt x="16" y="22"/>
                    <a:pt x="16" y="22"/>
                  </a:cubicBezTo>
                  <a:cubicBezTo>
                    <a:pt x="16" y="21"/>
                    <a:pt x="16" y="21"/>
                    <a:pt x="16" y="21"/>
                  </a:cubicBezTo>
                  <a:cubicBezTo>
                    <a:pt x="15" y="20"/>
                    <a:pt x="9" y="15"/>
                    <a:pt x="9" y="13"/>
                  </a:cubicBezTo>
                  <a:cubicBezTo>
                    <a:pt x="9" y="12"/>
                    <a:pt x="10" y="11"/>
                    <a:pt x="11" y="10"/>
                  </a:cubicBezTo>
                  <a:cubicBezTo>
                    <a:pt x="12" y="9"/>
                    <a:pt x="14" y="8"/>
                    <a:pt x="15" y="8"/>
                  </a:cubicBezTo>
                  <a:cubicBezTo>
                    <a:pt x="16" y="8"/>
                    <a:pt x="21" y="14"/>
                    <a:pt x="22" y="15"/>
                  </a:cubicBezTo>
                  <a:cubicBezTo>
                    <a:pt x="23" y="15"/>
                    <a:pt x="23" y="15"/>
                    <a:pt x="23" y="15"/>
                  </a:cubicBezTo>
                  <a:cubicBezTo>
                    <a:pt x="22" y="15"/>
                    <a:pt x="22" y="15"/>
                    <a:pt x="22" y="15"/>
                  </a:cubicBezTo>
                  <a:cubicBezTo>
                    <a:pt x="22" y="14"/>
                    <a:pt x="18" y="6"/>
                    <a:pt x="19" y="5"/>
                  </a:cubicBezTo>
                  <a:cubicBezTo>
                    <a:pt x="20" y="4"/>
                    <a:pt x="21" y="3"/>
                    <a:pt x="22" y="3"/>
                  </a:cubicBezTo>
                  <a:cubicBezTo>
                    <a:pt x="23" y="2"/>
                    <a:pt x="24" y="2"/>
                    <a:pt x="25" y="2"/>
                  </a:cubicBezTo>
                  <a:cubicBezTo>
                    <a:pt x="27" y="2"/>
                    <a:pt x="30" y="10"/>
                    <a:pt x="31" y="12"/>
                  </a:cubicBezTo>
                  <a:cubicBezTo>
                    <a:pt x="31" y="12"/>
                    <a:pt x="31" y="12"/>
                    <a:pt x="31" y="12"/>
                  </a:cubicBezTo>
                  <a:cubicBezTo>
                    <a:pt x="31" y="12"/>
                    <a:pt x="31" y="12"/>
                    <a:pt x="31" y="12"/>
                  </a:cubicBezTo>
                  <a:cubicBezTo>
                    <a:pt x="31" y="10"/>
                    <a:pt x="30" y="2"/>
                    <a:pt x="32" y="1"/>
                  </a:cubicBezTo>
                  <a:cubicBezTo>
                    <a:pt x="33" y="0"/>
                    <a:pt x="34" y="0"/>
                    <a:pt x="35" y="0"/>
                  </a:cubicBezTo>
                  <a:cubicBezTo>
                    <a:pt x="37" y="0"/>
                    <a:pt x="38" y="0"/>
                    <a:pt x="39" y="1"/>
                  </a:cubicBezTo>
                  <a:cubicBezTo>
                    <a:pt x="40" y="2"/>
                    <a:pt x="40" y="10"/>
                    <a:pt x="40" y="12"/>
                  </a:cubicBezTo>
                  <a:cubicBezTo>
                    <a:pt x="40" y="12"/>
                    <a:pt x="40" y="12"/>
                    <a:pt x="40" y="12"/>
                  </a:cubicBezTo>
                  <a:cubicBezTo>
                    <a:pt x="40" y="12"/>
                    <a:pt x="40" y="12"/>
                    <a:pt x="40" y="12"/>
                  </a:cubicBezTo>
                  <a:cubicBezTo>
                    <a:pt x="41" y="10"/>
                    <a:pt x="44" y="2"/>
                    <a:pt x="46" y="2"/>
                  </a:cubicBezTo>
                  <a:cubicBezTo>
                    <a:pt x="47" y="2"/>
                    <a:pt x="48" y="2"/>
                    <a:pt x="49" y="3"/>
                  </a:cubicBezTo>
                  <a:cubicBezTo>
                    <a:pt x="50" y="3"/>
                    <a:pt x="51" y="4"/>
                    <a:pt x="52" y="5"/>
                  </a:cubicBezTo>
                  <a:cubicBezTo>
                    <a:pt x="52" y="6"/>
                    <a:pt x="49" y="14"/>
                    <a:pt x="48" y="15"/>
                  </a:cubicBezTo>
                  <a:cubicBezTo>
                    <a:pt x="48" y="15"/>
                    <a:pt x="48" y="15"/>
                    <a:pt x="48" y="15"/>
                  </a:cubicBezTo>
                  <a:cubicBezTo>
                    <a:pt x="48" y="15"/>
                    <a:pt x="48" y="15"/>
                    <a:pt x="48" y="15"/>
                  </a:cubicBezTo>
                  <a:cubicBezTo>
                    <a:pt x="49" y="14"/>
                    <a:pt x="55" y="8"/>
                    <a:pt x="55" y="8"/>
                  </a:cubicBezTo>
                  <a:cubicBezTo>
                    <a:pt x="57" y="8"/>
                    <a:pt x="58" y="9"/>
                    <a:pt x="60" y="10"/>
                  </a:cubicBezTo>
                  <a:cubicBezTo>
                    <a:pt x="61" y="11"/>
                    <a:pt x="61" y="12"/>
                    <a:pt x="62" y="13"/>
                  </a:cubicBezTo>
                  <a:cubicBezTo>
                    <a:pt x="62" y="15"/>
                    <a:pt x="56" y="20"/>
                    <a:pt x="55" y="21"/>
                  </a:cubicBezTo>
                  <a:cubicBezTo>
                    <a:pt x="55" y="22"/>
                    <a:pt x="55" y="22"/>
                    <a:pt x="55" y="22"/>
                  </a:cubicBezTo>
                  <a:cubicBezTo>
                    <a:pt x="55" y="21"/>
                    <a:pt x="55" y="21"/>
                    <a:pt x="55" y="21"/>
                  </a:cubicBezTo>
                  <a:cubicBezTo>
                    <a:pt x="55" y="21"/>
                    <a:pt x="62" y="17"/>
                    <a:pt x="63" y="17"/>
                  </a:cubicBezTo>
                  <a:cubicBezTo>
                    <a:pt x="64" y="17"/>
                    <a:pt x="66" y="18"/>
                    <a:pt x="67" y="21"/>
                  </a:cubicBezTo>
                  <a:cubicBezTo>
                    <a:pt x="68" y="22"/>
                    <a:pt x="68" y="24"/>
                    <a:pt x="68" y="25"/>
                  </a:cubicBezTo>
                  <a:cubicBezTo>
                    <a:pt x="68" y="26"/>
                    <a:pt x="60" y="29"/>
                    <a:pt x="58" y="30"/>
                  </a:cubicBezTo>
                  <a:cubicBezTo>
                    <a:pt x="58" y="30"/>
                    <a:pt x="58" y="30"/>
                    <a:pt x="58" y="30"/>
                  </a:cubicBezTo>
                  <a:cubicBezTo>
                    <a:pt x="58" y="30"/>
                    <a:pt x="58" y="30"/>
                    <a:pt x="58" y="30"/>
                  </a:cubicBezTo>
                  <a:cubicBezTo>
                    <a:pt x="60" y="30"/>
                    <a:pt x="68" y="30"/>
                    <a:pt x="69" y="31"/>
                  </a:cubicBezTo>
                  <a:cubicBezTo>
                    <a:pt x="70" y="32"/>
                    <a:pt x="70" y="33"/>
                    <a:pt x="70" y="34"/>
                  </a:cubicBezTo>
                  <a:close/>
                  <a:moveTo>
                    <a:pt x="58" y="34"/>
                  </a:moveTo>
                  <a:cubicBezTo>
                    <a:pt x="58" y="22"/>
                    <a:pt x="48" y="12"/>
                    <a:pt x="35" y="12"/>
                  </a:cubicBezTo>
                  <a:cubicBezTo>
                    <a:pt x="23" y="12"/>
                    <a:pt x="13" y="22"/>
                    <a:pt x="13" y="34"/>
                  </a:cubicBezTo>
                  <a:cubicBezTo>
                    <a:pt x="13" y="47"/>
                    <a:pt x="23" y="57"/>
                    <a:pt x="35" y="57"/>
                  </a:cubicBezTo>
                  <a:cubicBezTo>
                    <a:pt x="48" y="57"/>
                    <a:pt x="58" y="47"/>
                    <a:pt x="58" y="34"/>
                  </a:cubicBezTo>
                  <a:close/>
                  <a:moveTo>
                    <a:pt x="52" y="34"/>
                  </a:moveTo>
                  <a:cubicBezTo>
                    <a:pt x="52" y="25"/>
                    <a:pt x="45" y="17"/>
                    <a:pt x="35" y="17"/>
                  </a:cubicBezTo>
                  <a:cubicBezTo>
                    <a:pt x="26" y="17"/>
                    <a:pt x="18" y="25"/>
                    <a:pt x="18" y="34"/>
                  </a:cubicBezTo>
                  <a:cubicBezTo>
                    <a:pt x="18" y="44"/>
                    <a:pt x="26" y="52"/>
                    <a:pt x="35" y="52"/>
                  </a:cubicBezTo>
                  <a:cubicBezTo>
                    <a:pt x="45" y="52"/>
                    <a:pt x="52" y="44"/>
                    <a:pt x="52" y="34"/>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组合 15">
            <a:extLst>
              <a:ext uri="{FF2B5EF4-FFF2-40B4-BE49-F238E27FC236}">
                <a16:creationId xmlns:a16="http://schemas.microsoft.com/office/drawing/2014/main" id="{FE6445B6-64D0-449C-A2B7-AEC25890B4C7}"/>
              </a:ext>
            </a:extLst>
          </p:cNvPr>
          <p:cNvGrpSpPr/>
          <p:nvPr/>
        </p:nvGrpSpPr>
        <p:grpSpPr>
          <a:xfrm>
            <a:off x="5907947" y="1235402"/>
            <a:ext cx="376106" cy="376106"/>
            <a:chOff x="1385995" y="3805170"/>
            <a:chExt cx="376106" cy="376106"/>
          </a:xfrm>
        </p:grpSpPr>
        <p:sp>
          <p:nvSpPr>
            <p:cNvPr id="17" name="圆角矩形 8">
              <a:extLst>
                <a:ext uri="{FF2B5EF4-FFF2-40B4-BE49-F238E27FC236}">
                  <a16:creationId xmlns:a16="http://schemas.microsoft.com/office/drawing/2014/main" id="{2C2A53D1-4C6F-4201-8153-9A1E8A0AC884}"/>
                </a:ext>
              </a:extLst>
            </p:cNvPr>
            <p:cNvSpPr/>
            <p:nvPr/>
          </p:nvSpPr>
          <p:spPr>
            <a:xfrm rot="2700000">
              <a:off x="1385995" y="3805170"/>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0">
              <a:extLst>
                <a:ext uri="{FF2B5EF4-FFF2-40B4-BE49-F238E27FC236}">
                  <a16:creationId xmlns:a16="http://schemas.microsoft.com/office/drawing/2014/main" id="{E38D5B55-41B3-4B3A-B388-70EA315B9E40}"/>
                </a:ext>
              </a:extLst>
            </p:cNvPr>
            <p:cNvSpPr>
              <a:spLocks noChangeAspect="1" noChangeArrowheads="1"/>
            </p:cNvSpPr>
            <p:nvPr/>
          </p:nvSpPr>
          <p:spPr bwMode="auto">
            <a:xfrm>
              <a:off x="1473333" y="3903223"/>
              <a:ext cx="201429" cy="180000"/>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2">
                <a:lumMod val="25000"/>
              </a:schemeClr>
            </a:solidFill>
            <a:ln>
              <a:noFill/>
            </a:ln>
            <a:effectLst/>
          </p:spPr>
          <p:txBody>
            <a:bodyPr wrap="none" lIns="45712" tIns="22856" rIns="45712" bIns="22856" anchor="ctr"/>
            <a:lstStyle/>
            <a:p>
              <a:pPr defTabSz="609494">
                <a:defRPr/>
              </a:pPr>
              <a:endParaRPr lang="en-US" dirty="0">
                <a:solidFill>
                  <a:srgbClr val="7F7F7F"/>
                </a:solidFill>
              </a:endParaRPr>
            </a:p>
          </p:txBody>
        </p:sp>
      </p:grpSp>
      <p:grpSp>
        <p:nvGrpSpPr>
          <p:cNvPr id="19" name="组合 18">
            <a:extLst>
              <a:ext uri="{FF2B5EF4-FFF2-40B4-BE49-F238E27FC236}">
                <a16:creationId xmlns:a16="http://schemas.microsoft.com/office/drawing/2014/main" id="{339422FB-EAC1-4DB5-96F2-E583DAD308BF}"/>
              </a:ext>
            </a:extLst>
          </p:cNvPr>
          <p:cNvGrpSpPr/>
          <p:nvPr/>
        </p:nvGrpSpPr>
        <p:grpSpPr>
          <a:xfrm>
            <a:off x="5958304" y="2798567"/>
            <a:ext cx="376106" cy="376106"/>
            <a:chOff x="2976144" y="3805171"/>
            <a:chExt cx="376106" cy="376106"/>
          </a:xfrm>
        </p:grpSpPr>
        <p:sp>
          <p:nvSpPr>
            <p:cNvPr id="20" name="圆角矩形 9">
              <a:extLst>
                <a:ext uri="{FF2B5EF4-FFF2-40B4-BE49-F238E27FC236}">
                  <a16:creationId xmlns:a16="http://schemas.microsoft.com/office/drawing/2014/main" id="{514E5CC2-4E9C-4A52-9194-4C3FDEB2D3DF}"/>
                </a:ext>
              </a:extLst>
            </p:cNvPr>
            <p:cNvSpPr/>
            <p:nvPr/>
          </p:nvSpPr>
          <p:spPr>
            <a:xfrm rot="2700000">
              <a:off x="2976144" y="3805171"/>
              <a:ext cx="376106" cy="376106"/>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hape 2783">
              <a:extLst>
                <a:ext uri="{FF2B5EF4-FFF2-40B4-BE49-F238E27FC236}">
                  <a16:creationId xmlns:a16="http://schemas.microsoft.com/office/drawing/2014/main" id="{BAFC7DCA-F5BF-4CED-BA9B-CC2DB1C991CF}"/>
                </a:ext>
              </a:extLst>
            </p:cNvPr>
            <p:cNvSpPr>
              <a:spLocks noChangeAspect="1"/>
            </p:cNvSpPr>
            <p:nvPr/>
          </p:nvSpPr>
          <p:spPr>
            <a:xfrm>
              <a:off x="3059987" y="3903223"/>
              <a:ext cx="208421" cy="18000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2">
                <a:lumMod val="50000"/>
              </a:schemeClr>
            </a:solidFill>
            <a:ln w="6350">
              <a:solidFill>
                <a:schemeClr val="bg2">
                  <a:lumMod val="25000"/>
                </a:schemeClr>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extLst>
      <p:ext uri="{BB962C8B-B14F-4D97-AF65-F5344CB8AC3E}">
        <p14:creationId xmlns:p14="http://schemas.microsoft.com/office/powerpoint/2010/main" val="17558675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35" presetClass="path" presetSubtype="0" decel="100000" fill="hold" grpId="1" nodeType="withEffect">
                                  <p:stCondLst>
                                    <p:cond delay="250"/>
                                  </p:stCondLst>
                                  <p:childTnLst>
                                    <p:animMotion origin="layout" path="M 4.375E-6 2.59259E-6 L -0.04558 2.59259E-6 " pathEditMode="relative" rAng="0" ptsTypes="AA">
                                      <p:cBhvr>
                                        <p:cTn id="14" dur="1500" spd="-100000" fill="hold"/>
                                        <p:tgtEl>
                                          <p:spTgt spid="6"/>
                                        </p:tgtEl>
                                        <p:attrNameLst>
                                          <p:attrName>ppt_x</p:attrName>
                                          <p:attrName>ppt_y</p:attrName>
                                        </p:attrNameLst>
                                      </p:cBhvr>
                                      <p:rCtr x="-2279" y="0"/>
                                    </p:animMotion>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childTnLst>
                                </p:cTn>
                              </p:par>
                              <p:par>
                                <p:cTn id="19" presetID="64" presetClass="path" presetSubtype="0" decel="100000" fill="hold" nodeType="withEffect">
                                  <p:stCondLst>
                                    <p:cond delay="0"/>
                                  </p:stCondLst>
                                  <p:childTnLst>
                                    <p:animMotion origin="layout" path="M 0 2.59259E-6 L 0 -0.08658 " pathEditMode="relative" rAng="0" ptsTypes="AA">
                                      <p:cBhvr>
                                        <p:cTn id="20" dur="1250" spd="-100000" fill="hold"/>
                                        <p:tgtEl>
                                          <p:spTgt spid="16"/>
                                        </p:tgtEl>
                                        <p:attrNameLst>
                                          <p:attrName>ppt_x</p:attrName>
                                          <p:attrName>ppt_y</p:attrName>
                                        </p:attrNameLst>
                                      </p:cBhvr>
                                      <p:rCtr x="0" y="-4329"/>
                                    </p:animMotion>
                                  </p:childTnLst>
                                </p:cTn>
                              </p:par>
                              <p:par>
                                <p:cTn id="21" presetID="10" presetClass="entr" presetSubtype="0" fill="hold" nodeType="withEffect">
                                  <p:stCondLst>
                                    <p:cond delay="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childTnLst>
                                </p:cTn>
                              </p:par>
                              <p:par>
                                <p:cTn id="24" presetID="64" presetClass="path" presetSubtype="0" decel="100000" fill="hold" nodeType="withEffect">
                                  <p:stCondLst>
                                    <p:cond delay="250"/>
                                  </p:stCondLst>
                                  <p:childTnLst>
                                    <p:animMotion origin="layout" path="M 3.54167E-6 3.33333E-6 L 3.54167E-6 -0.08658 " pathEditMode="relative" rAng="0" ptsTypes="AA">
                                      <p:cBhvr>
                                        <p:cTn id="25" dur="1250" spd="-100000" fill="hold"/>
                                        <p:tgtEl>
                                          <p:spTgt spid="19"/>
                                        </p:tgtEl>
                                        <p:attrNameLst>
                                          <p:attrName>ppt_x</p:attrName>
                                          <p:attrName>ppt_y</p:attrName>
                                        </p:attrNameLst>
                                      </p:cBhvr>
                                      <p:rCtr x="0" y="-4329"/>
                                    </p:animMotion>
                                  </p:childTnLst>
                                </p:cTn>
                              </p:par>
                              <p:par>
                                <p:cTn id="26" presetID="10"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750"/>
                                        <p:tgtEl>
                                          <p:spTgt spid="13"/>
                                        </p:tgtEl>
                                      </p:cBhvr>
                                    </p:animEffect>
                                  </p:childTnLst>
                                </p:cTn>
                              </p:par>
                              <p:par>
                                <p:cTn id="29" presetID="64" presetClass="path" presetSubtype="0" decel="100000" fill="hold" nodeType="withEffect">
                                  <p:stCondLst>
                                    <p:cond delay="500"/>
                                  </p:stCondLst>
                                  <p:childTnLst>
                                    <p:animMotion origin="layout" path="M 4.16667E-7 -7.40741E-7 L 4.16667E-7 -0.08657 " pathEditMode="relative" rAng="0" ptsTypes="AA">
                                      <p:cBhvr>
                                        <p:cTn id="30" dur="1250" spd="-100000" fill="hold"/>
                                        <p:tgtEl>
                                          <p:spTgt spid="13"/>
                                        </p:tgtEl>
                                        <p:attrNameLst>
                                          <p:attrName>ppt_x</p:attrName>
                                          <p:attrName>ppt_y</p:attrName>
                                        </p:attrNameLst>
                                      </p:cBhvr>
                                      <p:rCtr x="0" y="-4329"/>
                                    </p:animMotion>
                                  </p:childTnLst>
                                </p:cTn>
                              </p:par>
                              <p:par>
                                <p:cTn id="31" presetID="10" presetClass="entr" presetSubtype="0" fill="hold" grpId="0" nodeType="withEffect">
                                  <p:stCondLst>
                                    <p:cond delay="7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childTnLst>
                                </p:cTn>
                              </p:par>
                              <p:par>
                                <p:cTn id="34" presetID="64" presetClass="path" presetSubtype="0" decel="100000" fill="hold" grpId="1" nodeType="withEffect">
                                  <p:stCondLst>
                                    <p:cond delay="750"/>
                                  </p:stCondLst>
                                  <p:childTnLst>
                                    <p:animMotion origin="layout" path="M 5E-6 -1.11111E-6 L 5E-6 -0.08657 " pathEditMode="relative" rAng="0" ptsTypes="AA">
                                      <p:cBhvr>
                                        <p:cTn id="35" dur="1250" spd="-100000" fill="hold"/>
                                        <p:tgtEl>
                                          <p:spTgt spid="7"/>
                                        </p:tgtEl>
                                        <p:attrNameLst>
                                          <p:attrName>ppt_x</p:attrName>
                                          <p:attrName>ppt_y</p:attrName>
                                        </p:attrNameLst>
                                      </p:cBhvr>
                                      <p:rCtr x="0" y="-4329"/>
                                    </p:animMotion>
                                  </p:childTnLst>
                                </p:cTn>
                              </p:par>
                              <p:par>
                                <p:cTn id="36" presetID="10" presetClass="entr" presetSubtype="0" fill="hold" grpId="0" nodeType="withEffect">
                                  <p:stCondLst>
                                    <p:cond delay="12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750"/>
                                        <p:tgtEl>
                                          <p:spTgt spid="9"/>
                                        </p:tgtEl>
                                      </p:cBhvr>
                                    </p:animEffect>
                                  </p:childTnLst>
                                </p:cTn>
                              </p:par>
                              <p:par>
                                <p:cTn id="39" presetID="64" presetClass="path" presetSubtype="0" decel="100000" fill="hold" grpId="1" nodeType="withEffect">
                                  <p:stCondLst>
                                    <p:cond delay="1250"/>
                                  </p:stCondLst>
                                  <p:childTnLst>
                                    <p:animMotion origin="layout" path="M 1.25E-6 3.33333E-6 L 1.25E-6 -0.08658 " pathEditMode="relative" rAng="0" ptsTypes="AA">
                                      <p:cBhvr>
                                        <p:cTn id="40" dur="1250" spd="-100000" fill="hold"/>
                                        <p:tgtEl>
                                          <p:spTgt spid="9"/>
                                        </p:tgtEl>
                                        <p:attrNameLst>
                                          <p:attrName>ppt_x</p:attrName>
                                          <p:attrName>ppt_y</p:attrName>
                                        </p:attrNameLst>
                                      </p:cBhvr>
                                      <p:rCtr x="0" y="-4329"/>
                                    </p:animMotion>
                                  </p:childTnLst>
                                </p:cTn>
                              </p:par>
                              <p:par>
                                <p:cTn id="41" presetID="10" presetClass="entr" presetSubtype="0" fill="hold" grpId="0" nodeType="withEffect">
                                  <p:stCondLst>
                                    <p:cond delay="17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750"/>
                                        <p:tgtEl>
                                          <p:spTgt spid="11"/>
                                        </p:tgtEl>
                                      </p:cBhvr>
                                    </p:animEffect>
                                  </p:childTnLst>
                                </p:cTn>
                              </p:par>
                              <p:par>
                                <p:cTn id="44" presetID="64" presetClass="path" presetSubtype="0" decel="100000" fill="hold" grpId="1" nodeType="withEffect">
                                  <p:stCondLst>
                                    <p:cond delay="1750"/>
                                  </p:stCondLst>
                                  <p:childTnLst>
                                    <p:animMotion origin="layout" path="M -3.125E-6 4.07407E-6 L -3.125E-6 -0.08658 " pathEditMode="relative" rAng="0" ptsTypes="AA">
                                      <p:cBhvr>
                                        <p:cTn id="45" dur="1250" spd="-100000" fill="hold"/>
                                        <p:tgtEl>
                                          <p:spTgt spid="11"/>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rgbClr val="407ED1"/>
            </a:gs>
            <a:gs pos="23000">
              <a:srgbClr val="4AC6D7"/>
            </a:gs>
            <a:gs pos="38000">
              <a:srgbClr val="47ADDA"/>
            </a:gs>
            <a:gs pos="100000">
              <a:srgbClr val="3644DB"/>
            </a:gs>
            <a:gs pos="0">
              <a:srgbClr val="4CDFD4"/>
            </a:gs>
          </a:gsLst>
          <a:lin ang="2700000" scaled="1"/>
          <a:tileRect/>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3E3564D9-A279-40F6-9BEE-327D5D7279A2}"/>
              </a:ext>
            </a:extLst>
          </p:cNvPr>
          <p:cNvSpPr/>
          <p:nvPr/>
        </p:nvSpPr>
        <p:spPr>
          <a:xfrm>
            <a:off x="694734" y="581749"/>
            <a:ext cx="11243266" cy="6062891"/>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pic>
        <p:nvPicPr>
          <p:cNvPr id="4" name="图片 3">
            <a:extLst>
              <a:ext uri="{FF2B5EF4-FFF2-40B4-BE49-F238E27FC236}">
                <a16:creationId xmlns:a16="http://schemas.microsoft.com/office/drawing/2014/main" id="{26AAA558-6387-498C-9DBB-AF763E29223E}"/>
              </a:ext>
            </a:extLst>
          </p:cNvPr>
          <p:cNvPicPr>
            <a:picLocks noChangeAspect="1"/>
          </p:cNvPicPr>
          <p:nvPr/>
        </p:nvPicPr>
        <p:blipFill rotWithShape="1">
          <a:blip r:embed="rId3">
            <a:extLst>
              <a:ext uri="{28A0092B-C50C-407E-A947-70E740481C1C}">
                <a14:useLocalDpi xmlns:a14="http://schemas.microsoft.com/office/drawing/2010/main" val="0"/>
              </a:ext>
            </a:extLst>
          </a:blip>
          <a:srcRect r="25204" b="35513"/>
          <a:stretch/>
        </p:blipFill>
        <p:spPr>
          <a:xfrm rot="16200000">
            <a:off x="-1191703" y="2911327"/>
            <a:ext cx="2925580" cy="5044710"/>
          </a:xfrm>
          <a:prstGeom prst="rect">
            <a:avLst/>
          </a:prstGeom>
        </p:spPr>
      </p:pic>
      <p:sp>
        <p:nvSpPr>
          <p:cNvPr id="7" name="文本框 6">
            <a:extLst>
              <a:ext uri="{FF2B5EF4-FFF2-40B4-BE49-F238E27FC236}">
                <a16:creationId xmlns:a16="http://schemas.microsoft.com/office/drawing/2014/main" id="{9E509401-BD0B-49F1-AE08-C05331C250E1}"/>
              </a:ext>
            </a:extLst>
          </p:cNvPr>
          <p:cNvSpPr txBox="1"/>
          <p:nvPr/>
        </p:nvSpPr>
        <p:spPr>
          <a:xfrm>
            <a:off x="761755" y="1710371"/>
            <a:ext cx="4124805" cy="307777"/>
          </a:xfrm>
          <a:prstGeom prst="rect">
            <a:avLst/>
          </a:prstGeom>
          <a:noFill/>
        </p:spPr>
        <p:txBody>
          <a:bodyPr wrap="square" rtlCol="0">
            <a:spAutoFit/>
          </a:bodyPr>
          <a:lstStyle/>
          <a:p>
            <a:r>
              <a:rPr lang="en-US" altLang="zh-CN" sz="1400" dirty="0">
                <a:latin typeface="+mn-ea"/>
              </a:rPr>
              <a:t>c) POTENTIAL RISK</a:t>
            </a:r>
            <a:endParaRPr lang="zh-CN" altLang="en-US" sz="1400" dirty="0">
              <a:latin typeface="+mn-ea"/>
            </a:endParaRPr>
          </a:p>
        </p:txBody>
      </p:sp>
      <p:grpSp>
        <p:nvGrpSpPr>
          <p:cNvPr id="8" name="组合 7">
            <a:extLst>
              <a:ext uri="{FF2B5EF4-FFF2-40B4-BE49-F238E27FC236}">
                <a16:creationId xmlns:a16="http://schemas.microsoft.com/office/drawing/2014/main" id="{0DE97B45-32C9-46EC-A65C-174E0174A779}"/>
              </a:ext>
            </a:extLst>
          </p:cNvPr>
          <p:cNvGrpSpPr/>
          <p:nvPr/>
        </p:nvGrpSpPr>
        <p:grpSpPr>
          <a:xfrm>
            <a:off x="864383" y="742474"/>
            <a:ext cx="845706" cy="845706"/>
            <a:chOff x="6617737" y="2692686"/>
            <a:chExt cx="376106" cy="376106"/>
          </a:xfrm>
        </p:grpSpPr>
        <p:sp>
          <p:nvSpPr>
            <p:cNvPr id="9" name="圆角矩形 9">
              <a:extLst>
                <a:ext uri="{FF2B5EF4-FFF2-40B4-BE49-F238E27FC236}">
                  <a16:creationId xmlns:a16="http://schemas.microsoft.com/office/drawing/2014/main" id="{2BF96646-1A55-47BD-B64F-EA5CAFA822DE}"/>
                </a:ext>
              </a:extLst>
            </p:cNvPr>
            <p:cNvSpPr/>
            <p:nvPr/>
          </p:nvSpPr>
          <p:spPr>
            <a:xfrm rot="2700000">
              <a:off x="6617737" y="2692686"/>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任意多边形 20">
              <a:extLst>
                <a:ext uri="{FF2B5EF4-FFF2-40B4-BE49-F238E27FC236}">
                  <a16:creationId xmlns:a16="http://schemas.microsoft.com/office/drawing/2014/main" id="{E9143187-C5C4-4312-BA01-323F7227CFDF}"/>
                </a:ext>
              </a:extLst>
            </p:cNvPr>
            <p:cNvSpPr>
              <a:spLocks noChangeAspect="1"/>
            </p:cNvSpPr>
            <p:nvPr/>
          </p:nvSpPr>
          <p:spPr>
            <a:xfrm>
              <a:off x="6715790" y="2790739"/>
              <a:ext cx="180000" cy="180000"/>
            </a:xfrm>
            <a:custGeom>
              <a:avLst/>
              <a:gdLst/>
              <a:ahLst/>
              <a:cxnLst/>
              <a:rect l="l" t="t" r="r" b="b"/>
              <a:pathLst>
                <a:path w="234213" h="234213">
                  <a:moveTo>
                    <a:pt x="163030" y="128587"/>
                  </a:moveTo>
                  <a:cubicBezTo>
                    <a:pt x="159012" y="128587"/>
                    <a:pt x="155568" y="130118"/>
                    <a:pt x="152697" y="133179"/>
                  </a:cubicBezTo>
                  <a:cubicBezTo>
                    <a:pt x="152984" y="133466"/>
                    <a:pt x="153893" y="134352"/>
                    <a:pt x="155424" y="135834"/>
                  </a:cubicBezTo>
                  <a:cubicBezTo>
                    <a:pt x="156955" y="137317"/>
                    <a:pt x="157983" y="138346"/>
                    <a:pt x="158510" y="138920"/>
                  </a:cubicBezTo>
                  <a:cubicBezTo>
                    <a:pt x="159036" y="139494"/>
                    <a:pt x="159753" y="140403"/>
                    <a:pt x="160662" y="141647"/>
                  </a:cubicBezTo>
                  <a:cubicBezTo>
                    <a:pt x="161571" y="142891"/>
                    <a:pt x="162193" y="144110"/>
                    <a:pt x="162528" y="145306"/>
                  </a:cubicBezTo>
                  <a:cubicBezTo>
                    <a:pt x="162863" y="146502"/>
                    <a:pt x="163030" y="147818"/>
                    <a:pt x="163030" y="149253"/>
                  </a:cubicBezTo>
                  <a:cubicBezTo>
                    <a:pt x="163030" y="153080"/>
                    <a:pt x="161691" y="156333"/>
                    <a:pt x="159012" y="159012"/>
                  </a:cubicBezTo>
                  <a:cubicBezTo>
                    <a:pt x="156333" y="161691"/>
                    <a:pt x="153080" y="163030"/>
                    <a:pt x="149253" y="163030"/>
                  </a:cubicBezTo>
                  <a:cubicBezTo>
                    <a:pt x="147818" y="163030"/>
                    <a:pt x="146502" y="162863"/>
                    <a:pt x="145306" y="162528"/>
                  </a:cubicBezTo>
                  <a:cubicBezTo>
                    <a:pt x="144111" y="162193"/>
                    <a:pt x="142891" y="161571"/>
                    <a:pt x="141647" y="160662"/>
                  </a:cubicBezTo>
                  <a:cubicBezTo>
                    <a:pt x="140403" y="159753"/>
                    <a:pt x="139494" y="159036"/>
                    <a:pt x="138920" y="158509"/>
                  </a:cubicBezTo>
                  <a:cubicBezTo>
                    <a:pt x="138346" y="157983"/>
                    <a:pt x="137318" y="156955"/>
                    <a:pt x="135835" y="155424"/>
                  </a:cubicBezTo>
                  <a:cubicBezTo>
                    <a:pt x="134352" y="153893"/>
                    <a:pt x="133467" y="152984"/>
                    <a:pt x="133180" y="152697"/>
                  </a:cubicBezTo>
                  <a:cubicBezTo>
                    <a:pt x="130022" y="155663"/>
                    <a:pt x="128444" y="159155"/>
                    <a:pt x="128444" y="163174"/>
                  </a:cubicBezTo>
                  <a:cubicBezTo>
                    <a:pt x="128444" y="167001"/>
                    <a:pt x="129783" y="170254"/>
                    <a:pt x="132462" y="172933"/>
                  </a:cubicBezTo>
                  <a:lnTo>
                    <a:pt x="162026" y="202640"/>
                  </a:lnTo>
                  <a:cubicBezTo>
                    <a:pt x="164609" y="205223"/>
                    <a:pt x="167862" y="206515"/>
                    <a:pt x="171785" y="206515"/>
                  </a:cubicBezTo>
                  <a:cubicBezTo>
                    <a:pt x="175612" y="206515"/>
                    <a:pt x="178865" y="205271"/>
                    <a:pt x="181543" y="202783"/>
                  </a:cubicBezTo>
                  <a:lnTo>
                    <a:pt x="202640" y="181830"/>
                  </a:lnTo>
                  <a:cubicBezTo>
                    <a:pt x="205319" y="179151"/>
                    <a:pt x="206658" y="175946"/>
                    <a:pt x="206658" y="172215"/>
                  </a:cubicBezTo>
                  <a:cubicBezTo>
                    <a:pt x="206658" y="168388"/>
                    <a:pt x="205319" y="165135"/>
                    <a:pt x="202640" y="162456"/>
                  </a:cubicBezTo>
                  <a:lnTo>
                    <a:pt x="172789" y="132605"/>
                  </a:lnTo>
                  <a:cubicBezTo>
                    <a:pt x="170110" y="129927"/>
                    <a:pt x="166857" y="128587"/>
                    <a:pt x="163030" y="128587"/>
                  </a:cubicBezTo>
                  <a:close/>
                  <a:moveTo>
                    <a:pt x="62428" y="27554"/>
                  </a:moveTo>
                  <a:cubicBezTo>
                    <a:pt x="58696" y="27554"/>
                    <a:pt x="55443" y="28846"/>
                    <a:pt x="52669" y="31429"/>
                  </a:cubicBezTo>
                  <a:lnTo>
                    <a:pt x="31573" y="52382"/>
                  </a:lnTo>
                  <a:cubicBezTo>
                    <a:pt x="28894" y="55061"/>
                    <a:pt x="27554" y="58266"/>
                    <a:pt x="27554" y="61997"/>
                  </a:cubicBezTo>
                  <a:cubicBezTo>
                    <a:pt x="27554" y="65824"/>
                    <a:pt x="28894" y="69077"/>
                    <a:pt x="31573" y="71756"/>
                  </a:cubicBezTo>
                  <a:lnTo>
                    <a:pt x="61423" y="101607"/>
                  </a:lnTo>
                  <a:cubicBezTo>
                    <a:pt x="64006" y="104190"/>
                    <a:pt x="67259" y="105481"/>
                    <a:pt x="71182" y="105481"/>
                  </a:cubicBezTo>
                  <a:cubicBezTo>
                    <a:pt x="75200" y="105481"/>
                    <a:pt x="78645" y="103999"/>
                    <a:pt x="81515" y="101033"/>
                  </a:cubicBezTo>
                  <a:cubicBezTo>
                    <a:pt x="81228" y="100746"/>
                    <a:pt x="80319" y="99861"/>
                    <a:pt x="78788" y="98378"/>
                  </a:cubicBezTo>
                  <a:cubicBezTo>
                    <a:pt x="77257" y="96895"/>
                    <a:pt x="76229" y="95866"/>
                    <a:pt x="75703" y="95292"/>
                  </a:cubicBezTo>
                  <a:cubicBezTo>
                    <a:pt x="75177" y="94718"/>
                    <a:pt x="74459" y="93809"/>
                    <a:pt x="73550" y="92565"/>
                  </a:cubicBezTo>
                  <a:cubicBezTo>
                    <a:pt x="72641" y="91322"/>
                    <a:pt x="72019" y="90102"/>
                    <a:pt x="71684" y="88906"/>
                  </a:cubicBezTo>
                  <a:cubicBezTo>
                    <a:pt x="71350" y="87710"/>
                    <a:pt x="71182" y="86394"/>
                    <a:pt x="71182" y="84959"/>
                  </a:cubicBezTo>
                  <a:cubicBezTo>
                    <a:pt x="71182" y="81132"/>
                    <a:pt x="72522" y="77879"/>
                    <a:pt x="75200" y="75200"/>
                  </a:cubicBezTo>
                  <a:cubicBezTo>
                    <a:pt x="77879" y="72521"/>
                    <a:pt x="81132" y="71182"/>
                    <a:pt x="84959" y="71182"/>
                  </a:cubicBezTo>
                  <a:cubicBezTo>
                    <a:pt x="86394" y="71182"/>
                    <a:pt x="87710" y="71349"/>
                    <a:pt x="88906" y="71684"/>
                  </a:cubicBezTo>
                  <a:cubicBezTo>
                    <a:pt x="90102" y="72019"/>
                    <a:pt x="91322" y="72641"/>
                    <a:pt x="92565" y="73550"/>
                  </a:cubicBezTo>
                  <a:cubicBezTo>
                    <a:pt x="93809" y="74459"/>
                    <a:pt x="94718" y="75176"/>
                    <a:pt x="95292" y="75703"/>
                  </a:cubicBezTo>
                  <a:cubicBezTo>
                    <a:pt x="95866" y="76229"/>
                    <a:pt x="96895" y="77257"/>
                    <a:pt x="98378" y="78788"/>
                  </a:cubicBezTo>
                  <a:cubicBezTo>
                    <a:pt x="99861" y="80319"/>
                    <a:pt x="100746" y="81228"/>
                    <a:pt x="101033" y="81515"/>
                  </a:cubicBezTo>
                  <a:cubicBezTo>
                    <a:pt x="104190" y="78549"/>
                    <a:pt x="105769" y="75057"/>
                    <a:pt x="105769" y="71038"/>
                  </a:cubicBezTo>
                  <a:cubicBezTo>
                    <a:pt x="105769" y="67211"/>
                    <a:pt x="104429" y="63958"/>
                    <a:pt x="101750" y="61280"/>
                  </a:cubicBezTo>
                  <a:lnTo>
                    <a:pt x="72187" y="31572"/>
                  </a:lnTo>
                  <a:cubicBezTo>
                    <a:pt x="69508" y="28893"/>
                    <a:pt x="66255" y="27554"/>
                    <a:pt x="62428" y="27554"/>
                  </a:cubicBezTo>
                  <a:close/>
                  <a:moveTo>
                    <a:pt x="62428" y="0"/>
                  </a:moveTo>
                  <a:cubicBezTo>
                    <a:pt x="74004" y="0"/>
                    <a:pt x="83763" y="4066"/>
                    <a:pt x="91704" y="12198"/>
                  </a:cubicBezTo>
                  <a:lnTo>
                    <a:pt x="121268" y="41905"/>
                  </a:lnTo>
                  <a:cubicBezTo>
                    <a:pt x="129209" y="49846"/>
                    <a:pt x="133180" y="59557"/>
                    <a:pt x="133180" y="71038"/>
                  </a:cubicBezTo>
                  <a:cubicBezTo>
                    <a:pt x="133180" y="82806"/>
                    <a:pt x="128970" y="92805"/>
                    <a:pt x="120550" y="101033"/>
                  </a:cubicBezTo>
                  <a:lnTo>
                    <a:pt x="133180" y="113662"/>
                  </a:lnTo>
                  <a:cubicBezTo>
                    <a:pt x="141408" y="105242"/>
                    <a:pt x="151358" y="101033"/>
                    <a:pt x="163030" y="101033"/>
                  </a:cubicBezTo>
                  <a:cubicBezTo>
                    <a:pt x="174511" y="101033"/>
                    <a:pt x="184270" y="105051"/>
                    <a:pt x="192307" y="113088"/>
                  </a:cubicBezTo>
                  <a:lnTo>
                    <a:pt x="222158" y="142938"/>
                  </a:lnTo>
                  <a:cubicBezTo>
                    <a:pt x="230194" y="150975"/>
                    <a:pt x="234213" y="160734"/>
                    <a:pt x="234213" y="172215"/>
                  </a:cubicBezTo>
                  <a:cubicBezTo>
                    <a:pt x="234213" y="183696"/>
                    <a:pt x="230146" y="193407"/>
                    <a:pt x="222014" y="201348"/>
                  </a:cubicBezTo>
                  <a:lnTo>
                    <a:pt x="200918" y="222301"/>
                  </a:lnTo>
                  <a:cubicBezTo>
                    <a:pt x="192977" y="230242"/>
                    <a:pt x="183266" y="234213"/>
                    <a:pt x="171785" y="234213"/>
                  </a:cubicBezTo>
                  <a:cubicBezTo>
                    <a:pt x="160208" y="234213"/>
                    <a:pt x="150449" y="230146"/>
                    <a:pt x="142508" y="222014"/>
                  </a:cubicBezTo>
                  <a:lnTo>
                    <a:pt x="112944" y="192307"/>
                  </a:lnTo>
                  <a:cubicBezTo>
                    <a:pt x="105003" y="184366"/>
                    <a:pt x="101033" y="174655"/>
                    <a:pt x="101033" y="163174"/>
                  </a:cubicBezTo>
                  <a:cubicBezTo>
                    <a:pt x="101033" y="151406"/>
                    <a:pt x="105242" y="141408"/>
                    <a:pt x="113662" y="133179"/>
                  </a:cubicBezTo>
                  <a:lnTo>
                    <a:pt x="101033" y="120550"/>
                  </a:lnTo>
                  <a:cubicBezTo>
                    <a:pt x="92805" y="128970"/>
                    <a:pt x="82854" y="133179"/>
                    <a:pt x="71182" y="133179"/>
                  </a:cubicBezTo>
                  <a:cubicBezTo>
                    <a:pt x="59701" y="133179"/>
                    <a:pt x="49942" y="129161"/>
                    <a:pt x="41905" y="121124"/>
                  </a:cubicBezTo>
                  <a:lnTo>
                    <a:pt x="12055" y="91274"/>
                  </a:lnTo>
                  <a:cubicBezTo>
                    <a:pt x="4018" y="83237"/>
                    <a:pt x="0" y="73478"/>
                    <a:pt x="0" y="61997"/>
                  </a:cubicBezTo>
                  <a:cubicBezTo>
                    <a:pt x="0" y="50516"/>
                    <a:pt x="4066" y="40805"/>
                    <a:pt x="12198" y="32864"/>
                  </a:cubicBezTo>
                  <a:lnTo>
                    <a:pt x="33295" y="11911"/>
                  </a:lnTo>
                  <a:cubicBezTo>
                    <a:pt x="41236" y="3970"/>
                    <a:pt x="50947" y="0"/>
                    <a:pt x="62428"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FontAwesome" pitchFamily="2" charset="0"/>
              </a:endParaRPr>
            </a:p>
          </p:txBody>
        </p:sp>
      </p:grpSp>
      <p:sp>
        <p:nvSpPr>
          <p:cNvPr id="11" name="文本框 10">
            <a:extLst>
              <a:ext uri="{FF2B5EF4-FFF2-40B4-BE49-F238E27FC236}">
                <a16:creationId xmlns:a16="http://schemas.microsoft.com/office/drawing/2014/main" id="{D2D732B0-C8C1-43F2-90A8-A18BAD7F8E5B}"/>
              </a:ext>
            </a:extLst>
          </p:cNvPr>
          <p:cNvSpPr txBox="1"/>
          <p:nvPr/>
        </p:nvSpPr>
        <p:spPr>
          <a:xfrm>
            <a:off x="2466942" y="591265"/>
            <a:ext cx="4359222" cy="6319743"/>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ü"/>
            </a:pPr>
            <a:r>
              <a:rPr lang="en-US" altLang="zh-CN" sz="1200" dirty="0">
                <a:latin typeface="+mn-ea"/>
              </a:rPr>
              <a:t>One of the most significant risks is related to privacy and security. Voice assistants are always listening, which means that they can potentially record and store sensitive information about users. </a:t>
            </a:r>
          </a:p>
          <a:p>
            <a:pPr marL="171450" indent="-171450" algn="just">
              <a:lnSpc>
                <a:spcPct val="200000"/>
              </a:lnSpc>
              <a:buFont typeface="Wingdings" panose="05000000000000000000" pitchFamily="2" charset="2"/>
              <a:buChar char="ü"/>
            </a:pPr>
            <a:r>
              <a:rPr lang="en-US" altLang="zh-CN" sz="1200" dirty="0">
                <a:latin typeface="+mn-ea"/>
              </a:rPr>
              <a:t>This information could be accessed by hackers or other malicious actors, which could lead to identity theft or other types of fraud.</a:t>
            </a:r>
          </a:p>
          <a:p>
            <a:pPr marL="171450" indent="-171450" algn="just">
              <a:lnSpc>
                <a:spcPct val="200000"/>
              </a:lnSpc>
              <a:buFont typeface="Wingdings" panose="05000000000000000000" pitchFamily="2" charset="2"/>
              <a:buChar char="ü"/>
            </a:pPr>
            <a:r>
              <a:rPr lang="en-US" altLang="zh-CN" sz="1200" dirty="0">
                <a:latin typeface="+mn-ea"/>
              </a:rPr>
              <a:t>Another potential risk is related to child development. A study by researchers has found that voice control assistant devices from the likes of Google and Amazon could have negative “long-term consequences on empathy, compassion and critical thinking” for children.</a:t>
            </a:r>
          </a:p>
          <a:p>
            <a:pPr marL="171450" indent="-171450" algn="just">
              <a:lnSpc>
                <a:spcPct val="200000"/>
              </a:lnSpc>
              <a:buFont typeface="Wingdings" panose="05000000000000000000" pitchFamily="2" charset="2"/>
              <a:buChar char="ü"/>
            </a:pPr>
            <a:r>
              <a:rPr lang="en-US" altLang="zh-CN" sz="1200" dirty="0">
                <a:latin typeface="+mn-ea"/>
              </a:rPr>
              <a:t>In addition, voice assistants can also be inaccurate and unreliable at times. They may not always understand what the user is saying, which can lead to frustration and confusion.</a:t>
            </a:r>
          </a:p>
          <a:p>
            <a:pPr marL="171450" indent="-171450" algn="just">
              <a:lnSpc>
                <a:spcPct val="200000"/>
              </a:lnSpc>
              <a:buFont typeface="Wingdings" panose="05000000000000000000" pitchFamily="2" charset="2"/>
              <a:buChar char="ü"/>
            </a:pPr>
            <a:endParaRPr lang="en-US" altLang="zh-CN" sz="1200" dirty="0">
              <a:latin typeface="+mn-ea"/>
            </a:endParaRPr>
          </a:p>
        </p:txBody>
      </p:sp>
      <p:grpSp>
        <p:nvGrpSpPr>
          <p:cNvPr id="12" name="组合 11">
            <a:extLst>
              <a:ext uri="{FF2B5EF4-FFF2-40B4-BE49-F238E27FC236}">
                <a16:creationId xmlns:a16="http://schemas.microsoft.com/office/drawing/2014/main" id="{8E9A5625-0926-4321-B038-4186BB7CF69A}"/>
              </a:ext>
            </a:extLst>
          </p:cNvPr>
          <p:cNvGrpSpPr/>
          <p:nvPr/>
        </p:nvGrpSpPr>
        <p:grpSpPr>
          <a:xfrm>
            <a:off x="6929202" y="778104"/>
            <a:ext cx="932267" cy="932267"/>
            <a:chOff x="9748287" y="5170595"/>
            <a:chExt cx="376106" cy="376106"/>
          </a:xfrm>
        </p:grpSpPr>
        <p:sp>
          <p:nvSpPr>
            <p:cNvPr id="13" name="圆角矩形 12">
              <a:extLst>
                <a:ext uri="{FF2B5EF4-FFF2-40B4-BE49-F238E27FC236}">
                  <a16:creationId xmlns:a16="http://schemas.microsoft.com/office/drawing/2014/main" id="{79971B27-F8FB-4F52-896E-6C5E891A47D6}"/>
                </a:ext>
              </a:extLst>
            </p:cNvPr>
            <p:cNvSpPr/>
            <p:nvPr/>
          </p:nvSpPr>
          <p:spPr>
            <a:xfrm rot="2700000">
              <a:off x="9748287" y="5170595"/>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3">
              <a:extLst>
                <a:ext uri="{FF2B5EF4-FFF2-40B4-BE49-F238E27FC236}">
                  <a16:creationId xmlns:a16="http://schemas.microsoft.com/office/drawing/2014/main" id="{6D0D52F8-4B8D-494E-BBD0-45425ECCFE5E}"/>
                </a:ext>
              </a:extLst>
            </p:cNvPr>
            <p:cNvGrpSpPr>
              <a:grpSpLocks noChangeAspect="1"/>
            </p:cNvGrpSpPr>
            <p:nvPr/>
          </p:nvGrpSpPr>
          <p:grpSpPr>
            <a:xfrm>
              <a:off x="9873718" y="5270266"/>
              <a:ext cx="125243" cy="180000"/>
              <a:chOff x="9132888" y="2062163"/>
              <a:chExt cx="341312" cy="490537"/>
            </a:xfrm>
            <a:solidFill>
              <a:schemeClr val="bg2">
                <a:lumMod val="25000"/>
              </a:schemeClr>
            </a:solidFill>
          </p:grpSpPr>
          <p:sp>
            <p:nvSpPr>
              <p:cNvPr id="15" name="Freeform 326">
                <a:extLst>
                  <a:ext uri="{FF2B5EF4-FFF2-40B4-BE49-F238E27FC236}">
                    <a16:creationId xmlns:a16="http://schemas.microsoft.com/office/drawing/2014/main" id="{379DC297-247E-4ABE-86E6-7B71E618A08B}"/>
                  </a:ext>
                </a:extLst>
              </p:cNvPr>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7">
                <a:extLst>
                  <a:ext uri="{FF2B5EF4-FFF2-40B4-BE49-F238E27FC236}">
                    <a16:creationId xmlns:a16="http://schemas.microsoft.com/office/drawing/2014/main" id="{F1B1662D-CBAC-484B-A571-A9786E5DC992}"/>
                  </a:ext>
                </a:extLst>
              </p:cNvPr>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8" name="文本框 17">
            <a:extLst>
              <a:ext uri="{FF2B5EF4-FFF2-40B4-BE49-F238E27FC236}">
                <a16:creationId xmlns:a16="http://schemas.microsoft.com/office/drawing/2014/main" id="{8E280629-6F4D-4970-B362-58C3F8F3477D}"/>
              </a:ext>
            </a:extLst>
          </p:cNvPr>
          <p:cNvSpPr txBox="1"/>
          <p:nvPr/>
        </p:nvSpPr>
        <p:spPr>
          <a:xfrm>
            <a:off x="6799005" y="1710371"/>
            <a:ext cx="5044711" cy="5211748"/>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ü"/>
            </a:pPr>
            <a:r>
              <a:rPr lang="en-US" altLang="zh-CN" sz="1200" dirty="0">
                <a:latin typeface="+mn-ea"/>
              </a:rPr>
              <a:t>A systematic review of ethical concerns with voice assistants conducted by researchers highlights the following areas of concern: privacy, accessibility, trust, transparency, accountability, and social implications.</a:t>
            </a:r>
          </a:p>
          <a:p>
            <a:pPr marL="171450" indent="-171450" algn="just">
              <a:lnSpc>
                <a:spcPct val="200000"/>
              </a:lnSpc>
              <a:buFont typeface="Wingdings" panose="05000000000000000000" pitchFamily="2" charset="2"/>
              <a:buChar char="ü"/>
            </a:pPr>
            <a:r>
              <a:rPr lang="en-US" altLang="zh-CN" sz="1200" dirty="0">
                <a:latin typeface="+mn-ea"/>
              </a:rPr>
              <a:t>In addition, a paper by IBM Data Science in Practice describes the ethical considerations for speech projects at a high level. </a:t>
            </a:r>
          </a:p>
          <a:p>
            <a:pPr marL="171450" indent="-171450" algn="just">
              <a:lnSpc>
                <a:spcPct val="200000"/>
              </a:lnSpc>
              <a:buFont typeface="Wingdings" panose="05000000000000000000" pitchFamily="2" charset="2"/>
              <a:buChar char="ü"/>
            </a:pPr>
            <a:r>
              <a:rPr lang="en-US" altLang="zh-CN" sz="1200" dirty="0">
                <a:latin typeface="+mn-ea"/>
              </a:rPr>
              <a:t>The paper outlines the following ethical considerations: data privacy, data security, data quality, data bias, and user consent.</a:t>
            </a:r>
          </a:p>
          <a:p>
            <a:pPr marL="171450" indent="-171450" algn="just">
              <a:lnSpc>
                <a:spcPct val="200000"/>
              </a:lnSpc>
              <a:buFont typeface="Wingdings" panose="05000000000000000000" pitchFamily="2" charset="2"/>
              <a:buChar char="ü"/>
            </a:pPr>
            <a:r>
              <a:rPr lang="en-US" altLang="zh-CN" sz="1200" dirty="0">
                <a:latin typeface="+mn-ea"/>
              </a:rPr>
              <a:t>Another article by Georgia Tech News Center highlights the importance of considering the ethical implications of voice assistants. </a:t>
            </a:r>
          </a:p>
          <a:p>
            <a:pPr marL="171450" indent="-171450" algn="just">
              <a:lnSpc>
                <a:spcPct val="200000"/>
              </a:lnSpc>
              <a:buFont typeface="Wingdings" panose="05000000000000000000" pitchFamily="2" charset="2"/>
              <a:buChar char="ü"/>
            </a:pPr>
            <a:r>
              <a:rPr lang="en-US" altLang="zh-CN" sz="1200" dirty="0">
                <a:latin typeface="+mn-ea"/>
              </a:rPr>
              <a:t>The article emphasizes the need to consider methods of sharing personal information that also uphold the user’s ability to control it. Over trust and under trust of the system’s abilities are also important issues to consider.</a:t>
            </a:r>
          </a:p>
          <a:p>
            <a:pPr marL="171450" indent="-171450" algn="just">
              <a:lnSpc>
                <a:spcPct val="200000"/>
              </a:lnSpc>
              <a:buFont typeface="Wingdings" panose="05000000000000000000" pitchFamily="2" charset="2"/>
              <a:buChar char="ü"/>
            </a:pPr>
            <a:endParaRPr lang="en-US" altLang="zh-CN" sz="1200" dirty="0">
              <a:latin typeface="+mn-ea"/>
            </a:endParaRPr>
          </a:p>
        </p:txBody>
      </p:sp>
      <p:pic>
        <p:nvPicPr>
          <p:cNvPr id="3" name="图片 3">
            <a:extLst>
              <a:ext uri="{FF2B5EF4-FFF2-40B4-BE49-F238E27FC236}">
                <a16:creationId xmlns:a16="http://schemas.microsoft.com/office/drawing/2014/main" id="{BFC2B0D3-13D8-D3B6-A8F3-090F282D4B5B}"/>
              </a:ext>
            </a:extLst>
          </p:cNvPr>
          <p:cNvPicPr>
            <a:picLocks noChangeAspect="1"/>
          </p:cNvPicPr>
          <p:nvPr/>
        </p:nvPicPr>
        <p:blipFill rotWithShape="1">
          <a:blip r:embed="rId3">
            <a:extLst>
              <a:ext uri="{28A0092B-C50C-407E-A947-70E740481C1C}">
                <a14:useLocalDpi xmlns:a14="http://schemas.microsoft.com/office/drawing/2010/main" val="0"/>
              </a:ext>
            </a:extLst>
          </a:blip>
          <a:srcRect l="8755" t="63143" r="-8755" b="-63143"/>
          <a:stretch/>
        </p:blipFill>
        <p:spPr>
          <a:xfrm rot="16200000">
            <a:off x="10789081" y="-2704881"/>
            <a:ext cx="4606394" cy="9212787"/>
          </a:xfrm>
          <a:prstGeom prst="rect">
            <a:avLst/>
          </a:prstGeom>
        </p:spPr>
      </p:pic>
      <p:sp>
        <p:nvSpPr>
          <p:cNvPr id="6" name="文本框 16">
            <a:extLst>
              <a:ext uri="{FF2B5EF4-FFF2-40B4-BE49-F238E27FC236}">
                <a16:creationId xmlns:a16="http://schemas.microsoft.com/office/drawing/2014/main" id="{A74011AD-192D-F9DD-4BD1-9C7E5FD495E3}"/>
              </a:ext>
            </a:extLst>
          </p:cNvPr>
          <p:cNvSpPr txBox="1"/>
          <p:nvPr/>
        </p:nvSpPr>
        <p:spPr>
          <a:xfrm>
            <a:off x="7833168" y="707781"/>
            <a:ext cx="3430225" cy="954107"/>
          </a:xfrm>
          <a:prstGeom prst="rect">
            <a:avLst/>
          </a:prstGeom>
          <a:noFill/>
        </p:spPr>
        <p:txBody>
          <a:bodyPr wrap="square" rtlCol="0">
            <a:spAutoFit/>
          </a:bodyPr>
          <a:lstStyle/>
          <a:p>
            <a:endParaRPr lang="en-IN" altLang="zh-CN" sz="1400" dirty="0">
              <a:latin typeface="+mn-ea"/>
            </a:endParaRPr>
          </a:p>
          <a:p>
            <a:r>
              <a:rPr lang="en-IN" altLang="zh-CN" sz="1400" dirty="0">
                <a:latin typeface="+mn-ea"/>
              </a:rPr>
              <a:t>d) Ethical Issues</a:t>
            </a:r>
          </a:p>
          <a:p>
            <a:r>
              <a:rPr lang="en-IN" altLang="zh-CN" sz="1400" dirty="0">
                <a:latin typeface="+mn-ea"/>
              </a:rPr>
              <a:t>About Collection</a:t>
            </a:r>
          </a:p>
          <a:p>
            <a:r>
              <a:rPr lang="en-IN" altLang="zh-CN" sz="1400" dirty="0">
                <a:latin typeface="+mn-ea"/>
              </a:rPr>
              <a:t>Upon The Subject</a:t>
            </a:r>
            <a:endParaRPr lang="zh-CN" altLang="en-US" sz="1400" dirty="0">
              <a:latin typeface="+mn-ea"/>
            </a:endParaRPr>
          </a:p>
        </p:txBody>
      </p:sp>
    </p:spTree>
    <p:extLst>
      <p:ext uri="{BB962C8B-B14F-4D97-AF65-F5344CB8AC3E}">
        <p14:creationId xmlns:p14="http://schemas.microsoft.com/office/powerpoint/2010/main" val="36842121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35" presetClass="path" presetSubtype="0" decel="100000" fill="hold" nodeType="withEffect">
                                  <p:stCondLst>
                                    <p:cond delay="0"/>
                                  </p:stCondLst>
                                  <p:childTnLst>
                                    <p:animMotion origin="layout" path="M 1.25E-6 2.59259E-6 L -0.04557 2.59259E-6 " pathEditMode="relative" rAng="0" ptsTypes="AA">
                                      <p:cBhvr>
                                        <p:cTn id="9" dur="1500" spd="-100000" fill="hold"/>
                                        <p:tgtEl>
                                          <p:spTgt spid="8"/>
                                        </p:tgtEl>
                                        <p:attrNameLst>
                                          <p:attrName>ppt_x</p:attrName>
                                          <p:attrName>ppt_y</p:attrName>
                                        </p:attrNameLst>
                                      </p:cBhvr>
                                      <p:rCtr x="-2279" y="0"/>
                                    </p:animMotion>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35" presetClass="path" presetSubtype="0" decel="100000" fill="hold" grpId="1" nodeType="withEffect">
                                  <p:stCondLst>
                                    <p:cond delay="250"/>
                                  </p:stCondLst>
                                  <p:childTnLst>
                                    <p:animMotion origin="layout" path="M -6.25E-7 7.40741E-7 L -0.04557 7.40741E-7 " pathEditMode="relative" rAng="0" ptsTypes="AA">
                                      <p:cBhvr>
                                        <p:cTn id="14" dur="1500" spd="-100000" fill="hold"/>
                                        <p:tgtEl>
                                          <p:spTgt spid="7"/>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35" presetClass="path" presetSubtype="0" decel="100000" fill="hold" grpId="1" nodeType="withEffect">
                                  <p:stCondLst>
                                    <p:cond delay="500"/>
                                  </p:stCondLst>
                                  <p:childTnLst>
                                    <p:animMotion origin="layout" path="M 2.08333E-7 7.40741E-7 L -0.04557 7.40741E-7 " pathEditMode="relative" rAng="0" ptsTypes="AA">
                                      <p:cBhvr>
                                        <p:cTn id="19" dur="1500" spd="-100000" fill="hold"/>
                                        <p:tgtEl>
                                          <p:spTgt spid="11"/>
                                        </p:tgtEl>
                                        <p:attrNameLst>
                                          <p:attrName>ppt_x</p:attrName>
                                          <p:attrName>ppt_y</p:attrName>
                                        </p:attrNameLst>
                                      </p:cBhvr>
                                      <p:rCtr x="-2279" y="0"/>
                                    </p:animMotion>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800"/>
                                        <p:tgtEl>
                                          <p:spTgt spid="12"/>
                                        </p:tgtEl>
                                      </p:cBhvr>
                                    </p:animEffect>
                                  </p:childTnLst>
                                </p:cTn>
                              </p:par>
                              <p:par>
                                <p:cTn id="23" presetID="63" presetClass="path" presetSubtype="0" decel="100000" fill="hold" nodeType="withEffect">
                                  <p:stCondLst>
                                    <p:cond delay="1500"/>
                                  </p:stCondLst>
                                  <p:childTnLst>
                                    <p:animMotion origin="layout" path="M -4.16667E-7 2.77556E-17 L 0.025 2.77556E-17 " pathEditMode="relative" rAng="0" ptsTypes="AA">
                                      <p:cBhvr>
                                        <p:cTn id="24" dur="1250" spd="-100000" fill="hold"/>
                                        <p:tgtEl>
                                          <p:spTgt spid="12"/>
                                        </p:tgtEl>
                                        <p:attrNameLst>
                                          <p:attrName>ppt_x</p:attrName>
                                          <p:attrName>ppt_y</p:attrName>
                                        </p:attrNameLst>
                                      </p:cBhvr>
                                      <p:rCtr x="1250" y="0"/>
                                    </p:animMotion>
                                  </p:childTnLst>
                                </p:cTn>
                              </p:par>
                              <p:par>
                                <p:cTn id="25" presetID="10" presetClass="entr" presetSubtype="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35" presetClass="path" presetSubtype="0" decel="100000" fill="hold" grpId="1" nodeType="withEffect">
                                  <p:stCondLst>
                                    <p:cond delay="500"/>
                                  </p:stCondLst>
                                  <p:childTnLst>
                                    <p:animMotion origin="layout" path="M -3.33333E-6 3.33333E-6 L -0.04557 3.33333E-6 " pathEditMode="relative" rAng="0" ptsTypes="AA">
                                      <p:cBhvr>
                                        <p:cTn id="29" dur="1500" spd="-100000" fill="hold"/>
                                        <p:tgtEl>
                                          <p:spTgt spid="18"/>
                                        </p:tgtEl>
                                        <p:attrNameLst>
                                          <p:attrName>ppt_x</p:attrName>
                                          <p:attrName>ppt_y</p:attrName>
                                        </p:attrNameLst>
                                      </p:cBhvr>
                                      <p:rCtr x="-2279" y="0"/>
                                    </p:animMotion>
                                  </p:childTnLst>
                                </p:cTn>
                              </p:par>
                              <p:par>
                                <p:cTn id="30" presetID="10" presetClass="entr" presetSubtype="0" fill="hold" grpId="0"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750"/>
                                        <p:tgtEl>
                                          <p:spTgt spid="6"/>
                                        </p:tgtEl>
                                      </p:cBhvr>
                                    </p:animEffect>
                                  </p:childTnLst>
                                </p:cTn>
                              </p:par>
                              <p:par>
                                <p:cTn id="33" presetID="35" presetClass="path" presetSubtype="0" decel="100000" fill="hold" grpId="1" nodeType="withEffect">
                                  <p:stCondLst>
                                    <p:cond delay="250"/>
                                  </p:stCondLst>
                                  <p:childTnLst>
                                    <p:animMotion origin="layout" path="M -2.91667E-6 4.81481E-6 L -0.04557 4.81481E-6 " pathEditMode="relative" rAng="0" ptsTypes="AA">
                                      <p:cBhvr>
                                        <p:cTn id="34" dur="1500" spd="-100000" fill="hold"/>
                                        <p:tgtEl>
                                          <p:spTgt spid="6"/>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8" grpId="0"/>
      <p:bldP spid="18"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0531DB88-9B65-4511-8A3E-8CB6B7C11777}"/>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5" name="图片 4">
            <a:extLst>
              <a:ext uri="{FF2B5EF4-FFF2-40B4-BE49-F238E27FC236}">
                <a16:creationId xmlns:a16="http://schemas.microsoft.com/office/drawing/2014/main" id="{2689FDA5-AD49-4F71-9A03-31D66FCFDAB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1359747" y="1251440"/>
            <a:ext cx="3767179" cy="4355120"/>
          </a:xfrm>
          <a:prstGeom prst="rect">
            <a:avLst/>
          </a:prstGeom>
        </p:spPr>
      </p:pic>
      <p:grpSp>
        <p:nvGrpSpPr>
          <p:cNvPr id="6" name="组合 5">
            <a:extLst>
              <a:ext uri="{FF2B5EF4-FFF2-40B4-BE49-F238E27FC236}">
                <a16:creationId xmlns:a16="http://schemas.microsoft.com/office/drawing/2014/main" id="{EB998E17-D6F1-403A-9E7B-2A71CD0CA47A}"/>
              </a:ext>
            </a:extLst>
          </p:cNvPr>
          <p:cNvGrpSpPr/>
          <p:nvPr/>
        </p:nvGrpSpPr>
        <p:grpSpPr>
          <a:xfrm>
            <a:off x="5432153" y="2151437"/>
            <a:ext cx="719572" cy="719572"/>
            <a:chOff x="1344788" y="3316953"/>
            <a:chExt cx="719572" cy="719572"/>
          </a:xfrm>
        </p:grpSpPr>
        <p:sp>
          <p:nvSpPr>
            <p:cNvPr id="7" name="空心弧 6">
              <a:extLst>
                <a:ext uri="{FF2B5EF4-FFF2-40B4-BE49-F238E27FC236}">
                  <a16:creationId xmlns:a16="http://schemas.microsoft.com/office/drawing/2014/main" id="{618F1D34-FCDC-47DB-B6CE-C59C08A264AC}"/>
                </a:ext>
              </a:extLst>
            </p:cNvPr>
            <p:cNvSpPr>
              <a:spLocks noChangeAspect="1"/>
            </p:cNvSpPr>
            <p:nvPr/>
          </p:nvSpPr>
          <p:spPr>
            <a:xfrm flipH="1">
              <a:off x="1344789" y="3316953"/>
              <a:ext cx="719570" cy="719572"/>
            </a:xfrm>
            <a:prstGeom prst="blockArc">
              <a:avLst>
                <a:gd name="adj1" fmla="val 2835978"/>
                <a:gd name="adj2" fmla="val 16153450"/>
                <a:gd name="adj3" fmla="val 6175"/>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78AD1658-D314-46BD-B4D5-A29C3694FE42}"/>
                </a:ext>
              </a:extLst>
            </p:cNvPr>
            <p:cNvSpPr>
              <a:spLocks noChangeAspect="1"/>
            </p:cNvSpPr>
            <p:nvPr/>
          </p:nvSpPr>
          <p:spPr>
            <a:xfrm rot="5400000" flipH="1">
              <a:off x="1344789" y="3316953"/>
              <a:ext cx="719570" cy="719572"/>
            </a:xfrm>
            <a:prstGeom prst="blockArc">
              <a:avLst>
                <a:gd name="adj1" fmla="val 16299476"/>
                <a:gd name="adj2" fmla="val 16153450"/>
                <a:gd name="adj3" fmla="val 6175"/>
              </a:avLst>
            </a:prstGeom>
            <a:solidFill>
              <a:srgbClr val="7611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9" name="组合 8">
            <a:extLst>
              <a:ext uri="{FF2B5EF4-FFF2-40B4-BE49-F238E27FC236}">
                <a16:creationId xmlns:a16="http://schemas.microsoft.com/office/drawing/2014/main" id="{97B992F3-161A-4885-8A77-427A4FE82498}"/>
              </a:ext>
            </a:extLst>
          </p:cNvPr>
          <p:cNvGrpSpPr/>
          <p:nvPr/>
        </p:nvGrpSpPr>
        <p:grpSpPr>
          <a:xfrm>
            <a:off x="5438798" y="4080911"/>
            <a:ext cx="719572" cy="719572"/>
            <a:chOff x="1344788" y="4483552"/>
            <a:chExt cx="719572" cy="719572"/>
          </a:xfrm>
        </p:grpSpPr>
        <p:sp>
          <p:nvSpPr>
            <p:cNvPr id="10" name="空心弧 9">
              <a:extLst>
                <a:ext uri="{FF2B5EF4-FFF2-40B4-BE49-F238E27FC236}">
                  <a16:creationId xmlns:a16="http://schemas.microsoft.com/office/drawing/2014/main" id="{51637165-688B-4EF1-8212-1C3C431DA5AD}"/>
                </a:ext>
              </a:extLst>
            </p:cNvPr>
            <p:cNvSpPr>
              <a:spLocks noChangeAspect="1"/>
            </p:cNvSpPr>
            <p:nvPr/>
          </p:nvSpPr>
          <p:spPr>
            <a:xfrm flipH="1">
              <a:off x="1344789" y="4483552"/>
              <a:ext cx="719570" cy="719572"/>
            </a:xfrm>
            <a:prstGeom prst="blockArc">
              <a:avLst>
                <a:gd name="adj1" fmla="val 2835978"/>
                <a:gd name="adj2" fmla="val 16179406"/>
                <a:gd name="adj3" fmla="val 6178"/>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a:extLst>
                <a:ext uri="{FF2B5EF4-FFF2-40B4-BE49-F238E27FC236}">
                  <a16:creationId xmlns:a16="http://schemas.microsoft.com/office/drawing/2014/main" id="{E4EAD9B3-3FDA-451A-B0B6-EB002FC9AE9B}"/>
                </a:ext>
              </a:extLst>
            </p:cNvPr>
            <p:cNvSpPr>
              <a:spLocks noChangeAspect="1"/>
            </p:cNvSpPr>
            <p:nvPr/>
          </p:nvSpPr>
          <p:spPr>
            <a:xfrm rot="5400000" flipH="1">
              <a:off x="1344789" y="4483552"/>
              <a:ext cx="719570" cy="719572"/>
            </a:xfrm>
            <a:prstGeom prst="blockArc">
              <a:avLst>
                <a:gd name="adj1" fmla="val 16434132"/>
                <a:gd name="adj2" fmla="val 16179406"/>
                <a:gd name="adj3" fmla="val 6178"/>
              </a:avLst>
            </a:prstGeom>
            <a:solidFill>
              <a:srgbClr val="7611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2" name="组合 11">
            <a:extLst>
              <a:ext uri="{FF2B5EF4-FFF2-40B4-BE49-F238E27FC236}">
                <a16:creationId xmlns:a16="http://schemas.microsoft.com/office/drawing/2014/main" id="{BD42858E-ECA2-4185-BACD-80B95F3DCED5}"/>
              </a:ext>
            </a:extLst>
          </p:cNvPr>
          <p:cNvGrpSpPr/>
          <p:nvPr/>
        </p:nvGrpSpPr>
        <p:grpSpPr>
          <a:xfrm>
            <a:off x="6211705" y="2160557"/>
            <a:ext cx="5185638" cy="1579331"/>
            <a:chOff x="916005" y="4692507"/>
            <a:chExt cx="3231834" cy="1579331"/>
          </a:xfrm>
        </p:grpSpPr>
        <p:sp>
          <p:nvSpPr>
            <p:cNvPr id="13" name="文本框 12">
              <a:extLst>
                <a:ext uri="{FF2B5EF4-FFF2-40B4-BE49-F238E27FC236}">
                  <a16:creationId xmlns:a16="http://schemas.microsoft.com/office/drawing/2014/main" id="{3F89F2E5-314E-4D60-AEEC-AC81DC7D10B2}"/>
                </a:ext>
              </a:extLst>
            </p:cNvPr>
            <p:cNvSpPr txBox="1"/>
            <p:nvPr/>
          </p:nvSpPr>
          <p:spPr>
            <a:xfrm>
              <a:off x="916005" y="4692507"/>
              <a:ext cx="21307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altLang="zh-CN" sz="1400" b="0" i="0" u="none" strike="noStrike" kern="0" cap="none" spc="0" normalizeH="0" baseline="0" noProof="0" dirty="0">
                  <a:ln>
                    <a:noFill/>
                  </a:ln>
                  <a:effectLst/>
                  <a:uLnTx/>
                  <a:uFillTx/>
                  <a:latin typeface="+mn-ea"/>
                  <a:cs typeface="Arial" panose="020B0604020202020204" pitchFamily="34" charset="0"/>
                </a:rPr>
                <a:t>User Interaction Patterns:</a:t>
              </a:r>
              <a:endParaRPr kumimoji="0" lang="zh-CN" altLang="en-US" sz="1400" b="0" i="0" u="none" strike="noStrike" kern="0" cap="none" spc="0" normalizeH="0" baseline="0" noProof="0" dirty="0">
                <a:ln>
                  <a:noFill/>
                </a:ln>
                <a:effectLst/>
                <a:uLnTx/>
                <a:uFillTx/>
                <a:latin typeface="+mn-ea"/>
                <a:cs typeface="Arial" panose="020B0604020202020204" pitchFamily="34" charset="0"/>
              </a:endParaRPr>
            </a:p>
          </p:txBody>
        </p:sp>
        <p:sp>
          <p:nvSpPr>
            <p:cNvPr id="14" name="TextBox 13">
              <a:extLst>
                <a:ext uri="{FF2B5EF4-FFF2-40B4-BE49-F238E27FC236}">
                  <a16:creationId xmlns:a16="http://schemas.microsoft.com/office/drawing/2014/main" id="{170F228C-FACA-468C-BB90-B3CE3CB29D8E}"/>
                </a:ext>
              </a:extLst>
            </p:cNvPr>
            <p:cNvSpPr txBox="1"/>
            <p:nvPr/>
          </p:nvSpPr>
          <p:spPr>
            <a:xfrm>
              <a:off x="920005" y="4998091"/>
              <a:ext cx="3227834" cy="1273747"/>
            </a:xfrm>
            <a:prstGeom prst="rect">
              <a:avLst/>
            </a:prstGeom>
            <a:noFill/>
          </p:spPr>
          <p:txBody>
            <a:bodyPr wrap="square" rtlCol="0">
              <a:spAutoFit/>
            </a:bodyPr>
            <a:lstStyle/>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Examine the frequency and types of user commands to identify popular tasks and preferences.</a:t>
              </a:r>
            </a:p>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Analyze user engagement patterns over time to understand usage trends.</a:t>
              </a:r>
            </a:p>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Utilize this information to enhance the voice assistant's understanding and responsiveness.</a:t>
              </a:r>
              <a:endParaRPr kumimoji="0" lang="zh-CN" altLang="en-US"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endParaRPr>
            </a:p>
          </p:txBody>
        </p:sp>
      </p:grpSp>
      <p:grpSp>
        <p:nvGrpSpPr>
          <p:cNvPr id="15" name="组合 14">
            <a:extLst>
              <a:ext uri="{FF2B5EF4-FFF2-40B4-BE49-F238E27FC236}">
                <a16:creationId xmlns:a16="http://schemas.microsoft.com/office/drawing/2014/main" id="{DC52E358-6556-4D99-88EC-62BCD5CCAC81}"/>
              </a:ext>
            </a:extLst>
          </p:cNvPr>
          <p:cNvGrpSpPr/>
          <p:nvPr/>
        </p:nvGrpSpPr>
        <p:grpSpPr>
          <a:xfrm>
            <a:off x="5491361" y="2203999"/>
            <a:ext cx="614446" cy="614447"/>
            <a:chOff x="1397351" y="3369516"/>
            <a:chExt cx="614446" cy="614447"/>
          </a:xfrm>
        </p:grpSpPr>
        <p:sp>
          <p:nvSpPr>
            <p:cNvPr id="16" name="椭圆 15">
              <a:extLst>
                <a:ext uri="{FF2B5EF4-FFF2-40B4-BE49-F238E27FC236}">
                  <a16:creationId xmlns:a16="http://schemas.microsoft.com/office/drawing/2014/main" id="{DAD91732-1DD7-4211-821B-AD7AFACD9082}"/>
                </a:ext>
              </a:extLst>
            </p:cNvPr>
            <p:cNvSpPr/>
            <p:nvPr/>
          </p:nvSpPr>
          <p:spPr>
            <a:xfrm>
              <a:off x="1397351" y="3369516"/>
              <a:ext cx="614446" cy="614447"/>
            </a:xfrm>
            <a:prstGeom prst="ellipse">
              <a:avLst/>
            </a:prstGeom>
            <a:gradFill>
              <a:gsLst>
                <a:gs pos="57000">
                  <a:sysClr val="window" lastClr="FFFFFF"/>
                </a:gs>
                <a:gs pos="99000">
                  <a:schemeClr val="bg1">
                    <a:lumMod val="85000"/>
                  </a:schemeClr>
                </a:gs>
              </a:gsLst>
              <a:lin ang="13500000" scaled="1"/>
            </a:gradFill>
            <a:ln w="25400" cap="flat" cmpd="sng" algn="ctr">
              <a:gradFill flip="none" rotWithShape="1">
                <a:gsLst>
                  <a:gs pos="4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algn="ctr"/>
              <a:endParaRPr lang="zh-CN" altLang="en-US" kern="0" dirty="0">
                <a:solidFill>
                  <a:prstClr val="white"/>
                </a:solidFill>
                <a:latin typeface="华文细黑"/>
                <a:ea typeface="华文细黑"/>
              </a:endParaRPr>
            </a:p>
          </p:txBody>
        </p:sp>
        <p:sp>
          <p:nvSpPr>
            <p:cNvPr id="17" name="文本框 16">
              <a:extLst>
                <a:ext uri="{FF2B5EF4-FFF2-40B4-BE49-F238E27FC236}">
                  <a16:creationId xmlns:a16="http://schemas.microsoft.com/office/drawing/2014/main" id="{E6B1F067-63EA-47D3-BD9E-EC963271AD9C}"/>
                </a:ext>
              </a:extLst>
            </p:cNvPr>
            <p:cNvSpPr txBox="1"/>
            <p:nvPr/>
          </p:nvSpPr>
          <p:spPr>
            <a:xfrm>
              <a:off x="1417079" y="3507462"/>
              <a:ext cx="574990" cy="338554"/>
            </a:xfrm>
            <a:prstGeom prst="rect">
              <a:avLst/>
            </a:prstGeom>
            <a:noFill/>
          </p:spPr>
          <p:txBody>
            <a:bodyPr wrap="square" rtlCol="0">
              <a:spAutoFit/>
            </a:bodyPr>
            <a:lstStyle/>
            <a:p>
              <a:pPr algn="ctr"/>
              <a:r>
                <a:rPr lang="en-US" altLang="zh-CN" sz="1600" b="1" dirty="0">
                  <a:solidFill>
                    <a:schemeClr val="bg2">
                      <a:lumMod val="25000"/>
                    </a:schemeClr>
                  </a:solidFill>
                  <a:effectLst>
                    <a:innerShdw blurRad="127000" dist="50800" dir="16200000">
                      <a:prstClr val="black">
                        <a:alpha val="80000"/>
                      </a:prstClr>
                    </a:innerShdw>
                  </a:effectLst>
                  <a:latin typeface="+mn-ea"/>
                </a:rPr>
                <a:t>40</a:t>
              </a:r>
              <a:r>
                <a:rPr lang="en-US" altLang="zh-CN" sz="1000" b="1" dirty="0">
                  <a:solidFill>
                    <a:schemeClr val="bg2">
                      <a:lumMod val="25000"/>
                    </a:schemeClr>
                  </a:solidFill>
                  <a:effectLst>
                    <a:innerShdw blurRad="127000" dist="50800" dir="16200000">
                      <a:prstClr val="black">
                        <a:alpha val="80000"/>
                      </a:prstClr>
                    </a:innerShdw>
                  </a:effectLst>
                  <a:latin typeface="+mn-ea"/>
                </a:rPr>
                <a:t>%</a:t>
              </a:r>
              <a:endParaRPr lang="zh-CN" altLang="en-US" sz="2000" b="1" dirty="0">
                <a:solidFill>
                  <a:schemeClr val="bg2">
                    <a:lumMod val="25000"/>
                  </a:schemeClr>
                </a:solidFill>
                <a:effectLst>
                  <a:innerShdw blurRad="127000" dist="50800" dir="16200000">
                    <a:prstClr val="black">
                      <a:alpha val="80000"/>
                    </a:prstClr>
                  </a:innerShdw>
                </a:effectLst>
                <a:latin typeface="+mn-ea"/>
              </a:endParaRPr>
            </a:p>
          </p:txBody>
        </p:sp>
      </p:grpSp>
      <p:grpSp>
        <p:nvGrpSpPr>
          <p:cNvPr id="18" name="组合 17">
            <a:extLst>
              <a:ext uri="{FF2B5EF4-FFF2-40B4-BE49-F238E27FC236}">
                <a16:creationId xmlns:a16="http://schemas.microsoft.com/office/drawing/2014/main" id="{27240A56-812C-4D52-BDFF-B378F80D2766}"/>
              </a:ext>
            </a:extLst>
          </p:cNvPr>
          <p:cNvGrpSpPr/>
          <p:nvPr/>
        </p:nvGrpSpPr>
        <p:grpSpPr>
          <a:xfrm>
            <a:off x="6267667" y="4109665"/>
            <a:ext cx="4966390" cy="1819396"/>
            <a:chOff x="916005" y="4692507"/>
            <a:chExt cx="3231834" cy="1819396"/>
          </a:xfrm>
        </p:grpSpPr>
        <p:sp>
          <p:nvSpPr>
            <p:cNvPr id="19" name="文本框 18">
              <a:extLst>
                <a:ext uri="{FF2B5EF4-FFF2-40B4-BE49-F238E27FC236}">
                  <a16:creationId xmlns:a16="http://schemas.microsoft.com/office/drawing/2014/main" id="{EE9D55C5-A12F-436D-9FCB-81E414FB00BE}"/>
                </a:ext>
              </a:extLst>
            </p:cNvPr>
            <p:cNvSpPr txBox="1"/>
            <p:nvPr/>
          </p:nvSpPr>
          <p:spPr>
            <a:xfrm>
              <a:off x="916005" y="4692507"/>
              <a:ext cx="205056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latin typeface="+mn-ea"/>
                  <a:cs typeface="Arial" panose="020B0604020202020204" pitchFamily="34" charset="0"/>
                </a:rPr>
                <a:t>Performance Evaluation:</a:t>
              </a:r>
              <a:endParaRPr kumimoji="0" lang="zh-CN" altLang="en-US" sz="1400" b="0" i="0" u="none" strike="noStrike" kern="0" cap="none" spc="0" normalizeH="0" baseline="0" noProof="0" dirty="0">
                <a:ln>
                  <a:noFill/>
                </a:ln>
                <a:effectLst/>
                <a:uLnTx/>
                <a:uFillTx/>
                <a:latin typeface="+mn-ea"/>
                <a:cs typeface="Arial" panose="020B0604020202020204" pitchFamily="34" charset="0"/>
              </a:endParaRPr>
            </a:p>
          </p:txBody>
        </p:sp>
        <p:sp>
          <p:nvSpPr>
            <p:cNvPr id="20" name="TextBox 13">
              <a:extLst>
                <a:ext uri="{FF2B5EF4-FFF2-40B4-BE49-F238E27FC236}">
                  <a16:creationId xmlns:a16="http://schemas.microsoft.com/office/drawing/2014/main" id="{E240D331-24B1-4A2F-9912-AB70A15D1427}"/>
                </a:ext>
              </a:extLst>
            </p:cNvPr>
            <p:cNvSpPr txBox="1"/>
            <p:nvPr/>
          </p:nvSpPr>
          <p:spPr>
            <a:xfrm>
              <a:off x="920005" y="4998091"/>
              <a:ext cx="3227834" cy="1513812"/>
            </a:xfrm>
            <a:prstGeom prst="rect">
              <a:avLst/>
            </a:prstGeom>
            <a:noFill/>
          </p:spPr>
          <p:txBody>
            <a:bodyPr wrap="square" rtlCol="0">
              <a:spAutoFit/>
            </a:bodyPr>
            <a:lstStyle/>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Assess the accuracy of voice recognition and effectiveness in executing user commands.</a:t>
              </a:r>
            </a:p>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Measure and optimize response times to meet user expectations for a seamless interaction.</a:t>
              </a:r>
            </a:p>
            <a:p>
              <a:pPr marL="171450" marR="0" lvl="0" indent="-171450" algn="just" defTabSz="91440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en-US" altLang="zh-CN"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rPr>
                <a:t>Conduct surveys and feedback analysis to gauge user satisfaction and pinpoint areas for improvement in performance and reliability.</a:t>
              </a:r>
              <a:endParaRPr kumimoji="0" lang="zh-CN" altLang="en-US" sz="1200" b="0" i="0" u="none" strike="noStrike" kern="0" cap="none" spc="0" normalizeH="0" baseline="0" noProof="0" dirty="0">
                <a:ln>
                  <a:noFill/>
                </a:ln>
                <a:solidFill>
                  <a:schemeClr val="bg2">
                    <a:lumMod val="50000"/>
                  </a:schemeClr>
                </a:solidFill>
                <a:effectLst/>
                <a:uLnTx/>
                <a:uFillTx/>
                <a:latin typeface="+mn-ea"/>
                <a:cs typeface="Arial" panose="020B0604020202020204" pitchFamily="34" charset="0"/>
              </a:endParaRPr>
            </a:p>
          </p:txBody>
        </p:sp>
      </p:grpSp>
      <p:grpSp>
        <p:nvGrpSpPr>
          <p:cNvPr id="21" name="组合 20">
            <a:extLst>
              <a:ext uri="{FF2B5EF4-FFF2-40B4-BE49-F238E27FC236}">
                <a16:creationId xmlns:a16="http://schemas.microsoft.com/office/drawing/2014/main" id="{96258205-6BBD-44AC-A7B0-3EBD4CEAFD80}"/>
              </a:ext>
            </a:extLst>
          </p:cNvPr>
          <p:cNvGrpSpPr/>
          <p:nvPr/>
        </p:nvGrpSpPr>
        <p:grpSpPr>
          <a:xfrm>
            <a:off x="5491361" y="4133473"/>
            <a:ext cx="614446" cy="614447"/>
            <a:chOff x="1397351" y="4536115"/>
            <a:chExt cx="614446" cy="614447"/>
          </a:xfrm>
        </p:grpSpPr>
        <p:sp>
          <p:nvSpPr>
            <p:cNvPr id="22" name="椭圆 21">
              <a:extLst>
                <a:ext uri="{FF2B5EF4-FFF2-40B4-BE49-F238E27FC236}">
                  <a16:creationId xmlns:a16="http://schemas.microsoft.com/office/drawing/2014/main" id="{6814B7BC-7562-42A5-B468-B0BFFCAD72E3}"/>
                </a:ext>
              </a:extLst>
            </p:cNvPr>
            <p:cNvSpPr/>
            <p:nvPr/>
          </p:nvSpPr>
          <p:spPr>
            <a:xfrm>
              <a:off x="1397351" y="4536115"/>
              <a:ext cx="614446" cy="614447"/>
            </a:xfrm>
            <a:prstGeom prst="ellipse">
              <a:avLst/>
            </a:prstGeom>
            <a:gradFill>
              <a:gsLst>
                <a:gs pos="57000">
                  <a:sysClr val="window" lastClr="FFFFFF"/>
                </a:gs>
                <a:gs pos="99000">
                  <a:schemeClr val="bg1">
                    <a:lumMod val="85000"/>
                  </a:schemeClr>
                </a:gs>
              </a:gsLst>
              <a:lin ang="13500000" scaled="1"/>
            </a:gradFill>
            <a:ln w="25400" cap="flat" cmpd="sng" algn="ctr">
              <a:gradFill flip="none" rotWithShape="1">
                <a:gsLst>
                  <a:gs pos="4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algn="ctr"/>
              <a:endParaRPr lang="zh-CN" altLang="en-US" kern="0">
                <a:solidFill>
                  <a:prstClr val="white"/>
                </a:solidFill>
                <a:latin typeface="华文细黑"/>
                <a:ea typeface="华文细黑"/>
              </a:endParaRPr>
            </a:p>
          </p:txBody>
        </p:sp>
        <p:sp>
          <p:nvSpPr>
            <p:cNvPr id="23" name="文本框 22">
              <a:extLst>
                <a:ext uri="{FF2B5EF4-FFF2-40B4-BE49-F238E27FC236}">
                  <a16:creationId xmlns:a16="http://schemas.microsoft.com/office/drawing/2014/main" id="{31590470-451C-4E4E-88BC-5EFA02D75DA3}"/>
                </a:ext>
              </a:extLst>
            </p:cNvPr>
            <p:cNvSpPr txBox="1"/>
            <p:nvPr/>
          </p:nvSpPr>
          <p:spPr>
            <a:xfrm>
              <a:off x="1417079" y="4674061"/>
              <a:ext cx="574990" cy="338554"/>
            </a:xfrm>
            <a:prstGeom prst="rect">
              <a:avLst/>
            </a:prstGeom>
            <a:noFill/>
          </p:spPr>
          <p:txBody>
            <a:bodyPr wrap="square" rtlCol="0">
              <a:spAutoFit/>
            </a:bodyPr>
            <a:lstStyle/>
            <a:p>
              <a:pPr algn="ctr"/>
              <a:r>
                <a:rPr lang="en-US" altLang="zh-CN" sz="1600" b="1" dirty="0">
                  <a:solidFill>
                    <a:schemeClr val="bg2">
                      <a:lumMod val="25000"/>
                    </a:schemeClr>
                  </a:solidFill>
                  <a:effectLst>
                    <a:innerShdw blurRad="127000" dist="50800" dir="16200000">
                      <a:prstClr val="black">
                        <a:alpha val="80000"/>
                      </a:prstClr>
                    </a:innerShdw>
                  </a:effectLst>
                  <a:latin typeface="+mn-ea"/>
                </a:rPr>
                <a:t>60</a:t>
              </a:r>
              <a:r>
                <a:rPr lang="en-US" altLang="zh-CN" sz="1000" b="1" dirty="0">
                  <a:solidFill>
                    <a:schemeClr val="bg2">
                      <a:lumMod val="25000"/>
                    </a:schemeClr>
                  </a:solidFill>
                  <a:effectLst>
                    <a:innerShdw blurRad="127000" dist="50800" dir="16200000">
                      <a:prstClr val="black">
                        <a:alpha val="80000"/>
                      </a:prstClr>
                    </a:innerShdw>
                  </a:effectLst>
                  <a:latin typeface="+mn-ea"/>
                </a:rPr>
                <a:t>%</a:t>
              </a:r>
              <a:endParaRPr lang="zh-CN" altLang="en-US" sz="2000" b="1" dirty="0">
                <a:solidFill>
                  <a:schemeClr val="bg2">
                    <a:lumMod val="25000"/>
                  </a:schemeClr>
                </a:solidFill>
                <a:effectLst>
                  <a:innerShdw blurRad="127000" dist="50800" dir="16200000">
                    <a:prstClr val="black">
                      <a:alpha val="80000"/>
                    </a:prstClr>
                  </a:innerShdw>
                </a:effectLst>
                <a:latin typeface="+mn-ea"/>
              </a:endParaRPr>
            </a:p>
          </p:txBody>
        </p:sp>
      </p:grpSp>
      <p:sp>
        <p:nvSpPr>
          <p:cNvPr id="25" name="文本框 24">
            <a:extLst>
              <a:ext uri="{FF2B5EF4-FFF2-40B4-BE49-F238E27FC236}">
                <a16:creationId xmlns:a16="http://schemas.microsoft.com/office/drawing/2014/main" id="{70A8B206-2A7D-4B81-8A30-579EBE0CB254}"/>
              </a:ext>
            </a:extLst>
          </p:cNvPr>
          <p:cNvSpPr txBox="1"/>
          <p:nvPr/>
        </p:nvSpPr>
        <p:spPr>
          <a:xfrm>
            <a:off x="6333539" y="1500690"/>
            <a:ext cx="2366353" cy="461665"/>
          </a:xfrm>
          <a:prstGeom prst="rect">
            <a:avLst/>
          </a:prstGeom>
          <a:noFill/>
        </p:spPr>
        <p:txBody>
          <a:bodyPr wrap="none" rtlCol="0">
            <a:spAutoFit/>
          </a:bodyPr>
          <a:lstStyle/>
          <a:p>
            <a:r>
              <a:rPr lang="en-US" altLang="zh-CN" sz="2400" dirty="0">
                <a:latin typeface="+mn-ea"/>
              </a:rPr>
              <a:t>C. Data Analysis </a:t>
            </a:r>
          </a:p>
        </p:txBody>
      </p:sp>
    </p:spTree>
    <p:extLst>
      <p:ext uri="{BB962C8B-B14F-4D97-AF65-F5344CB8AC3E}">
        <p14:creationId xmlns:p14="http://schemas.microsoft.com/office/powerpoint/2010/main" val="15458789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35" presetClass="path" presetSubtype="0" decel="100000" fill="hold" nodeType="withEffect">
                                  <p:stCondLst>
                                    <p:cond delay="1000"/>
                                  </p:stCondLst>
                                  <p:childTnLst>
                                    <p:animMotion origin="layout" path="M -8.33333E-7 -2.22222E-6 L -0.04557 -2.22222E-6 " pathEditMode="relative" rAng="0" ptsTypes="AA">
                                      <p:cBhvr>
                                        <p:cTn id="14" dur="1500" spd="-100000" fill="hold"/>
                                        <p:tgtEl>
                                          <p:spTgt spid="15"/>
                                        </p:tgtEl>
                                        <p:attrNameLst>
                                          <p:attrName>ppt_x</p:attrName>
                                          <p:attrName>ppt_y</p:attrName>
                                        </p:attrNameLst>
                                      </p:cBhvr>
                                      <p:rCtr x="-2279" y="0"/>
                                    </p:animMotion>
                                  </p:childTnLst>
                                </p:cTn>
                              </p:par>
                              <p:par>
                                <p:cTn id="15" presetID="21" presetClass="entr" presetSubtype="1" fill="hold" nodeType="withEffect">
                                  <p:stCondLst>
                                    <p:cond delay="250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nodeType="withEffect">
                                  <p:stCondLst>
                                    <p:cond delay="1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750"/>
                                        <p:tgtEl>
                                          <p:spTgt spid="12"/>
                                        </p:tgtEl>
                                      </p:cBhvr>
                                    </p:animEffect>
                                  </p:childTnLst>
                                </p:cTn>
                              </p:par>
                              <p:par>
                                <p:cTn id="21" presetID="35" presetClass="path" presetSubtype="0" decel="100000" fill="hold" nodeType="withEffect">
                                  <p:stCondLst>
                                    <p:cond delay="1250"/>
                                  </p:stCondLst>
                                  <p:childTnLst>
                                    <p:animMotion origin="layout" path="M 4.58333E-6 -2.59259E-6 L -0.04558 -2.59259E-6 " pathEditMode="relative" rAng="0" ptsTypes="AA">
                                      <p:cBhvr>
                                        <p:cTn id="22" dur="1500" spd="-100000" fill="hold"/>
                                        <p:tgtEl>
                                          <p:spTgt spid="12"/>
                                        </p:tgtEl>
                                        <p:attrNameLst>
                                          <p:attrName>ppt_x</p:attrName>
                                          <p:attrName>ppt_y</p:attrName>
                                        </p:attrNameLst>
                                      </p:cBhvr>
                                      <p:rCtr x="-2279" y="0"/>
                                    </p:animMotion>
                                  </p:childTnLst>
                                </p:cTn>
                              </p:par>
                              <p:par>
                                <p:cTn id="23" presetID="10" presetClass="entr" presetSubtype="0" fill="hold" nodeType="withEffect">
                                  <p:stCondLst>
                                    <p:cond delay="1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750"/>
                                        <p:tgtEl>
                                          <p:spTgt spid="21"/>
                                        </p:tgtEl>
                                      </p:cBhvr>
                                    </p:animEffect>
                                  </p:childTnLst>
                                </p:cTn>
                              </p:par>
                              <p:par>
                                <p:cTn id="26" presetID="35" presetClass="path" presetSubtype="0" decel="100000" fill="hold" nodeType="withEffect">
                                  <p:stCondLst>
                                    <p:cond delay="1500"/>
                                  </p:stCondLst>
                                  <p:childTnLst>
                                    <p:animMotion origin="layout" path="M -8.33333E-7 -3.7037E-6 L -0.04557 -3.7037E-6 " pathEditMode="relative" rAng="0" ptsTypes="AA">
                                      <p:cBhvr>
                                        <p:cTn id="27" dur="1500" spd="-100000" fill="hold"/>
                                        <p:tgtEl>
                                          <p:spTgt spid="21"/>
                                        </p:tgtEl>
                                        <p:attrNameLst>
                                          <p:attrName>ppt_x</p:attrName>
                                          <p:attrName>ppt_y</p:attrName>
                                        </p:attrNameLst>
                                      </p:cBhvr>
                                      <p:rCtr x="-2279" y="0"/>
                                    </p:animMotion>
                                  </p:childTnLst>
                                </p:cTn>
                              </p:par>
                              <p:par>
                                <p:cTn id="28" presetID="21" presetClass="entr" presetSubtype="1" fill="hold" nodeType="withEffect">
                                  <p:stCondLst>
                                    <p:cond delay="300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1000"/>
                                        <p:tgtEl>
                                          <p:spTgt spid="9"/>
                                        </p:tgtEl>
                                      </p:cBhvr>
                                    </p:animEffect>
                                  </p:childTnLst>
                                </p:cTn>
                              </p:par>
                              <p:par>
                                <p:cTn id="31" presetID="10" presetClass="entr" presetSubtype="0" fill="hold" nodeType="withEffect">
                                  <p:stCondLst>
                                    <p:cond delay="175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750"/>
                                        <p:tgtEl>
                                          <p:spTgt spid="18"/>
                                        </p:tgtEl>
                                      </p:cBhvr>
                                    </p:animEffect>
                                  </p:childTnLst>
                                </p:cTn>
                              </p:par>
                              <p:par>
                                <p:cTn id="34" presetID="35" presetClass="path" presetSubtype="0" decel="100000" fill="hold" nodeType="withEffect">
                                  <p:stCondLst>
                                    <p:cond delay="1750"/>
                                  </p:stCondLst>
                                  <p:childTnLst>
                                    <p:animMotion origin="layout" path="M 1.66667E-6 -4.44444E-6 L -0.04557 -4.44444E-6 " pathEditMode="relative" rAng="0" ptsTypes="AA">
                                      <p:cBhvr>
                                        <p:cTn id="35" dur="1500" spd="-100000" fill="hold"/>
                                        <p:tgtEl>
                                          <p:spTgt spid="18"/>
                                        </p:tgtEl>
                                        <p:attrNameLst>
                                          <p:attrName>ppt_x</p:attrName>
                                          <p:attrName>ppt_y</p:attrName>
                                        </p:attrNameLst>
                                      </p:cBhvr>
                                      <p:rCtr x="-2279" y="0"/>
                                    </p:animMotion>
                                  </p:childTnLst>
                                </p:cTn>
                              </p:par>
                              <p:par>
                                <p:cTn id="36" presetID="10" presetClass="entr" presetSubtype="0" fill="hold" grpId="0" nodeType="withEffect">
                                  <p:stCondLst>
                                    <p:cond delay="2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750"/>
                                        <p:tgtEl>
                                          <p:spTgt spid="25"/>
                                        </p:tgtEl>
                                      </p:cBhvr>
                                    </p:animEffect>
                                  </p:childTnLst>
                                </p:cTn>
                              </p:par>
                              <p:par>
                                <p:cTn id="39" presetID="35" presetClass="path" presetSubtype="0" decel="100000" fill="hold" grpId="1" nodeType="withEffect">
                                  <p:stCondLst>
                                    <p:cond delay="250"/>
                                  </p:stCondLst>
                                  <p:childTnLst>
                                    <p:animMotion origin="layout" path="M 3.54167E-6 -4.81481E-6 L -0.04558 -4.81481E-6 " pathEditMode="relative" rAng="0" ptsTypes="AA">
                                      <p:cBhvr>
                                        <p:cTn id="40" dur="1500" spd="-100000" fill="hold"/>
                                        <p:tgtEl>
                                          <p:spTgt spid="25"/>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sp>
        <p:nvSpPr>
          <p:cNvPr id="6" name="文本框 5">
            <a:extLst>
              <a:ext uri="{FF2B5EF4-FFF2-40B4-BE49-F238E27FC236}">
                <a16:creationId xmlns:a16="http://schemas.microsoft.com/office/drawing/2014/main" id="{6EA6D5E5-ED27-4ADE-B0FF-0E8675466EF3}"/>
              </a:ext>
            </a:extLst>
          </p:cNvPr>
          <p:cNvSpPr txBox="1"/>
          <p:nvPr/>
        </p:nvSpPr>
        <p:spPr>
          <a:xfrm>
            <a:off x="1085714" y="686988"/>
            <a:ext cx="938077" cy="861774"/>
          </a:xfrm>
          <a:prstGeom prst="rect">
            <a:avLst/>
          </a:prstGeom>
          <a:noFill/>
        </p:spPr>
        <p:txBody>
          <a:bodyPr wrap="none" rtlCol="0">
            <a:spAutoFit/>
          </a:bodyPr>
          <a:lstStyle/>
          <a:p>
            <a:r>
              <a:rPr lang="en-US" altLang="zh-CN" sz="5000" dirty="0">
                <a:solidFill>
                  <a:schemeClr val="bg1"/>
                </a:solidFill>
                <a:effectLst>
                  <a:innerShdw blurRad="127000" dist="50800" dir="16200000">
                    <a:prstClr val="black">
                      <a:alpha val="80000"/>
                    </a:prstClr>
                  </a:innerShdw>
                </a:effectLst>
                <a:latin typeface="郑庆科智雅体" panose="02000603000000000000" pitchFamily="2" charset="-122"/>
                <a:ea typeface="郑庆科智雅体" panose="02000603000000000000" pitchFamily="2" charset="-122"/>
              </a:rPr>
              <a:t>07</a:t>
            </a:r>
            <a:endParaRPr lang="zh-CN" altLang="en-US" sz="5000" dirty="0">
              <a:solidFill>
                <a:schemeClr val="bg1"/>
              </a:solidFill>
              <a:effectLst>
                <a:innerShdw blurRad="127000" dist="50800" dir="16200000">
                  <a:prstClr val="black">
                    <a:alpha val="80000"/>
                  </a:prstClr>
                </a:innerShdw>
              </a:effectLst>
              <a:latin typeface="郑庆科智雅体" panose="02000603000000000000" pitchFamily="2" charset="-122"/>
              <a:ea typeface="郑庆科智雅体" panose="02000603000000000000" pitchFamily="2" charset="-122"/>
            </a:endParaRPr>
          </a:p>
        </p:txBody>
      </p:sp>
      <p:grpSp>
        <p:nvGrpSpPr>
          <p:cNvPr id="7" name="组合 6">
            <a:extLst>
              <a:ext uri="{FF2B5EF4-FFF2-40B4-BE49-F238E27FC236}">
                <a16:creationId xmlns:a16="http://schemas.microsoft.com/office/drawing/2014/main" id="{AB3FE359-CBC2-4510-B2C5-A1445C05FEFF}"/>
              </a:ext>
            </a:extLst>
          </p:cNvPr>
          <p:cNvGrpSpPr/>
          <p:nvPr/>
        </p:nvGrpSpPr>
        <p:grpSpPr>
          <a:xfrm>
            <a:off x="2147634" y="895665"/>
            <a:ext cx="2978992" cy="553268"/>
            <a:chOff x="7182065" y="4772862"/>
            <a:chExt cx="2978992" cy="553268"/>
          </a:xfrm>
        </p:grpSpPr>
        <p:sp>
          <p:nvSpPr>
            <p:cNvPr id="8" name="文本框 7">
              <a:extLst>
                <a:ext uri="{FF2B5EF4-FFF2-40B4-BE49-F238E27FC236}">
                  <a16:creationId xmlns:a16="http://schemas.microsoft.com/office/drawing/2014/main" id="{83139149-89AE-469F-9407-AC8BD56F659C}"/>
                </a:ext>
              </a:extLst>
            </p:cNvPr>
            <p:cNvSpPr txBox="1"/>
            <p:nvPr/>
          </p:nvSpPr>
          <p:spPr>
            <a:xfrm>
              <a:off x="7182065" y="4772862"/>
              <a:ext cx="2097305"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cs typeface="Clear Sans Medium" panose="020B0603030202020304" pitchFamily="34" charset="0"/>
                </a:rPr>
                <a:t>Proposed System</a:t>
              </a:r>
              <a:endParaRPr lang="zh-CN" altLang="en-US" dirty="0">
                <a:solidFill>
                  <a:schemeClr val="bg1"/>
                </a:solidFill>
                <a:latin typeface="郑庆科智雅体" panose="02000603000000000000" pitchFamily="2" charset="-122"/>
                <a:ea typeface="郑庆科智雅体" panose="02000603000000000000" pitchFamily="2" charset="-122"/>
                <a:cs typeface="Clear Sans Medium" panose="020B0603030202020304" pitchFamily="34" charset="0"/>
              </a:endParaRPr>
            </a:p>
          </p:txBody>
        </p:sp>
        <p:sp>
          <p:nvSpPr>
            <p:cNvPr id="9" name="文本框 8">
              <a:extLst>
                <a:ext uri="{FF2B5EF4-FFF2-40B4-BE49-F238E27FC236}">
                  <a16:creationId xmlns:a16="http://schemas.microsoft.com/office/drawing/2014/main" id="{11E8D7E5-703E-47BC-BBA7-69AF1388C584}"/>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10" name="文本框 9">
            <a:extLst>
              <a:ext uri="{FF2B5EF4-FFF2-40B4-BE49-F238E27FC236}">
                <a16:creationId xmlns:a16="http://schemas.microsoft.com/office/drawing/2014/main" id="{B24C2B47-4EBF-4767-86D4-A01A03B3FADD}"/>
              </a:ext>
            </a:extLst>
          </p:cNvPr>
          <p:cNvSpPr txBox="1"/>
          <p:nvPr/>
        </p:nvSpPr>
        <p:spPr>
          <a:xfrm>
            <a:off x="1085714" y="1660717"/>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09</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1" name="组合 10">
            <a:extLst>
              <a:ext uri="{FF2B5EF4-FFF2-40B4-BE49-F238E27FC236}">
                <a16:creationId xmlns:a16="http://schemas.microsoft.com/office/drawing/2014/main" id="{220DB0A2-DCCB-452D-9138-799854C9CC69}"/>
              </a:ext>
            </a:extLst>
          </p:cNvPr>
          <p:cNvGrpSpPr/>
          <p:nvPr/>
        </p:nvGrpSpPr>
        <p:grpSpPr>
          <a:xfrm>
            <a:off x="2147634" y="1869394"/>
            <a:ext cx="2978992" cy="553268"/>
            <a:chOff x="7182065" y="4772862"/>
            <a:chExt cx="2978992" cy="553268"/>
          </a:xfrm>
        </p:grpSpPr>
        <p:sp>
          <p:nvSpPr>
            <p:cNvPr id="12" name="文本框 11">
              <a:extLst>
                <a:ext uri="{FF2B5EF4-FFF2-40B4-BE49-F238E27FC236}">
                  <a16:creationId xmlns:a16="http://schemas.microsoft.com/office/drawing/2014/main" id="{627FB808-1C26-4467-8063-4CFF9BD33C28}"/>
                </a:ext>
              </a:extLst>
            </p:cNvPr>
            <p:cNvSpPr txBox="1"/>
            <p:nvPr/>
          </p:nvSpPr>
          <p:spPr>
            <a:xfrm>
              <a:off x="7182065" y="4772862"/>
              <a:ext cx="2848537" cy="369332"/>
            </a:xfrm>
            <a:prstGeom prst="rect">
              <a:avLst/>
            </a:prstGeom>
            <a:noFill/>
          </p:spPr>
          <p:txBody>
            <a:bodyPr wrap="none" rtlCol="0">
              <a:spAutoFit/>
            </a:bodyPr>
            <a:lstStyle/>
            <a:p>
              <a:pPr lvl="0"/>
              <a:r>
                <a:rPr lang="en-US" altLang="zh-CN" dirty="0">
                  <a:solidFill>
                    <a:schemeClr val="bg1"/>
                  </a:solidFill>
                  <a:latin typeface="郑庆科智雅体" panose="02000603000000000000" pitchFamily="2" charset="-122"/>
                  <a:ea typeface="郑庆科智雅体" panose="02000603000000000000" pitchFamily="2" charset="-122"/>
                </a:rPr>
                <a:t>What is to be done next</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13" name="文本框 12">
              <a:extLst>
                <a:ext uri="{FF2B5EF4-FFF2-40B4-BE49-F238E27FC236}">
                  <a16:creationId xmlns:a16="http://schemas.microsoft.com/office/drawing/2014/main" id="{1D185805-D687-4EC1-804C-1288BD61BEF2}"/>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14" name="文本框 13">
            <a:extLst>
              <a:ext uri="{FF2B5EF4-FFF2-40B4-BE49-F238E27FC236}">
                <a16:creationId xmlns:a16="http://schemas.microsoft.com/office/drawing/2014/main" id="{767DEE3B-C437-4914-A598-B397D3592538}"/>
              </a:ext>
            </a:extLst>
          </p:cNvPr>
          <p:cNvSpPr txBox="1"/>
          <p:nvPr/>
        </p:nvSpPr>
        <p:spPr>
          <a:xfrm>
            <a:off x="1085714" y="2634446"/>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09</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5" name="组合 14">
            <a:extLst>
              <a:ext uri="{FF2B5EF4-FFF2-40B4-BE49-F238E27FC236}">
                <a16:creationId xmlns:a16="http://schemas.microsoft.com/office/drawing/2014/main" id="{C0ED9FF5-0784-4917-B4A5-6ED757B5C284}"/>
              </a:ext>
            </a:extLst>
          </p:cNvPr>
          <p:cNvGrpSpPr/>
          <p:nvPr/>
        </p:nvGrpSpPr>
        <p:grpSpPr>
          <a:xfrm>
            <a:off x="2147634" y="2843123"/>
            <a:ext cx="2978992" cy="553268"/>
            <a:chOff x="7182065" y="4772862"/>
            <a:chExt cx="2978992" cy="553268"/>
          </a:xfrm>
        </p:grpSpPr>
        <p:sp>
          <p:nvSpPr>
            <p:cNvPr id="16" name="文本框 15">
              <a:extLst>
                <a:ext uri="{FF2B5EF4-FFF2-40B4-BE49-F238E27FC236}">
                  <a16:creationId xmlns:a16="http://schemas.microsoft.com/office/drawing/2014/main" id="{3142D39F-76A3-4534-AB77-CD724C7EFA00}"/>
                </a:ext>
              </a:extLst>
            </p:cNvPr>
            <p:cNvSpPr txBox="1"/>
            <p:nvPr/>
          </p:nvSpPr>
          <p:spPr>
            <a:xfrm>
              <a:off x="7182065" y="4772862"/>
              <a:ext cx="2612575" cy="369332"/>
            </a:xfrm>
            <a:prstGeom prst="rect">
              <a:avLst/>
            </a:prstGeom>
            <a:noFill/>
          </p:spPr>
          <p:txBody>
            <a:bodyPr wrap="none" rtlCol="0">
              <a:spAutoFit/>
            </a:bodyPr>
            <a:lstStyle/>
            <a:p>
              <a:pPr lvl="0"/>
              <a:r>
                <a:rPr lang="en-US" altLang="zh-CN" dirty="0">
                  <a:solidFill>
                    <a:schemeClr val="bg1"/>
                  </a:solidFill>
                  <a:latin typeface="郑庆科智雅体" panose="02000603000000000000" pitchFamily="2" charset="-122"/>
                  <a:ea typeface="郑庆科智雅体" panose="02000603000000000000" pitchFamily="2" charset="-122"/>
                </a:rPr>
                <a:t>Research Paper Status</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17" name="文本框 16">
              <a:extLst>
                <a:ext uri="{FF2B5EF4-FFF2-40B4-BE49-F238E27FC236}">
                  <a16:creationId xmlns:a16="http://schemas.microsoft.com/office/drawing/2014/main" id="{CCCDC5F7-32CA-4261-9C56-F95713F1B6AE}"/>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
        <p:nvSpPr>
          <p:cNvPr id="18" name="文本框 17">
            <a:extLst>
              <a:ext uri="{FF2B5EF4-FFF2-40B4-BE49-F238E27FC236}">
                <a16:creationId xmlns:a16="http://schemas.microsoft.com/office/drawing/2014/main" id="{66CBDFFE-8874-4A02-B7AA-285F9A566F7B}"/>
              </a:ext>
            </a:extLst>
          </p:cNvPr>
          <p:cNvSpPr txBox="1"/>
          <p:nvPr/>
        </p:nvSpPr>
        <p:spPr>
          <a:xfrm>
            <a:off x="1085714" y="3608175"/>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10</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19" name="组合 18">
            <a:extLst>
              <a:ext uri="{FF2B5EF4-FFF2-40B4-BE49-F238E27FC236}">
                <a16:creationId xmlns:a16="http://schemas.microsoft.com/office/drawing/2014/main" id="{BDD4E1DA-54C2-49B0-947F-0325D0B7D062}"/>
              </a:ext>
            </a:extLst>
          </p:cNvPr>
          <p:cNvGrpSpPr/>
          <p:nvPr/>
        </p:nvGrpSpPr>
        <p:grpSpPr>
          <a:xfrm>
            <a:off x="2147634" y="3816852"/>
            <a:ext cx="3552832" cy="553268"/>
            <a:chOff x="7182065" y="4772862"/>
            <a:chExt cx="3552832" cy="553268"/>
          </a:xfrm>
        </p:grpSpPr>
        <p:sp>
          <p:nvSpPr>
            <p:cNvPr id="20" name="文本框 19">
              <a:extLst>
                <a:ext uri="{FF2B5EF4-FFF2-40B4-BE49-F238E27FC236}">
                  <a16:creationId xmlns:a16="http://schemas.microsoft.com/office/drawing/2014/main" id="{DD7DFB34-E454-4224-9362-CB3FBD68677D}"/>
                </a:ext>
              </a:extLst>
            </p:cNvPr>
            <p:cNvSpPr txBox="1"/>
            <p:nvPr/>
          </p:nvSpPr>
          <p:spPr>
            <a:xfrm>
              <a:off x="7182065" y="4772862"/>
              <a:ext cx="3552832"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rPr>
                <a:t>Guide Approval Mail Snapshot</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21" name="文本框 20">
              <a:extLst>
                <a:ext uri="{FF2B5EF4-FFF2-40B4-BE49-F238E27FC236}">
                  <a16:creationId xmlns:a16="http://schemas.microsoft.com/office/drawing/2014/main" id="{8DE0ABB5-3F24-4273-93E6-BBA7C9EAE957}"/>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grpSp>
        <p:nvGrpSpPr>
          <p:cNvPr id="22" name="组合 21">
            <a:extLst>
              <a:ext uri="{FF2B5EF4-FFF2-40B4-BE49-F238E27FC236}">
                <a16:creationId xmlns:a16="http://schemas.microsoft.com/office/drawing/2014/main" id="{B1F8FD0C-EB8E-4588-919D-7D0BC7BDDDAB}"/>
              </a:ext>
            </a:extLst>
          </p:cNvPr>
          <p:cNvGrpSpPr/>
          <p:nvPr/>
        </p:nvGrpSpPr>
        <p:grpSpPr>
          <a:xfrm>
            <a:off x="6277378" y="210556"/>
            <a:ext cx="2587851" cy="6412925"/>
            <a:chOff x="310073" y="2726543"/>
            <a:chExt cx="2587851" cy="6412925"/>
          </a:xfrm>
        </p:grpSpPr>
        <p:pic>
          <p:nvPicPr>
            <p:cNvPr id="23" name="图片 22">
              <a:extLst>
                <a:ext uri="{FF2B5EF4-FFF2-40B4-BE49-F238E27FC236}">
                  <a16:creationId xmlns:a16="http://schemas.microsoft.com/office/drawing/2014/main" id="{A062846F-80C9-4BDC-9223-3878D88A9151}"/>
                </a:ext>
              </a:extLst>
            </p:cNvPr>
            <p:cNvPicPr>
              <a:picLocks noChangeAspect="1"/>
            </p:cNvPicPr>
            <p:nvPr/>
          </p:nvPicPr>
          <p:blipFill>
            <a:blip r:embed="rId5">
              <a:lum bright="100000"/>
              <a:duotone>
                <a:prstClr val="black"/>
                <a:schemeClr val="bg1">
                  <a:tint val="45000"/>
                  <a:satMod val="400000"/>
                </a:schemeClr>
              </a:duotone>
            </a:blip>
            <a:stretch>
              <a:fillRect/>
            </a:stretch>
          </p:blipFill>
          <p:spPr>
            <a:xfrm>
              <a:off x="2167536" y="2726543"/>
              <a:ext cx="730388" cy="851908"/>
            </a:xfrm>
            <a:prstGeom prst="rect">
              <a:avLst/>
            </a:prstGeom>
          </p:spPr>
        </p:pic>
        <p:pic>
          <p:nvPicPr>
            <p:cNvPr id="24" name="图片 23">
              <a:extLst>
                <a:ext uri="{FF2B5EF4-FFF2-40B4-BE49-F238E27FC236}">
                  <a16:creationId xmlns:a16="http://schemas.microsoft.com/office/drawing/2014/main" id="{EDE90F9F-4B66-4F08-862B-A9C55DF331E4}"/>
                </a:ext>
              </a:extLst>
            </p:cNvPr>
            <p:cNvPicPr>
              <a:picLocks noChangeAspect="1"/>
            </p:cNvPicPr>
            <p:nvPr/>
          </p:nvPicPr>
          <p:blipFill>
            <a:blip r:embed="rId6">
              <a:duotone>
                <a:prstClr val="black"/>
                <a:schemeClr val="bg1">
                  <a:tint val="45000"/>
                  <a:satMod val="400000"/>
                </a:schemeClr>
              </a:duotone>
              <a:lum bright="100000"/>
            </a:blip>
            <a:stretch>
              <a:fillRect/>
            </a:stretch>
          </p:blipFill>
          <p:spPr>
            <a:xfrm>
              <a:off x="1189987" y="3281988"/>
              <a:ext cx="871219" cy="856423"/>
            </a:xfrm>
            <a:prstGeom prst="rect">
              <a:avLst/>
            </a:prstGeom>
          </p:spPr>
        </p:pic>
        <p:pic>
          <p:nvPicPr>
            <p:cNvPr id="25" name="图片 24">
              <a:extLst>
                <a:ext uri="{FF2B5EF4-FFF2-40B4-BE49-F238E27FC236}">
                  <a16:creationId xmlns:a16="http://schemas.microsoft.com/office/drawing/2014/main" id="{71EF9B13-E9AE-4C82-A06B-3DB608BCE4AA}"/>
                </a:ext>
              </a:extLst>
            </p:cNvPr>
            <p:cNvPicPr>
              <a:picLocks noChangeAspect="1"/>
            </p:cNvPicPr>
            <p:nvPr/>
          </p:nvPicPr>
          <p:blipFill>
            <a:blip r:embed="rId7">
              <a:duotone>
                <a:prstClr val="black"/>
                <a:schemeClr val="bg1">
                  <a:tint val="45000"/>
                  <a:satMod val="400000"/>
                </a:schemeClr>
              </a:duotone>
              <a:lum bright="100000"/>
            </a:blip>
            <a:stretch>
              <a:fillRect/>
            </a:stretch>
          </p:blipFill>
          <p:spPr>
            <a:xfrm>
              <a:off x="646724" y="4255804"/>
              <a:ext cx="791326" cy="833585"/>
            </a:xfrm>
            <a:prstGeom prst="rect">
              <a:avLst/>
            </a:prstGeom>
          </p:spPr>
        </p:pic>
        <p:pic>
          <p:nvPicPr>
            <p:cNvPr id="26" name="图片 25">
              <a:extLst>
                <a:ext uri="{FF2B5EF4-FFF2-40B4-BE49-F238E27FC236}">
                  <a16:creationId xmlns:a16="http://schemas.microsoft.com/office/drawing/2014/main" id="{BDD9387E-90AD-423D-B407-34A44E38A65A}"/>
                </a:ext>
              </a:extLst>
            </p:cNvPr>
            <p:cNvPicPr>
              <a:picLocks noChangeAspect="1"/>
            </p:cNvPicPr>
            <p:nvPr/>
          </p:nvPicPr>
          <p:blipFill>
            <a:blip r:embed="rId8">
              <a:duotone>
                <a:prstClr val="black"/>
                <a:schemeClr val="bg1">
                  <a:tint val="45000"/>
                  <a:satMod val="400000"/>
                </a:schemeClr>
              </a:duotone>
              <a:lum bright="100000"/>
            </a:blip>
            <a:stretch>
              <a:fillRect/>
            </a:stretch>
          </p:blipFill>
          <p:spPr>
            <a:xfrm>
              <a:off x="692687" y="5245577"/>
              <a:ext cx="562360" cy="838214"/>
            </a:xfrm>
            <a:prstGeom prst="rect">
              <a:avLst/>
            </a:prstGeom>
          </p:spPr>
        </p:pic>
        <p:pic>
          <p:nvPicPr>
            <p:cNvPr id="27" name="图片 26">
              <a:extLst>
                <a:ext uri="{FF2B5EF4-FFF2-40B4-BE49-F238E27FC236}">
                  <a16:creationId xmlns:a16="http://schemas.microsoft.com/office/drawing/2014/main" id="{00EE575C-72D8-477B-88A4-225AE02F6448}"/>
                </a:ext>
              </a:extLst>
            </p:cNvPr>
            <p:cNvPicPr>
              <a:picLocks noChangeAspect="1"/>
            </p:cNvPicPr>
            <p:nvPr/>
          </p:nvPicPr>
          <p:blipFill>
            <a:blip r:embed="rId9">
              <a:duotone>
                <a:prstClr val="black"/>
                <a:schemeClr val="bg1">
                  <a:tint val="45000"/>
                  <a:satMod val="400000"/>
                </a:schemeClr>
              </a:duotone>
              <a:lum bright="100000"/>
            </a:blip>
            <a:stretch>
              <a:fillRect/>
            </a:stretch>
          </p:blipFill>
          <p:spPr>
            <a:xfrm>
              <a:off x="310073" y="6209975"/>
              <a:ext cx="486970" cy="833585"/>
            </a:xfrm>
            <a:prstGeom prst="rect">
              <a:avLst/>
            </a:prstGeom>
          </p:spPr>
        </p:pic>
        <p:pic>
          <p:nvPicPr>
            <p:cNvPr id="28" name="图片 27">
              <a:extLst>
                <a:ext uri="{FF2B5EF4-FFF2-40B4-BE49-F238E27FC236}">
                  <a16:creationId xmlns:a16="http://schemas.microsoft.com/office/drawing/2014/main" id="{78EB03E4-A9DE-4B49-A7CF-CAE1B19D8937}"/>
                </a:ext>
              </a:extLst>
            </p:cNvPr>
            <p:cNvPicPr>
              <a:picLocks noChangeAspect="1"/>
            </p:cNvPicPr>
            <p:nvPr/>
          </p:nvPicPr>
          <p:blipFill>
            <a:blip r:embed="rId10">
              <a:duotone>
                <a:prstClr val="black"/>
                <a:schemeClr val="bg1">
                  <a:tint val="45000"/>
                  <a:satMod val="400000"/>
                </a:schemeClr>
              </a:duotone>
              <a:lum bright="100000"/>
            </a:blip>
            <a:stretch>
              <a:fillRect/>
            </a:stretch>
          </p:blipFill>
          <p:spPr>
            <a:xfrm>
              <a:off x="2167536" y="8283045"/>
              <a:ext cx="582081" cy="856423"/>
            </a:xfrm>
            <a:prstGeom prst="rect">
              <a:avLst/>
            </a:prstGeom>
          </p:spPr>
        </p:pic>
        <p:pic>
          <p:nvPicPr>
            <p:cNvPr id="29" name="图片 28">
              <a:extLst>
                <a:ext uri="{FF2B5EF4-FFF2-40B4-BE49-F238E27FC236}">
                  <a16:creationId xmlns:a16="http://schemas.microsoft.com/office/drawing/2014/main" id="{E62C2381-4FE8-473B-823A-BF69F580292D}"/>
                </a:ext>
              </a:extLst>
            </p:cNvPr>
            <p:cNvPicPr>
              <a:picLocks noChangeAspect="1"/>
            </p:cNvPicPr>
            <p:nvPr/>
          </p:nvPicPr>
          <p:blipFill>
            <a:blip r:embed="rId7">
              <a:duotone>
                <a:prstClr val="black"/>
                <a:schemeClr val="bg1">
                  <a:tint val="45000"/>
                  <a:satMod val="400000"/>
                </a:schemeClr>
              </a:duotone>
              <a:lum bright="100000"/>
            </a:blip>
            <a:stretch>
              <a:fillRect/>
            </a:stretch>
          </p:blipFill>
          <p:spPr>
            <a:xfrm>
              <a:off x="646724" y="7154951"/>
              <a:ext cx="791326" cy="833585"/>
            </a:xfrm>
            <a:prstGeom prst="rect">
              <a:avLst/>
            </a:prstGeom>
          </p:spPr>
        </p:pic>
        <p:pic>
          <p:nvPicPr>
            <p:cNvPr id="30" name="图片 29">
              <a:extLst>
                <a:ext uri="{FF2B5EF4-FFF2-40B4-BE49-F238E27FC236}">
                  <a16:creationId xmlns:a16="http://schemas.microsoft.com/office/drawing/2014/main" id="{ED89C76D-A51C-407A-AB90-1BE0C07D308D}"/>
                </a:ext>
              </a:extLst>
            </p:cNvPr>
            <p:cNvPicPr>
              <a:picLocks noChangeAspect="1"/>
            </p:cNvPicPr>
            <p:nvPr/>
          </p:nvPicPr>
          <p:blipFill>
            <a:blip r:embed="rId8">
              <a:duotone>
                <a:prstClr val="black"/>
                <a:schemeClr val="bg1">
                  <a:tint val="45000"/>
                  <a:satMod val="400000"/>
                </a:schemeClr>
              </a:duotone>
              <a:lum bright="100000"/>
            </a:blip>
            <a:stretch>
              <a:fillRect/>
            </a:stretch>
          </p:blipFill>
          <p:spPr>
            <a:xfrm>
              <a:off x="1434331" y="8058681"/>
              <a:ext cx="562360" cy="838214"/>
            </a:xfrm>
            <a:prstGeom prst="rect">
              <a:avLst/>
            </a:prstGeom>
          </p:spPr>
        </p:pic>
      </p:grpSp>
      <p:sp>
        <p:nvSpPr>
          <p:cNvPr id="41" name="文本框 17">
            <a:extLst>
              <a:ext uri="{FF2B5EF4-FFF2-40B4-BE49-F238E27FC236}">
                <a16:creationId xmlns:a16="http://schemas.microsoft.com/office/drawing/2014/main" id="{539D406F-ABE9-BBD3-E641-9D2536069EA3}"/>
              </a:ext>
            </a:extLst>
          </p:cNvPr>
          <p:cNvSpPr txBox="1"/>
          <p:nvPr/>
        </p:nvSpPr>
        <p:spPr>
          <a:xfrm>
            <a:off x="1086005" y="4513307"/>
            <a:ext cx="938077" cy="861774"/>
          </a:xfrm>
          <a:prstGeom prst="rect">
            <a:avLst/>
          </a:prstGeom>
          <a:noFill/>
        </p:spPr>
        <p:txBody>
          <a:bodyPr wrap="none" rtlCol="0">
            <a:spAutoFit/>
          </a:bodyPr>
          <a:lstStyle>
            <a:defPPr>
              <a:defRPr lang="zh-CN"/>
            </a:defPPr>
            <a:lvl1pPr>
              <a:defRPr sz="5000">
                <a:solidFill>
                  <a:schemeClr val="bg2">
                    <a:lumMod val="75000"/>
                  </a:schemeClr>
                </a:solidFill>
                <a:effectLst>
                  <a:innerShdw blurRad="127000" dist="50800" dir="16200000">
                    <a:prstClr val="black">
                      <a:alpha val="80000"/>
                    </a:prstClr>
                  </a:innerShdw>
                </a:effectLst>
                <a:latin typeface="华文琥珀" panose="02010800040101010101" pitchFamily="2" charset="-122"/>
                <a:ea typeface="华文琥珀" panose="02010800040101010101" pitchFamily="2" charset="-122"/>
              </a:defRPr>
            </a:lvl1pPr>
          </a:lstStyle>
          <a:p>
            <a:r>
              <a:rPr lang="en-US" altLang="zh-CN" dirty="0">
                <a:solidFill>
                  <a:schemeClr val="bg1"/>
                </a:solidFill>
                <a:latin typeface="郑庆科智雅体" panose="02000603000000000000" pitchFamily="2" charset="-122"/>
                <a:ea typeface="郑庆科智雅体" panose="02000603000000000000" pitchFamily="2" charset="-122"/>
              </a:rPr>
              <a:t>11</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grpSp>
        <p:nvGrpSpPr>
          <p:cNvPr id="42" name="组合 18">
            <a:extLst>
              <a:ext uri="{FF2B5EF4-FFF2-40B4-BE49-F238E27FC236}">
                <a16:creationId xmlns:a16="http://schemas.microsoft.com/office/drawing/2014/main" id="{281312E9-E586-B36B-3532-E573957E9247}"/>
              </a:ext>
            </a:extLst>
          </p:cNvPr>
          <p:cNvGrpSpPr/>
          <p:nvPr/>
        </p:nvGrpSpPr>
        <p:grpSpPr>
          <a:xfrm>
            <a:off x="2147925" y="4721984"/>
            <a:ext cx="2978992" cy="553268"/>
            <a:chOff x="7182065" y="4772862"/>
            <a:chExt cx="2978992" cy="553268"/>
          </a:xfrm>
        </p:grpSpPr>
        <p:sp>
          <p:nvSpPr>
            <p:cNvPr id="43" name="文本框 19">
              <a:extLst>
                <a:ext uri="{FF2B5EF4-FFF2-40B4-BE49-F238E27FC236}">
                  <a16:creationId xmlns:a16="http://schemas.microsoft.com/office/drawing/2014/main" id="{18321469-5606-75F3-3938-867D6018D4FB}"/>
                </a:ext>
              </a:extLst>
            </p:cNvPr>
            <p:cNvSpPr txBox="1"/>
            <p:nvPr/>
          </p:nvSpPr>
          <p:spPr>
            <a:xfrm>
              <a:off x="7182065" y="4772862"/>
              <a:ext cx="1277273" cy="369332"/>
            </a:xfrm>
            <a:prstGeom prst="rect">
              <a:avLst/>
            </a:prstGeom>
            <a:noFill/>
          </p:spPr>
          <p:txBody>
            <a:bodyPr wrap="none" rtlCol="0">
              <a:spAutoFit/>
            </a:bodyPr>
            <a:lstStyle/>
            <a:p>
              <a:r>
                <a:rPr lang="en-US" altLang="zh-CN" dirty="0">
                  <a:solidFill>
                    <a:schemeClr val="bg1"/>
                  </a:solidFill>
                  <a:latin typeface="郑庆科智雅体" panose="02000603000000000000" pitchFamily="2" charset="-122"/>
                  <a:ea typeface="郑庆科智雅体" panose="02000603000000000000" pitchFamily="2" charset="-122"/>
                </a:rPr>
                <a:t>Reference</a:t>
              </a:r>
              <a:endParaRPr lang="zh-CN" altLang="en-US" dirty="0">
                <a:solidFill>
                  <a:schemeClr val="bg1"/>
                </a:solidFill>
                <a:latin typeface="郑庆科智雅体" panose="02000603000000000000" pitchFamily="2" charset="-122"/>
                <a:ea typeface="郑庆科智雅体" panose="02000603000000000000" pitchFamily="2" charset="-122"/>
              </a:endParaRPr>
            </a:p>
          </p:txBody>
        </p:sp>
        <p:sp>
          <p:nvSpPr>
            <p:cNvPr id="44" name="文本框 20">
              <a:extLst>
                <a:ext uri="{FF2B5EF4-FFF2-40B4-BE49-F238E27FC236}">
                  <a16:creationId xmlns:a16="http://schemas.microsoft.com/office/drawing/2014/main" id="{24BF9F58-A7B8-DF3B-B9A1-0CAA94F796EB}"/>
                </a:ext>
              </a:extLst>
            </p:cNvPr>
            <p:cNvSpPr txBox="1"/>
            <p:nvPr/>
          </p:nvSpPr>
          <p:spPr>
            <a:xfrm>
              <a:off x="7182065" y="5110686"/>
              <a:ext cx="2978992" cy="215444"/>
            </a:xfrm>
            <a:prstGeom prst="rect">
              <a:avLst/>
            </a:prstGeom>
            <a:noFill/>
          </p:spPr>
          <p:txBody>
            <a:bodyPr wrap="square" rtlCol="0">
              <a:spAutoFit/>
            </a:bodyPr>
            <a:lstStyle/>
            <a:p>
              <a:endParaRPr lang="zh-CN" altLang="en-US" sz="800" dirty="0">
                <a:solidFill>
                  <a:schemeClr val="bg1"/>
                </a:solidFill>
                <a:latin typeface="郑庆科智雅体" panose="02000603000000000000" pitchFamily="2" charset="-122"/>
                <a:ea typeface="郑庆科智雅体" panose="02000603000000000000" pitchFamily="2" charset="-122"/>
              </a:endParaRPr>
            </a:p>
          </p:txBody>
        </p:sp>
      </p:grpSp>
    </p:spTree>
    <p:extLst>
      <p:ext uri="{BB962C8B-B14F-4D97-AF65-F5344CB8AC3E}">
        <p14:creationId xmlns:p14="http://schemas.microsoft.com/office/powerpoint/2010/main" val="14240162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3.95833E-6 -2.96296E-6 L 0.025 -2.96296E-6 " pathEditMode="relative" rAng="0" ptsTypes="AA">
                                      <p:cBhvr>
                                        <p:cTn id="9" dur="1250" spd="-100000" fill="hold"/>
                                        <p:tgtEl>
                                          <p:spTgt spid="6"/>
                                        </p:tgtEl>
                                        <p:attrNameLst>
                                          <p:attrName>ppt_x</p:attrName>
                                          <p:attrName>ppt_y</p:attrName>
                                        </p:attrNameLst>
                                      </p:cBhvr>
                                      <p:rCtr x="1250"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250"/>
                                  </p:stCondLst>
                                  <p:childTnLst>
                                    <p:animMotion origin="layout" path="M -3.95833E-6 -1.11111E-6 L 0.025 -1.11111E-6 " pathEditMode="relative" rAng="0" ptsTypes="AA">
                                      <p:cBhvr>
                                        <p:cTn id="14" dur="1250" spd="-100000" fill="hold"/>
                                        <p:tgtEl>
                                          <p:spTgt spid="10"/>
                                        </p:tgtEl>
                                        <p:attrNameLst>
                                          <p:attrName>ppt_x</p:attrName>
                                          <p:attrName>ppt_y</p:attrName>
                                        </p:attrNameLst>
                                      </p:cBhvr>
                                      <p:rCtr x="1250"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50"/>
                                        <p:tgtEl>
                                          <p:spTgt spid="14"/>
                                        </p:tgtEl>
                                      </p:cBhvr>
                                    </p:animEffect>
                                  </p:childTnLst>
                                </p:cTn>
                              </p:par>
                              <p:par>
                                <p:cTn id="18" presetID="63" presetClass="path" presetSubtype="0" decel="100000" fill="hold" grpId="1" nodeType="withEffect">
                                  <p:stCondLst>
                                    <p:cond delay="500"/>
                                  </p:stCondLst>
                                  <p:childTnLst>
                                    <p:animMotion origin="layout" path="M -3.95833E-6 7.40741E-7 L 0.025 7.40741E-7 " pathEditMode="relative" rAng="0" ptsTypes="AA">
                                      <p:cBhvr>
                                        <p:cTn id="19" dur="1250" spd="-100000" fill="hold"/>
                                        <p:tgtEl>
                                          <p:spTgt spid="14"/>
                                        </p:tgtEl>
                                        <p:attrNameLst>
                                          <p:attrName>ppt_x</p:attrName>
                                          <p:attrName>ppt_y</p:attrName>
                                        </p:attrNameLst>
                                      </p:cBhvr>
                                      <p:rCtr x="1250" y="0"/>
                                    </p:animMotion>
                                  </p:childTnLst>
                                </p:cTn>
                              </p:par>
                              <p:par>
                                <p:cTn id="20" presetID="10" presetClass="entr" presetSubtype="0" fill="hold" grpId="0"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750"/>
                                        <p:tgtEl>
                                          <p:spTgt spid="18"/>
                                        </p:tgtEl>
                                      </p:cBhvr>
                                    </p:animEffect>
                                  </p:childTnLst>
                                </p:cTn>
                              </p:par>
                              <p:par>
                                <p:cTn id="23" presetID="63" presetClass="path" presetSubtype="0" decel="100000" fill="hold" grpId="1" nodeType="withEffect">
                                  <p:stCondLst>
                                    <p:cond delay="750"/>
                                  </p:stCondLst>
                                  <p:childTnLst>
                                    <p:animMotion origin="layout" path="M -3.95833E-6 1.11111E-6 L 0.025 1.11111E-6 " pathEditMode="relative" rAng="0" ptsTypes="AA">
                                      <p:cBhvr>
                                        <p:cTn id="24" dur="1250" spd="-100000" fill="hold"/>
                                        <p:tgtEl>
                                          <p:spTgt spid="18"/>
                                        </p:tgtEl>
                                        <p:attrNameLst>
                                          <p:attrName>ppt_x</p:attrName>
                                          <p:attrName>ppt_y</p:attrName>
                                        </p:attrNameLst>
                                      </p:cBhvr>
                                      <p:rCtr x="1250" y="0"/>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800"/>
                                        <p:tgtEl>
                                          <p:spTgt spid="7"/>
                                        </p:tgtEl>
                                      </p:cBhvr>
                                    </p:animEffect>
                                  </p:childTnLst>
                                </p:cTn>
                              </p:par>
                              <p:par>
                                <p:cTn id="28" presetID="63" presetClass="path" presetSubtype="0" decel="100000" fill="hold" nodeType="withEffect">
                                  <p:stCondLst>
                                    <p:cond delay="250"/>
                                  </p:stCondLst>
                                  <p:childTnLst>
                                    <p:animMotion origin="layout" path="M 2.70833E-6 -3.33333E-6 L 0.025 -3.33333E-6 " pathEditMode="relative" rAng="0" ptsTypes="AA">
                                      <p:cBhvr>
                                        <p:cTn id="29" dur="1250" spd="-100000" fill="hold"/>
                                        <p:tgtEl>
                                          <p:spTgt spid="7"/>
                                        </p:tgtEl>
                                        <p:attrNameLst>
                                          <p:attrName>ppt_x</p:attrName>
                                          <p:attrName>ppt_y</p:attrName>
                                        </p:attrNameLst>
                                      </p:cBhvr>
                                      <p:rCtr x="1250" y="0"/>
                                    </p:animMotion>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63" presetClass="path" presetSubtype="0" decel="100000" fill="hold" nodeType="withEffect">
                                  <p:stCondLst>
                                    <p:cond delay="500"/>
                                  </p:stCondLst>
                                  <p:childTnLst>
                                    <p:animMotion origin="layout" path="M 2.70833E-6 -2.96296E-6 L 0.025 -2.96296E-6 " pathEditMode="relative" rAng="0" ptsTypes="AA">
                                      <p:cBhvr>
                                        <p:cTn id="34" dur="1250" spd="-100000" fill="hold"/>
                                        <p:tgtEl>
                                          <p:spTgt spid="11"/>
                                        </p:tgtEl>
                                        <p:attrNameLst>
                                          <p:attrName>ppt_x</p:attrName>
                                          <p:attrName>ppt_y</p:attrName>
                                        </p:attrNameLst>
                                      </p:cBhvr>
                                      <p:rCtr x="1250" y="0"/>
                                    </p:animMotion>
                                  </p:childTnLst>
                                </p:cTn>
                              </p:par>
                              <p:par>
                                <p:cTn id="35" presetID="10" presetClass="entr" presetSubtype="0" fill="hold" nodeType="withEffect">
                                  <p:stCondLst>
                                    <p:cond delay="7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750"/>
                                        <p:tgtEl>
                                          <p:spTgt spid="15"/>
                                        </p:tgtEl>
                                      </p:cBhvr>
                                    </p:animEffect>
                                  </p:childTnLst>
                                </p:cTn>
                              </p:par>
                              <p:par>
                                <p:cTn id="38" presetID="63" presetClass="path" presetSubtype="0" decel="100000" fill="hold" nodeType="withEffect">
                                  <p:stCondLst>
                                    <p:cond delay="750"/>
                                  </p:stCondLst>
                                  <p:childTnLst>
                                    <p:animMotion origin="layout" path="M 2.70833E-6 -1.11111E-6 L 0.025 -1.11111E-6 " pathEditMode="relative" rAng="0" ptsTypes="AA">
                                      <p:cBhvr>
                                        <p:cTn id="39" dur="1250" spd="-100000" fill="hold"/>
                                        <p:tgtEl>
                                          <p:spTgt spid="15"/>
                                        </p:tgtEl>
                                        <p:attrNameLst>
                                          <p:attrName>ppt_x</p:attrName>
                                          <p:attrName>ppt_y</p:attrName>
                                        </p:attrNameLst>
                                      </p:cBhvr>
                                      <p:rCtr x="1250" y="0"/>
                                    </p:animMotion>
                                  </p:childTnLst>
                                </p:cTn>
                              </p:par>
                              <p:par>
                                <p:cTn id="40" presetID="10" presetClass="entr" presetSubtype="0" fill="hold" nodeType="withEffect">
                                  <p:stCondLst>
                                    <p:cond delay="10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750"/>
                                        <p:tgtEl>
                                          <p:spTgt spid="19"/>
                                        </p:tgtEl>
                                      </p:cBhvr>
                                    </p:animEffect>
                                  </p:childTnLst>
                                </p:cTn>
                              </p:par>
                              <p:par>
                                <p:cTn id="43" presetID="63" presetClass="path" presetSubtype="0" decel="100000" fill="hold" nodeType="withEffect">
                                  <p:stCondLst>
                                    <p:cond delay="1000"/>
                                  </p:stCondLst>
                                  <p:childTnLst>
                                    <p:animMotion origin="layout" path="M 5E-6 7.40741E-7 L 0.02501 7.40741E-7 " pathEditMode="relative" rAng="0" ptsTypes="AA">
                                      <p:cBhvr>
                                        <p:cTn id="44" dur="1250" spd="-100000" fill="hold"/>
                                        <p:tgtEl>
                                          <p:spTgt spid="19"/>
                                        </p:tgtEl>
                                        <p:attrNameLst>
                                          <p:attrName>ppt_x</p:attrName>
                                          <p:attrName>ppt_y</p:attrName>
                                        </p:attrNameLst>
                                      </p:cBhvr>
                                      <p:rCtr x="1250" y="0"/>
                                    </p:animMotion>
                                  </p:childTnLst>
                                </p:cTn>
                              </p:par>
                              <p:par>
                                <p:cTn id="45" presetID="10" presetClass="entr" presetSubtype="0" fill="hold" grpId="0" nodeType="withEffect">
                                  <p:stCondLst>
                                    <p:cond delay="12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750"/>
                                        <p:tgtEl>
                                          <p:spTgt spid="41"/>
                                        </p:tgtEl>
                                      </p:cBhvr>
                                    </p:animEffect>
                                  </p:childTnLst>
                                </p:cTn>
                              </p:par>
                              <p:par>
                                <p:cTn id="48" presetID="63" presetClass="path" presetSubtype="0" decel="100000" fill="hold" grpId="1" nodeType="withEffect">
                                  <p:stCondLst>
                                    <p:cond delay="900"/>
                                  </p:stCondLst>
                                  <p:childTnLst>
                                    <p:animMotion origin="layout" path="M -3.95833E-6 -3.33333E-6 L 0.025 -3.33333E-6 " pathEditMode="relative" rAng="0" ptsTypes="AA">
                                      <p:cBhvr>
                                        <p:cTn id="49" dur="1250" spd="-100000" fill="hold"/>
                                        <p:tgtEl>
                                          <p:spTgt spid="41"/>
                                        </p:tgtEl>
                                        <p:attrNameLst>
                                          <p:attrName>ppt_x</p:attrName>
                                          <p:attrName>ppt_y</p:attrName>
                                        </p:attrNameLst>
                                      </p:cBhvr>
                                      <p:rCtr x="1250" y="0"/>
                                    </p:animMotion>
                                  </p:childTnLst>
                                </p:cTn>
                              </p:par>
                              <p:par>
                                <p:cTn id="50" presetID="10" presetClass="entr" presetSubtype="0" fill="hold" nodeType="withEffect">
                                  <p:stCondLst>
                                    <p:cond delay="13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750"/>
                                        <p:tgtEl>
                                          <p:spTgt spid="42"/>
                                        </p:tgtEl>
                                      </p:cBhvr>
                                    </p:animEffect>
                                  </p:childTnLst>
                                </p:cTn>
                              </p:par>
                              <p:par>
                                <p:cTn id="53" presetID="63" presetClass="path" presetSubtype="0" decel="100000" fill="hold" nodeType="withEffect">
                                  <p:stCondLst>
                                    <p:cond delay="1200"/>
                                  </p:stCondLst>
                                  <p:childTnLst>
                                    <p:animMotion origin="layout" path="M 2.70833E-6 -3.7037E-6 L 0.025 -3.7037E-6 " pathEditMode="relative" rAng="0" ptsTypes="AA">
                                      <p:cBhvr>
                                        <p:cTn id="54" dur="1250" spd="-100000" fill="hold"/>
                                        <p:tgtEl>
                                          <p:spTgt spid="4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4" grpId="0"/>
      <p:bldP spid="14" grpId="1"/>
      <p:bldP spid="18" grpId="0"/>
      <p:bldP spid="18" grpId="1"/>
      <p:bldP spid="41" grpId="0"/>
      <p:bldP spid="41"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3">
            <a:extLst>
              <a:ext uri="{28A0092B-C50C-407E-A947-70E740481C1C}">
                <a14:useLocalDpi xmlns:a14="http://schemas.microsoft.com/office/drawing/2010/main" val="0"/>
              </a:ext>
            </a:extLst>
          </a:blip>
          <a:srcRect l="43802" t="61735" r="-239" b="2068"/>
          <a:stretch/>
        </p:blipFill>
        <p:spPr>
          <a:xfrm flipH="1">
            <a:off x="0" y="805631"/>
            <a:ext cx="4572000" cy="5860134"/>
          </a:xfrm>
          <a:prstGeom prst="rect">
            <a:avLst/>
          </a:prstGeom>
        </p:spPr>
      </p:pic>
      <p:pic>
        <p:nvPicPr>
          <p:cNvPr id="4" name="图片 3">
            <a:extLst>
              <a:ext uri="{FF2B5EF4-FFF2-40B4-BE49-F238E27FC236}">
                <a16:creationId xmlns:a16="http://schemas.microsoft.com/office/drawing/2014/main" id="{22E166F0-6B83-4799-B61B-E23C5FD437D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288" t="9747" r="11345" b="12459"/>
          <a:stretch/>
        </p:blipFill>
        <p:spPr>
          <a:xfrm>
            <a:off x="6920407" y="805631"/>
            <a:ext cx="5511625" cy="5335051"/>
          </a:xfrm>
          <a:prstGeom prst="rect">
            <a:avLst/>
          </a:prstGeom>
        </p:spPr>
      </p:pic>
      <p:sp>
        <p:nvSpPr>
          <p:cNvPr id="5" name="文本框 4">
            <a:extLst>
              <a:ext uri="{FF2B5EF4-FFF2-40B4-BE49-F238E27FC236}">
                <a16:creationId xmlns:a16="http://schemas.microsoft.com/office/drawing/2014/main" id="{01DE0B7E-F956-45FA-A817-77E33D6AF8D1}"/>
              </a:ext>
            </a:extLst>
          </p:cNvPr>
          <p:cNvSpPr txBox="1"/>
          <p:nvPr/>
        </p:nvSpPr>
        <p:spPr>
          <a:xfrm>
            <a:off x="4745777" y="1345020"/>
            <a:ext cx="738664" cy="4112023"/>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IN" altLang="zh-CN" sz="3600" b="1" dirty="0">
                <a:solidFill>
                  <a:schemeClr val="bg1"/>
                </a:solidFill>
                <a:latin typeface="郑庆科智雅体" panose="02000603000000000000" pitchFamily="2" charset="-122"/>
                <a:ea typeface="郑庆科智雅体" panose="02000603000000000000" pitchFamily="2" charset="-122"/>
              </a:rPr>
              <a:t>Proposed System</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6" name="图片 5">
            <a:extLst>
              <a:ext uri="{FF2B5EF4-FFF2-40B4-BE49-F238E27FC236}">
                <a16:creationId xmlns:a16="http://schemas.microsoft.com/office/drawing/2014/main" id="{25282E85-A8B9-4CD5-BB38-81B40E195E04}"/>
              </a:ext>
            </a:extLst>
          </p:cNvPr>
          <p:cNvPicPr>
            <a:picLocks noChangeAspect="1"/>
          </p:cNvPicPr>
          <p:nvPr/>
        </p:nvPicPr>
        <p:blipFill rotWithShape="1">
          <a:blip r:embed="rId6">
            <a:extLst>
              <a:ext uri="{28A0092B-C50C-407E-A947-70E740481C1C}">
                <a14:useLocalDpi xmlns:a14="http://schemas.microsoft.com/office/drawing/2010/main" val="0"/>
              </a:ext>
            </a:extLst>
          </a:blip>
          <a:srcRect l="25627" t="24312" r="31495" b="24599"/>
          <a:stretch/>
        </p:blipFill>
        <p:spPr>
          <a:xfrm>
            <a:off x="4745777" y="1582080"/>
            <a:ext cx="3174305" cy="3782151"/>
          </a:xfrm>
          <a:prstGeom prst="rect">
            <a:avLst/>
          </a:prstGeom>
        </p:spPr>
      </p:pic>
    </p:spTree>
    <p:extLst>
      <p:ext uri="{BB962C8B-B14F-4D97-AF65-F5344CB8AC3E}">
        <p14:creationId xmlns:p14="http://schemas.microsoft.com/office/powerpoint/2010/main" val="23881461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63" presetClass="path" presetSubtype="0" decel="100000" fill="hold" nodeType="withEffect">
                                  <p:stCondLst>
                                    <p:cond delay="0"/>
                                  </p:stCondLst>
                                  <p:childTnLst>
                                    <p:animMotion origin="layout" path="M -1.04167E-6 -1.48148E-6 L 0.025 -1.48148E-6 " pathEditMode="relative" rAng="0" ptsTypes="AA">
                                      <p:cBhvr>
                                        <p:cTn id="15" dur="1250" spd="-100000" fill="hold"/>
                                        <p:tgtEl>
                                          <p:spTgt spid="6"/>
                                        </p:tgtEl>
                                        <p:attrNameLst>
                                          <p:attrName>ppt_x</p:attrName>
                                          <p:attrName>ppt_y</p:attrName>
                                        </p:attrNameLst>
                                      </p:cBhvr>
                                      <p:rCtr x="1250" y="0"/>
                                    </p:animMotion>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childTnLst>
                                </p:cTn>
                              </p:par>
                              <p:par>
                                <p:cTn id="20" presetID="63" presetClass="path" presetSubtype="0" decel="100000" fill="hold" grpId="1" nodeType="withEffect">
                                  <p:stCondLst>
                                    <p:cond delay="0"/>
                                  </p:stCondLst>
                                  <p:childTnLst>
                                    <p:animMotion origin="layout" path="M -1.25E-6 -3.33333E-6 L 0.025 -3.33333E-6 " pathEditMode="relative" rAng="0" ptsTypes="AA">
                                      <p:cBhvr>
                                        <p:cTn id="21"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圆角矩形 3">
            <a:extLst>
              <a:ext uri="{FF2B5EF4-FFF2-40B4-BE49-F238E27FC236}">
                <a16:creationId xmlns:a16="http://schemas.microsoft.com/office/drawing/2014/main" id="{9A2707A4-0DE5-4FE0-8817-8567D988E10A}"/>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6" name="图片 5">
            <a:extLst>
              <a:ext uri="{FF2B5EF4-FFF2-40B4-BE49-F238E27FC236}">
                <a16:creationId xmlns:a16="http://schemas.microsoft.com/office/drawing/2014/main" id="{C4E22BF3-2154-480C-85C0-D175CCBE24F1}"/>
              </a:ext>
            </a:extLst>
          </p:cNvPr>
          <p:cNvPicPr>
            <a:picLocks noChangeAspect="1"/>
          </p:cNvPicPr>
          <p:nvPr/>
        </p:nvPicPr>
        <p:blipFill rotWithShape="1">
          <a:blip r:embed="rId4">
            <a:extLst>
              <a:ext uri="{28A0092B-C50C-407E-A947-70E740481C1C}">
                <a14:useLocalDpi xmlns:a14="http://schemas.microsoft.com/office/drawing/2010/main" val="0"/>
              </a:ext>
            </a:extLst>
          </a:blip>
          <a:srcRect r="29269" b="33265"/>
          <a:stretch/>
        </p:blipFill>
        <p:spPr>
          <a:xfrm flipH="1">
            <a:off x="7292454" y="534232"/>
            <a:ext cx="4899546" cy="9245536"/>
          </a:xfrm>
          <a:prstGeom prst="rect">
            <a:avLst/>
          </a:prstGeom>
        </p:spPr>
      </p:pic>
      <p:pic>
        <p:nvPicPr>
          <p:cNvPr id="9" name="图片 8">
            <a:extLst>
              <a:ext uri="{FF2B5EF4-FFF2-40B4-BE49-F238E27FC236}">
                <a16:creationId xmlns:a16="http://schemas.microsoft.com/office/drawing/2014/main" id="{842207CE-BC67-4973-A896-FD94DBAA9A9F}"/>
              </a:ext>
            </a:extLst>
          </p:cNvPr>
          <p:cNvPicPr>
            <a:picLocks noChangeAspect="1"/>
          </p:cNvPicPr>
          <p:nvPr/>
        </p:nvPicPr>
        <p:blipFill>
          <a:blip r:embed="rId5"/>
          <a:stretch>
            <a:fillRect/>
          </a:stretch>
        </p:blipFill>
        <p:spPr>
          <a:xfrm>
            <a:off x="-3830796" y="-4612359"/>
            <a:ext cx="20944213" cy="11790499"/>
          </a:xfrm>
          <a:prstGeom prst="rect">
            <a:avLst/>
          </a:prstGeom>
        </p:spPr>
      </p:pic>
      <p:grpSp>
        <p:nvGrpSpPr>
          <p:cNvPr id="8" name="组合 7">
            <a:extLst>
              <a:ext uri="{FF2B5EF4-FFF2-40B4-BE49-F238E27FC236}">
                <a16:creationId xmlns:a16="http://schemas.microsoft.com/office/drawing/2014/main" id="{554C7C42-2E0E-4821-A4F9-9FD5ADA6ECA1}"/>
              </a:ext>
            </a:extLst>
          </p:cNvPr>
          <p:cNvGrpSpPr/>
          <p:nvPr/>
        </p:nvGrpSpPr>
        <p:grpSpPr>
          <a:xfrm>
            <a:off x="2611970" y="4583857"/>
            <a:ext cx="9380220" cy="1398205"/>
            <a:chOff x="1661160" y="3183320"/>
            <a:chExt cx="9380220" cy="1398205"/>
          </a:xfrm>
          <a:effectLst>
            <a:outerShdw blurRad="292100" dist="152400" dir="6600000" algn="tr" rotWithShape="0">
              <a:prstClr val="black">
                <a:alpha val="30000"/>
              </a:prstClr>
            </a:outerShdw>
          </a:effectLst>
        </p:grpSpPr>
        <p:sp>
          <p:nvSpPr>
            <p:cNvPr id="10" name="矩形 9">
              <a:extLst>
                <a:ext uri="{FF2B5EF4-FFF2-40B4-BE49-F238E27FC236}">
                  <a16:creationId xmlns:a16="http://schemas.microsoft.com/office/drawing/2014/main" id="{E20E4309-54E1-4D8B-BC53-9536666244CE}"/>
                </a:ext>
              </a:extLst>
            </p:cNvPr>
            <p:cNvSpPr/>
            <p:nvPr/>
          </p:nvSpPr>
          <p:spPr>
            <a:xfrm>
              <a:off x="1875570" y="4267199"/>
              <a:ext cx="8982930" cy="12382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 name="任意多边形 35">
              <a:extLst>
                <a:ext uri="{FF2B5EF4-FFF2-40B4-BE49-F238E27FC236}">
                  <a16:creationId xmlns:a16="http://schemas.microsoft.com/office/drawing/2014/main" id="{17AE7FBF-7207-45F6-8956-71FA28F9E451}"/>
                </a:ext>
              </a:extLst>
            </p:cNvPr>
            <p:cNvSpPr/>
            <p:nvPr/>
          </p:nvSpPr>
          <p:spPr>
            <a:xfrm>
              <a:off x="1661160" y="3286125"/>
              <a:ext cx="9380220" cy="1295400"/>
            </a:xfrm>
            <a:custGeom>
              <a:avLst/>
              <a:gdLst>
                <a:gd name="connsiteX0" fmla="*/ 8365 w 9380220"/>
                <a:gd name="connsiteY0" fmla="*/ 1285573 h 1295400"/>
                <a:gd name="connsiteX1" fmla="*/ 8366 w 9380220"/>
                <a:gd name="connsiteY1" fmla="*/ 1285575 h 1295400"/>
                <a:gd name="connsiteX2" fmla="*/ 2 w 9380220"/>
                <a:gd name="connsiteY2" fmla="*/ 1295400 h 1295400"/>
                <a:gd name="connsiteX3" fmla="*/ 0 w 9380220"/>
                <a:gd name="connsiteY3" fmla="*/ 1295400 h 1295400"/>
                <a:gd name="connsiteX4" fmla="*/ 7890033 w 9380220"/>
                <a:gd name="connsiteY4" fmla="*/ 1 h 1295400"/>
                <a:gd name="connsiteX5" fmla="*/ 7890033 w 9380220"/>
                <a:gd name="connsiteY5" fmla="*/ 242 h 1295400"/>
                <a:gd name="connsiteX6" fmla="*/ 7894796 w 9380220"/>
                <a:gd name="connsiteY6" fmla="*/ 1 h 1295400"/>
                <a:gd name="connsiteX7" fmla="*/ 8361300 w 9380220"/>
                <a:gd name="connsiteY7" fmla="*/ 118124 h 1295400"/>
                <a:gd name="connsiteX8" fmla="*/ 8396159 w 9380220"/>
                <a:gd name="connsiteY8" fmla="*/ 139302 h 1295400"/>
                <a:gd name="connsiteX9" fmla="*/ 8277588 w 9380220"/>
                <a:gd name="connsiteY9" fmla="*/ 1 h 1295400"/>
                <a:gd name="connsiteX10" fmla="*/ 7894796 w 9380220"/>
                <a:gd name="connsiteY10" fmla="*/ 1 h 1295400"/>
                <a:gd name="connsiteX11" fmla="*/ 1558291 w 9380220"/>
                <a:gd name="connsiteY11" fmla="*/ 0 h 1295400"/>
                <a:gd name="connsiteX12" fmla="*/ 8277588 w 9380220"/>
                <a:gd name="connsiteY12" fmla="*/ 0 h 1295400"/>
                <a:gd name="connsiteX13" fmla="*/ 9380220 w 9380220"/>
                <a:gd name="connsiteY13" fmla="*/ 1295400 h 1295400"/>
                <a:gd name="connsiteX14" fmla="*/ 9380219 w 9380220"/>
                <a:gd name="connsiteY14" fmla="*/ 1295400 h 1295400"/>
                <a:gd name="connsiteX15" fmla="*/ 9199264 w 9380220"/>
                <a:gd name="connsiteY15" fmla="*/ 1082810 h 1295400"/>
                <a:gd name="connsiteX16" fmla="*/ 9177603 w 9380220"/>
                <a:gd name="connsiteY16" fmla="*/ 1141821 h 1295400"/>
                <a:gd name="connsiteX17" fmla="*/ 8892289 w 9380220"/>
                <a:gd name="connsiteY17" fmla="*/ 1284096 h 1295400"/>
                <a:gd name="connsiteX18" fmla="*/ 8756344 w 9380220"/>
                <a:gd name="connsiteY18" fmla="*/ 1295400 h 1295400"/>
                <a:gd name="connsiteX19" fmla="*/ 8756314 w 9380220"/>
                <a:gd name="connsiteY19" fmla="*/ 1295400 h 1295400"/>
                <a:gd name="connsiteX20" fmla="*/ 8721090 w 9380220"/>
                <a:gd name="connsiteY20" fmla="*/ 1293447 h 1295400"/>
                <a:gd name="connsiteX21" fmla="*/ 8721090 w 9380220"/>
                <a:gd name="connsiteY21" fmla="*/ 1295400 h 1295400"/>
                <a:gd name="connsiteX22" fmla="*/ 527210 w 9380220"/>
                <a:gd name="connsiteY22" fmla="*/ 1295400 h 1295400"/>
                <a:gd name="connsiteX23" fmla="*/ 527210 w 9380220"/>
                <a:gd name="connsiteY23" fmla="*/ 1293721 h 1295400"/>
                <a:gd name="connsiteX24" fmla="*/ 510551 w 9380220"/>
                <a:gd name="connsiteY24" fmla="*/ 1295400 h 1295400"/>
                <a:gd name="connsiteX25" fmla="*/ 510531 w 9380220"/>
                <a:gd name="connsiteY25" fmla="*/ 1295400 h 1295400"/>
                <a:gd name="connsiteX26" fmla="*/ 418400 w 9380220"/>
                <a:gd name="connsiteY26" fmla="*/ 1286113 h 1295400"/>
                <a:gd name="connsiteX27" fmla="*/ 236992 w 9380220"/>
                <a:gd name="connsiteY27" fmla="*/ 1204573 h 1295400"/>
                <a:gd name="connsiteX28" fmla="*/ 212362 w 9380220"/>
                <a:gd name="connsiteY28" fmla="*/ 1183240 h 1295400"/>
                <a:gd name="connsiteX29" fmla="*/ 194394 w 9380220"/>
                <a:gd name="connsiteY29" fmla="*/ 1119324 h 1295400"/>
                <a:gd name="connsiteX30" fmla="*/ 201737 w 9380220"/>
                <a:gd name="connsiteY30" fmla="*/ 1058394 h 1295400"/>
                <a:gd name="connsiteX31" fmla="*/ 988345 w 9380220"/>
                <a:gd name="connsiteY31" fmla="*/ 134268 h 1295400"/>
                <a:gd name="connsiteX32" fmla="*/ 988348 w 9380220"/>
                <a:gd name="connsiteY32" fmla="*/ 134266 h 1295400"/>
                <a:gd name="connsiteX33" fmla="*/ 943670 w 9380220"/>
                <a:gd name="connsiteY33" fmla="*/ 186754 h 1295400"/>
                <a:gd name="connsiteX34" fmla="*/ 1020969 w 9380220"/>
                <a:gd name="connsiteY34" fmla="*/ 139794 h 1295400"/>
                <a:gd name="connsiteX35" fmla="*/ 1425538 w 9380220"/>
                <a:gd name="connsiteY35" fmla="*/ 9306 h 1295400"/>
                <a:gd name="connsiteX36" fmla="*/ 1558291 w 9380220"/>
                <a:gd name="connsiteY36" fmla="*/ 931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80220" h="1295400">
                  <a:moveTo>
                    <a:pt x="8365" y="1285573"/>
                  </a:moveTo>
                  <a:lnTo>
                    <a:pt x="8366" y="1285575"/>
                  </a:lnTo>
                  <a:lnTo>
                    <a:pt x="2" y="1295400"/>
                  </a:lnTo>
                  <a:lnTo>
                    <a:pt x="0" y="1295400"/>
                  </a:lnTo>
                  <a:close/>
                  <a:moveTo>
                    <a:pt x="7890033" y="1"/>
                  </a:moveTo>
                  <a:lnTo>
                    <a:pt x="7890033" y="242"/>
                  </a:lnTo>
                  <a:lnTo>
                    <a:pt x="7894796" y="1"/>
                  </a:lnTo>
                  <a:cubicBezTo>
                    <a:pt x="8063708" y="1"/>
                    <a:pt x="8222625" y="42792"/>
                    <a:pt x="8361300" y="118124"/>
                  </a:cubicBezTo>
                  <a:lnTo>
                    <a:pt x="8396159" y="139302"/>
                  </a:lnTo>
                  <a:lnTo>
                    <a:pt x="8277588" y="1"/>
                  </a:lnTo>
                  <a:lnTo>
                    <a:pt x="7894796" y="1"/>
                  </a:lnTo>
                  <a:close/>
                  <a:moveTo>
                    <a:pt x="1558291" y="0"/>
                  </a:moveTo>
                  <a:lnTo>
                    <a:pt x="8277588" y="0"/>
                  </a:lnTo>
                  <a:lnTo>
                    <a:pt x="9380220" y="1295400"/>
                  </a:lnTo>
                  <a:lnTo>
                    <a:pt x="9380219" y="1295400"/>
                  </a:lnTo>
                  <a:lnTo>
                    <a:pt x="9199264" y="1082810"/>
                  </a:lnTo>
                  <a:lnTo>
                    <a:pt x="9177603" y="1141821"/>
                  </a:lnTo>
                  <a:cubicBezTo>
                    <a:pt x="9125548" y="1209511"/>
                    <a:pt x="9021136" y="1262055"/>
                    <a:pt x="8892289" y="1284096"/>
                  </a:cubicBezTo>
                  <a:lnTo>
                    <a:pt x="8756344" y="1295400"/>
                  </a:lnTo>
                  <a:lnTo>
                    <a:pt x="8756314" y="1295400"/>
                  </a:lnTo>
                  <a:lnTo>
                    <a:pt x="8721090" y="1293447"/>
                  </a:lnTo>
                  <a:lnTo>
                    <a:pt x="8721090" y="1295400"/>
                  </a:lnTo>
                  <a:lnTo>
                    <a:pt x="527210" y="1295400"/>
                  </a:lnTo>
                  <a:lnTo>
                    <a:pt x="527210" y="1293721"/>
                  </a:lnTo>
                  <a:lnTo>
                    <a:pt x="510551" y="1295400"/>
                  </a:lnTo>
                  <a:lnTo>
                    <a:pt x="510531" y="1295400"/>
                  </a:lnTo>
                  <a:lnTo>
                    <a:pt x="418400" y="1286113"/>
                  </a:lnTo>
                  <a:cubicBezTo>
                    <a:pt x="351434" y="1272410"/>
                    <a:pt x="289801" y="1244067"/>
                    <a:pt x="236992" y="1204573"/>
                  </a:cubicBezTo>
                  <a:lnTo>
                    <a:pt x="212362" y="1183240"/>
                  </a:lnTo>
                  <a:lnTo>
                    <a:pt x="194394" y="1119324"/>
                  </a:lnTo>
                  <a:lnTo>
                    <a:pt x="201737" y="1058394"/>
                  </a:lnTo>
                  <a:lnTo>
                    <a:pt x="988345" y="134268"/>
                  </a:lnTo>
                  <a:lnTo>
                    <a:pt x="988348" y="134266"/>
                  </a:lnTo>
                  <a:lnTo>
                    <a:pt x="943670" y="186754"/>
                  </a:lnTo>
                  <a:lnTo>
                    <a:pt x="1020969" y="139794"/>
                  </a:lnTo>
                  <a:cubicBezTo>
                    <a:pt x="1144056" y="72929"/>
                    <a:pt x="1280618" y="27728"/>
                    <a:pt x="1425538" y="9306"/>
                  </a:cubicBezTo>
                  <a:lnTo>
                    <a:pt x="1558291" y="931"/>
                  </a:lnTo>
                  <a:close/>
                </a:path>
              </a:pathLst>
            </a:custGeom>
            <a:solidFill>
              <a:sysClr val="window" lastClr="FFFFFF"/>
            </a:solidFill>
            <a:ln w="12700" cap="flat" cmpd="sng" algn="ctr">
              <a:noFill/>
              <a:prstDash val="solid"/>
              <a:miter lim="800000"/>
            </a:ln>
            <a:effectLst/>
            <a:scene3d>
              <a:camera prst="orthographicFront"/>
              <a:lightRig rig="threePt" dir="t"/>
            </a:scene3d>
            <a:sp3d extrusionH="107950">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2" name="任意多边形 36">
              <a:extLst>
                <a:ext uri="{FF2B5EF4-FFF2-40B4-BE49-F238E27FC236}">
                  <a16:creationId xmlns:a16="http://schemas.microsoft.com/office/drawing/2014/main" id="{9CE52242-3BA0-44DC-89B1-9CCE49778877}"/>
                </a:ext>
              </a:extLst>
            </p:cNvPr>
            <p:cNvSpPr/>
            <p:nvPr/>
          </p:nvSpPr>
          <p:spPr>
            <a:xfrm>
              <a:off x="1661160" y="3183320"/>
              <a:ext cx="9380220" cy="1295400"/>
            </a:xfrm>
            <a:custGeom>
              <a:avLst/>
              <a:gdLst>
                <a:gd name="connsiteX0" fmla="*/ 8365 w 9380220"/>
                <a:gd name="connsiteY0" fmla="*/ 1285573 h 1295400"/>
                <a:gd name="connsiteX1" fmla="*/ 8366 w 9380220"/>
                <a:gd name="connsiteY1" fmla="*/ 1285575 h 1295400"/>
                <a:gd name="connsiteX2" fmla="*/ 2 w 9380220"/>
                <a:gd name="connsiteY2" fmla="*/ 1295400 h 1295400"/>
                <a:gd name="connsiteX3" fmla="*/ 0 w 9380220"/>
                <a:gd name="connsiteY3" fmla="*/ 1295400 h 1295400"/>
                <a:gd name="connsiteX4" fmla="*/ 9330507 w 9380220"/>
                <a:gd name="connsiteY4" fmla="*/ 1236996 h 1295400"/>
                <a:gd name="connsiteX5" fmla="*/ 9380220 w 9380220"/>
                <a:gd name="connsiteY5" fmla="*/ 1295400 h 1295400"/>
                <a:gd name="connsiteX6" fmla="*/ 9380219 w 9380220"/>
                <a:gd name="connsiteY6" fmla="*/ 1295400 h 1295400"/>
                <a:gd name="connsiteX7" fmla="*/ 9330507 w 9380220"/>
                <a:gd name="connsiteY7" fmla="*/ 1236997 h 1295400"/>
                <a:gd name="connsiteX8" fmla="*/ 1558291 w 9380220"/>
                <a:gd name="connsiteY8" fmla="*/ 0 h 1295400"/>
                <a:gd name="connsiteX9" fmla="*/ 8139282 w 9380220"/>
                <a:gd name="connsiteY9" fmla="*/ 0 h 1295400"/>
                <a:gd name="connsiteX10" fmla="*/ 8139284 w 9380220"/>
                <a:gd name="connsiteY10" fmla="*/ 1 h 1295400"/>
                <a:gd name="connsiteX11" fmla="*/ 7894796 w 9380220"/>
                <a:gd name="connsiteY11" fmla="*/ 1 h 1295400"/>
                <a:gd name="connsiteX12" fmla="*/ 7890033 w 9380220"/>
                <a:gd name="connsiteY12" fmla="*/ 1 h 1295400"/>
                <a:gd name="connsiteX13" fmla="*/ 7890033 w 9380220"/>
                <a:gd name="connsiteY13" fmla="*/ 242 h 1295400"/>
                <a:gd name="connsiteX14" fmla="*/ 7894796 w 9380220"/>
                <a:gd name="connsiteY14" fmla="*/ 1 h 1295400"/>
                <a:gd name="connsiteX15" fmla="*/ 8361300 w 9380220"/>
                <a:gd name="connsiteY15" fmla="*/ 118124 h 1295400"/>
                <a:gd name="connsiteX16" fmla="*/ 8396159 w 9380220"/>
                <a:gd name="connsiteY16" fmla="*/ 139302 h 1295400"/>
                <a:gd name="connsiteX17" fmla="*/ 8370535 w 9380220"/>
                <a:gd name="connsiteY17" fmla="*/ 109199 h 1295400"/>
                <a:gd name="connsiteX18" fmla="*/ 8370538 w 9380220"/>
                <a:gd name="connsiteY18" fmla="*/ 109200 h 1295400"/>
                <a:gd name="connsiteX19" fmla="*/ 9191975 w 9380220"/>
                <a:gd name="connsiteY19" fmla="*/ 1074245 h 1295400"/>
                <a:gd name="connsiteX20" fmla="*/ 9196591 w 9380220"/>
                <a:gd name="connsiteY20" fmla="*/ 1090091 h 1295400"/>
                <a:gd name="connsiteX21" fmla="*/ 9177603 w 9380220"/>
                <a:gd name="connsiteY21" fmla="*/ 1141821 h 1295400"/>
                <a:gd name="connsiteX22" fmla="*/ 8892289 w 9380220"/>
                <a:gd name="connsiteY22" fmla="*/ 1284096 h 1295400"/>
                <a:gd name="connsiteX23" fmla="*/ 8756344 w 9380220"/>
                <a:gd name="connsiteY23" fmla="*/ 1295400 h 1295400"/>
                <a:gd name="connsiteX24" fmla="*/ 8756314 w 9380220"/>
                <a:gd name="connsiteY24" fmla="*/ 1295400 h 1295400"/>
                <a:gd name="connsiteX25" fmla="*/ 8721090 w 9380220"/>
                <a:gd name="connsiteY25" fmla="*/ 1293447 h 1295400"/>
                <a:gd name="connsiteX26" fmla="*/ 8721090 w 9380220"/>
                <a:gd name="connsiteY26" fmla="*/ 1295400 h 1295400"/>
                <a:gd name="connsiteX27" fmla="*/ 527210 w 9380220"/>
                <a:gd name="connsiteY27" fmla="*/ 1295400 h 1295400"/>
                <a:gd name="connsiteX28" fmla="*/ 527210 w 9380220"/>
                <a:gd name="connsiteY28" fmla="*/ 1293721 h 1295400"/>
                <a:gd name="connsiteX29" fmla="*/ 510551 w 9380220"/>
                <a:gd name="connsiteY29" fmla="*/ 1295400 h 1295400"/>
                <a:gd name="connsiteX30" fmla="*/ 510531 w 9380220"/>
                <a:gd name="connsiteY30" fmla="*/ 1295400 h 1295400"/>
                <a:gd name="connsiteX31" fmla="*/ 418400 w 9380220"/>
                <a:gd name="connsiteY31" fmla="*/ 1286113 h 1295400"/>
                <a:gd name="connsiteX32" fmla="*/ 236992 w 9380220"/>
                <a:gd name="connsiteY32" fmla="*/ 1204573 h 1295400"/>
                <a:gd name="connsiteX33" fmla="*/ 212362 w 9380220"/>
                <a:gd name="connsiteY33" fmla="*/ 1183240 h 1295400"/>
                <a:gd name="connsiteX34" fmla="*/ 194394 w 9380220"/>
                <a:gd name="connsiteY34" fmla="*/ 1119324 h 1295400"/>
                <a:gd name="connsiteX35" fmla="*/ 201737 w 9380220"/>
                <a:gd name="connsiteY35" fmla="*/ 1058394 h 1295400"/>
                <a:gd name="connsiteX36" fmla="*/ 978741 w 9380220"/>
                <a:gd name="connsiteY36" fmla="*/ 145550 h 1295400"/>
                <a:gd name="connsiteX37" fmla="*/ 978745 w 9380220"/>
                <a:gd name="connsiteY37" fmla="*/ 145548 h 1295400"/>
                <a:gd name="connsiteX38" fmla="*/ 943670 w 9380220"/>
                <a:gd name="connsiteY38" fmla="*/ 186754 h 1295400"/>
                <a:gd name="connsiteX39" fmla="*/ 1020969 w 9380220"/>
                <a:gd name="connsiteY39" fmla="*/ 139794 h 1295400"/>
                <a:gd name="connsiteX40" fmla="*/ 1425538 w 9380220"/>
                <a:gd name="connsiteY40" fmla="*/ 9306 h 1295400"/>
                <a:gd name="connsiteX41" fmla="*/ 1558291 w 9380220"/>
                <a:gd name="connsiteY41" fmla="*/ 931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380220" h="1295400">
                  <a:moveTo>
                    <a:pt x="8365" y="1285573"/>
                  </a:moveTo>
                  <a:lnTo>
                    <a:pt x="8366" y="1285575"/>
                  </a:lnTo>
                  <a:lnTo>
                    <a:pt x="2" y="1295400"/>
                  </a:lnTo>
                  <a:lnTo>
                    <a:pt x="0" y="1295400"/>
                  </a:lnTo>
                  <a:close/>
                  <a:moveTo>
                    <a:pt x="9330507" y="1236996"/>
                  </a:moveTo>
                  <a:lnTo>
                    <a:pt x="9380220" y="1295400"/>
                  </a:lnTo>
                  <a:lnTo>
                    <a:pt x="9380219" y="1295400"/>
                  </a:lnTo>
                  <a:lnTo>
                    <a:pt x="9330507" y="1236997"/>
                  </a:lnTo>
                  <a:close/>
                  <a:moveTo>
                    <a:pt x="1558291" y="0"/>
                  </a:moveTo>
                  <a:lnTo>
                    <a:pt x="8139282" y="0"/>
                  </a:lnTo>
                  <a:lnTo>
                    <a:pt x="8139284" y="1"/>
                  </a:lnTo>
                  <a:lnTo>
                    <a:pt x="7894796" y="1"/>
                  </a:lnTo>
                  <a:lnTo>
                    <a:pt x="7890033" y="1"/>
                  </a:lnTo>
                  <a:lnTo>
                    <a:pt x="7890033" y="242"/>
                  </a:lnTo>
                  <a:lnTo>
                    <a:pt x="7894796" y="1"/>
                  </a:lnTo>
                  <a:cubicBezTo>
                    <a:pt x="8063708" y="1"/>
                    <a:pt x="8222625" y="42792"/>
                    <a:pt x="8361300" y="118124"/>
                  </a:cubicBezTo>
                  <a:lnTo>
                    <a:pt x="8396159" y="139302"/>
                  </a:lnTo>
                  <a:lnTo>
                    <a:pt x="8370535" y="109199"/>
                  </a:lnTo>
                  <a:lnTo>
                    <a:pt x="8370538" y="109200"/>
                  </a:lnTo>
                  <a:lnTo>
                    <a:pt x="9191975" y="1074245"/>
                  </a:lnTo>
                  <a:lnTo>
                    <a:pt x="9196591" y="1090091"/>
                  </a:lnTo>
                  <a:lnTo>
                    <a:pt x="9177603" y="1141821"/>
                  </a:lnTo>
                  <a:cubicBezTo>
                    <a:pt x="9125548" y="1209511"/>
                    <a:pt x="9021136" y="1262055"/>
                    <a:pt x="8892289" y="1284096"/>
                  </a:cubicBezTo>
                  <a:lnTo>
                    <a:pt x="8756344" y="1295400"/>
                  </a:lnTo>
                  <a:lnTo>
                    <a:pt x="8756314" y="1295400"/>
                  </a:lnTo>
                  <a:lnTo>
                    <a:pt x="8721090" y="1293447"/>
                  </a:lnTo>
                  <a:lnTo>
                    <a:pt x="8721090" y="1295400"/>
                  </a:lnTo>
                  <a:lnTo>
                    <a:pt x="527210" y="1295400"/>
                  </a:lnTo>
                  <a:lnTo>
                    <a:pt x="527210" y="1293721"/>
                  </a:lnTo>
                  <a:lnTo>
                    <a:pt x="510551" y="1295400"/>
                  </a:lnTo>
                  <a:lnTo>
                    <a:pt x="510531" y="1295400"/>
                  </a:lnTo>
                  <a:lnTo>
                    <a:pt x="418400" y="1286113"/>
                  </a:lnTo>
                  <a:cubicBezTo>
                    <a:pt x="351434" y="1272410"/>
                    <a:pt x="289801" y="1244067"/>
                    <a:pt x="236992" y="1204573"/>
                  </a:cubicBezTo>
                  <a:lnTo>
                    <a:pt x="212362" y="1183240"/>
                  </a:lnTo>
                  <a:lnTo>
                    <a:pt x="194394" y="1119324"/>
                  </a:lnTo>
                  <a:lnTo>
                    <a:pt x="201737" y="1058394"/>
                  </a:lnTo>
                  <a:lnTo>
                    <a:pt x="978741" y="145550"/>
                  </a:lnTo>
                  <a:lnTo>
                    <a:pt x="978745" y="145548"/>
                  </a:lnTo>
                  <a:lnTo>
                    <a:pt x="943670" y="186754"/>
                  </a:lnTo>
                  <a:lnTo>
                    <a:pt x="1020969" y="139794"/>
                  </a:lnTo>
                  <a:cubicBezTo>
                    <a:pt x="1144056" y="72929"/>
                    <a:pt x="1280618" y="27728"/>
                    <a:pt x="1425538" y="9306"/>
                  </a:cubicBezTo>
                  <a:lnTo>
                    <a:pt x="1558291" y="931"/>
                  </a:lnTo>
                  <a:close/>
                </a:path>
              </a:pathLst>
            </a:custGeom>
            <a:solidFill>
              <a:sysClr val="window" lastClr="FFFFFF">
                <a:lumMod val="95000"/>
              </a:sysClr>
            </a:solidFill>
            <a:ln w="12700" cap="flat" cmpd="sng" algn="ctr">
              <a:solidFill>
                <a:srgbClr val="E7E6E6">
                  <a:lumMod val="75000"/>
                </a:srgbClr>
              </a:solidFill>
              <a:prstDash val="solid"/>
              <a:miter lim="800000"/>
            </a:ln>
            <a:effectLst/>
            <a:scene3d>
              <a:camera prst="orthographicFront"/>
              <a:lightRig rig="threePt" dir="t"/>
            </a:scene3d>
            <a:sp3d extrusionH="107950">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3" name="梯形 12">
              <a:extLst>
                <a:ext uri="{FF2B5EF4-FFF2-40B4-BE49-F238E27FC236}">
                  <a16:creationId xmlns:a16="http://schemas.microsoft.com/office/drawing/2014/main" id="{57A4E277-D4F6-409E-8A1B-7B80AB08715D}"/>
                </a:ext>
              </a:extLst>
            </p:cNvPr>
            <p:cNvSpPr/>
            <p:nvPr/>
          </p:nvSpPr>
          <p:spPr>
            <a:xfrm>
              <a:off x="2705099" y="3205163"/>
              <a:ext cx="7305675" cy="1203834"/>
            </a:xfrm>
            <a:prstGeom prst="trapezoid">
              <a:avLst>
                <a:gd name="adj" fmla="val 65727"/>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4" name="椭圆 13">
              <a:extLst>
                <a:ext uri="{FF2B5EF4-FFF2-40B4-BE49-F238E27FC236}">
                  <a16:creationId xmlns:a16="http://schemas.microsoft.com/office/drawing/2014/main" id="{21581C51-2A07-4A94-B6BE-8619136833E3}"/>
                </a:ext>
              </a:extLst>
            </p:cNvPr>
            <p:cNvSpPr/>
            <p:nvPr/>
          </p:nvSpPr>
          <p:spPr>
            <a:xfrm rot="20927179">
              <a:off x="2838450" y="3483769"/>
              <a:ext cx="78581" cy="6191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5" name="圆角矩形 39">
              <a:extLst>
                <a:ext uri="{FF2B5EF4-FFF2-40B4-BE49-F238E27FC236}">
                  <a16:creationId xmlns:a16="http://schemas.microsoft.com/office/drawing/2014/main" id="{3AC8E79A-7566-4CE9-A297-7CA392C5EAB6}"/>
                </a:ext>
              </a:extLst>
            </p:cNvPr>
            <p:cNvSpPr/>
            <p:nvPr/>
          </p:nvSpPr>
          <p:spPr>
            <a:xfrm rot="2160000">
              <a:off x="2691653" y="3541920"/>
              <a:ext cx="73734" cy="386000"/>
            </a:xfrm>
            <a:prstGeom prst="roundRect">
              <a:avLst>
                <a:gd name="adj" fmla="val 50000"/>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6" name="椭圆 15">
              <a:extLst>
                <a:ext uri="{FF2B5EF4-FFF2-40B4-BE49-F238E27FC236}">
                  <a16:creationId xmlns:a16="http://schemas.microsoft.com/office/drawing/2014/main" id="{7FD88E50-21E6-4F52-9AA2-C8306CEA6C7F}"/>
                </a:ext>
              </a:extLst>
            </p:cNvPr>
            <p:cNvSpPr/>
            <p:nvPr/>
          </p:nvSpPr>
          <p:spPr>
            <a:xfrm rot="21274241">
              <a:off x="2785557" y="3570795"/>
              <a:ext cx="78581" cy="6191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7" name="椭圆 16">
              <a:extLst>
                <a:ext uri="{FF2B5EF4-FFF2-40B4-BE49-F238E27FC236}">
                  <a16:creationId xmlns:a16="http://schemas.microsoft.com/office/drawing/2014/main" id="{90810770-12AB-42B0-9CFA-E87814DADCBE}"/>
                </a:ext>
              </a:extLst>
            </p:cNvPr>
            <p:cNvSpPr/>
            <p:nvPr/>
          </p:nvSpPr>
          <p:spPr>
            <a:xfrm>
              <a:off x="2593887" y="3836523"/>
              <a:ext cx="76382" cy="62822"/>
            </a:xfrm>
            <a:prstGeom prst="ellipse">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8" name="椭圆 17">
              <a:extLst>
                <a:ext uri="{FF2B5EF4-FFF2-40B4-BE49-F238E27FC236}">
                  <a16:creationId xmlns:a16="http://schemas.microsoft.com/office/drawing/2014/main" id="{D0CA4D4A-9D28-4339-BDCF-6568EAB3ED4D}"/>
                </a:ext>
              </a:extLst>
            </p:cNvPr>
            <p:cNvSpPr/>
            <p:nvPr/>
          </p:nvSpPr>
          <p:spPr>
            <a:xfrm rot="188802">
              <a:off x="9696103" y="3629054"/>
              <a:ext cx="590921" cy="200237"/>
            </a:xfrm>
            <a:prstGeom prst="ellipse">
              <a:avLst/>
            </a:prstGeom>
            <a:no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9" name="组合 18">
            <a:extLst>
              <a:ext uri="{FF2B5EF4-FFF2-40B4-BE49-F238E27FC236}">
                <a16:creationId xmlns:a16="http://schemas.microsoft.com/office/drawing/2014/main" id="{D497474D-6E3B-448A-84F4-F629535B66D9}"/>
              </a:ext>
            </a:extLst>
          </p:cNvPr>
          <p:cNvGrpSpPr/>
          <p:nvPr/>
        </p:nvGrpSpPr>
        <p:grpSpPr>
          <a:xfrm>
            <a:off x="6341214" y="3962945"/>
            <a:ext cx="306292" cy="305455"/>
            <a:chOff x="5320967" y="2363063"/>
            <a:chExt cx="534654" cy="533193"/>
          </a:xfrm>
          <a:solidFill>
            <a:schemeClr val="bg1"/>
          </a:solidFill>
        </p:grpSpPr>
        <p:grpSp>
          <p:nvGrpSpPr>
            <p:cNvPr id="20" name="Group 84">
              <a:extLst>
                <a:ext uri="{FF2B5EF4-FFF2-40B4-BE49-F238E27FC236}">
                  <a16:creationId xmlns:a16="http://schemas.microsoft.com/office/drawing/2014/main" id="{E9E39C7A-837C-480D-B1E7-E894587A8A13}"/>
                </a:ext>
              </a:extLst>
            </p:cNvPr>
            <p:cNvGrpSpPr/>
            <p:nvPr/>
          </p:nvGrpSpPr>
          <p:grpSpPr>
            <a:xfrm rot="20613966">
              <a:off x="5322428" y="2363063"/>
              <a:ext cx="533193" cy="533193"/>
              <a:chOff x="4711709" y="3247223"/>
              <a:chExt cx="1794696" cy="1794697"/>
            </a:xfrm>
            <a:grpFill/>
          </p:grpSpPr>
          <p:sp>
            <p:nvSpPr>
              <p:cNvPr id="24" name="Freeform 146">
                <a:extLst>
                  <a:ext uri="{FF2B5EF4-FFF2-40B4-BE49-F238E27FC236}">
                    <a16:creationId xmlns:a16="http://schemas.microsoft.com/office/drawing/2014/main" id="{F96640C3-51EA-415A-AA35-391A4A1ECB99}"/>
                  </a:ext>
                </a:extLst>
              </p:cNvPr>
              <p:cNvSpPr>
                <a:spLocks/>
              </p:cNvSpPr>
              <p:nvPr/>
            </p:nvSpPr>
            <p:spPr bwMode="auto">
              <a:xfrm>
                <a:off x="5782007" y="3656508"/>
                <a:ext cx="724398" cy="488969"/>
              </a:xfrm>
              <a:custGeom>
                <a:avLst/>
                <a:gdLst>
                  <a:gd name="T0" fmla="*/ 154 w 169"/>
                  <a:gd name="T1" fmla="*/ 3 h 114"/>
                  <a:gd name="T2" fmla="*/ 128 w 169"/>
                  <a:gd name="T3" fmla="*/ 12 h 114"/>
                  <a:gd name="T4" fmla="*/ 101 w 169"/>
                  <a:gd name="T5" fmla="*/ 63 h 114"/>
                  <a:gd name="T6" fmla="*/ 34 w 169"/>
                  <a:gd name="T7" fmla="*/ 22 h 114"/>
                  <a:gd name="T8" fmla="*/ 5 w 169"/>
                  <a:gd name="T9" fmla="*/ 28 h 114"/>
                  <a:gd name="T10" fmla="*/ 10 w 169"/>
                  <a:gd name="T11" fmla="*/ 56 h 114"/>
                  <a:gd name="T12" fmla="*/ 96 w 169"/>
                  <a:gd name="T13" fmla="*/ 109 h 114"/>
                  <a:gd name="T14" fmla="*/ 125 w 169"/>
                  <a:gd name="T15" fmla="*/ 104 h 114"/>
                  <a:gd name="T16" fmla="*/ 125 w 169"/>
                  <a:gd name="T17" fmla="*/ 104 h 114"/>
                  <a:gd name="T18" fmla="*/ 126 w 169"/>
                  <a:gd name="T19" fmla="*/ 99 h 114"/>
                  <a:gd name="T20" fmla="*/ 162 w 169"/>
                  <a:gd name="T21" fmla="*/ 31 h 114"/>
                  <a:gd name="T22" fmla="*/ 154 w 169"/>
                  <a:gd name="T2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4">
                    <a:moveTo>
                      <a:pt x="154" y="3"/>
                    </a:moveTo>
                    <a:cubicBezTo>
                      <a:pt x="145" y="0"/>
                      <a:pt x="131" y="3"/>
                      <a:pt x="128" y="12"/>
                    </a:cubicBezTo>
                    <a:cubicBezTo>
                      <a:pt x="101" y="63"/>
                      <a:pt x="101" y="63"/>
                      <a:pt x="101" y="63"/>
                    </a:cubicBezTo>
                    <a:cubicBezTo>
                      <a:pt x="34" y="22"/>
                      <a:pt x="34" y="22"/>
                      <a:pt x="34" y="22"/>
                    </a:cubicBezTo>
                    <a:cubicBezTo>
                      <a:pt x="24" y="15"/>
                      <a:pt x="10" y="18"/>
                      <a:pt x="5" y="28"/>
                    </a:cubicBezTo>
                    <a:cubicBezTo>
                      <a:pt x="0" y="36"/>
                      <a:pt x="2" y="50"/>
                      <a:pt x="10" y="56"/>
                    </a:cubicBezTo>
                    <a:cubicBezTo>
                      <a:pt x="96" y="109"/>
                      <a:pt x="96" y="109"/>
                      <a:pt x="96" y="109"/>
                    </a:cubicBezTo>
                    <a:cubicBezTo>
                      <a:pt x="106" y="114"/>
                      <a:pt x="119" y="112"/>
                      <a:pt x="125" y="104"/>
                    </a:cubicBezTo>
                    <a:cubicBezTo>
                      <a:pt x="125" y="104"/>
                      <a:pt x="125" y="104"/>
                      <a:pt x="125" y="104"/>
                    </a:cubicBezTo>
                    <a:cubicBezTo>
                      <a:pt x="125" y="101"/>
                      <a:pt x="126" y="101"/>
                      <a:pt x="126" y="99"/>
                    </a:cubicBezTo>
                    <a:cubicBezTo>
                      <a:pt x="162" y="31"/>
                      <a:pt x="162" y="31"/>
                      <a:pt x="162" y="31"/>
                    </a:cubicBezTo>
                    <a:cubicBezTo>
                      <a:pt x="169" y="22"/>
                      <a:pt x="166" y="9"/>
                      <a:pt x="15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5" name="Oval 147">
                <a:extLst>
                  <a:ext uri="{FF2B5EF4-FFF2-40B4-BE49-F238E27FC236}">
                    <a16:creationId xmlns:a16="http://schemas.microsoft.com/office/drawing/2014/main" id="{22EF719C-96A2-4A0F-8580-9061C654691E}"/>
                  </a:ext>
                </a:extLst>
              </p:cNvPr>
              <p:cNvSpPr>
                <a:spLocks noChangeArrowheads="1"/>
              </p:cNvSpPr>
              <p:nvPr/>
            </p:nvSpPr>
            <p:spPr bwMode="auto">
              <a:xfrm>
                <a:off x="5863502" y="3247223"/>
                <a:ext cx="411096" cy="412907"/>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Freeform 148">
                <a:extLst>
                  <a:ext uri="{FF2B5EF4-FFF2-40B4-BE49-F238E27FC236}">
                    <a16:creationId xmlns:a16="http://schemas.microsoft.com/office/drawing/2014/main" id="{38DF7D2B-2EF6-4C7F-AB49-0D6B6B1C356D}"/>
                  </a:ext>
                </a:extLst>
              </p:cNvPr>
              <p:cNvSpPr>
                <a:spLocks/>
              </p:cNvSpPr>
              <p:nvPr/>
            </p:nvSpPr>
            <p:spPr bwMode="auto">
              <a:xfrm rot="1234761">
                <a:off x="5187914" y="3355598"/>
                <a:ext cx="479912" cy="503457"/>
              </a:xfrm>
              <a:custGeom>
                <a:avLst/>
                <a:gdLst>
                  <a:gd name="T0" fmla="*/ 14 w 112"/>
                  <a:gd name="T1" fmla="*/ 111 h 117"/>
                  <a:gd name="T2" fmla="*/ 41 w 112"/>
                  <a:gd name="T3" fmla="*/ 101 h 117"/>
                  <a:gd name="T4" fmla="*/ 66 w 112"/>
                  <a:gd name="T5" fmla="*/ 50 h 117"/>
                  <a:gd name="T6" fmla="*/ 90 w 112"/>
                  <a:gd name="T7" fmla="*/ 61 h 117"/>
                  <a:gd name="T8" fmla="*/ 99 w 112"/>
                  <a:gd name="T9" fmla="*/ 45 h 117"/>
                  <a:gd name="T10" fmla="*/ 112 w 112"/>
                  <a:gd name="T11" fmla="*/ 27 h 117"/>
                  <a:gd name="T12" fmla="*/ 69 w 112"/>
                  <a:gd name="T13" fmla="*/ 4 h 117"/>
                  <a:gd name="T14" fmla="*/ 44 w 112"/>
                  <a:gd name="T15" fmla="*/ 8 h 117"/>
                  <a:gd name="T16" fmla="*/ 39 w 112"/>
                  <a:gd name="T17" fmla="*/ 14 h 117"/>
                  <a:gd name="T18" fmla="*/ 6 w 112"/>
                  <a:gd name="T19" fmla="*/ 84 h 117"/>
                  <a:gd name="T20" fmla="*/ 14 w 112"/>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7">
                    <a:moveTo>
                      <a:pt x="14" y="111"/>
                    </a:moveTo>
                    <a:cubicBezTo>
                      <a:pt x="25" y="117"/>
                      <a:pt x="36" y="113"/>
                      <a:pt x="41" y="101"/>
                    </a:cubicBezTo>
                    <a:cubicBezTo>
                      <a:pt x="66" y="50"/>
                      <a:pt x="66" y="50"/>
                      <a:pt x="66" y="50"/>
                    </a:cubicBezTo>
                    <a:cubicBezTo>
                      <a:pt x="90" y="61"/>
                      <a:pt x="90" y="61"/>
                      <a:pt x="90" y="61"/>
                    </a:cubicBezTo>
                    <a:cubicBezTo>
                      <a:pt x="99" y="45"/>
                      <a:pt x="99" y="45"/>
                      <a:pt x="99" y="45"/>
                    </a:cubicBezTo>
                    <a:cubicBezTo>
                      <a:pt x="99" y="38"/>
                      <a:pt x="107" y="33"/>
                      <a:pt x="112" y="27"/>
                    </a:cubicBezTo>
                    <a:cubicBezTo>
                      <a:pt x="69" y="4"/>
                      <a:pt x="69" y="4"/>
                      <a:pt x="69" y="4"/>
                    </a:cubicBezTo>
                    <a:cubicBezTo>
                      <a:pt x="63" y="0"/>
                      <a:pt x="49" y="2"/>
                      <a:pt x="44" y="8"/>
                    </a:cubicBezTo>
                    <a:cubicBezTo>
                      <a:pt x="41" y="11"/>
                      <a:pt x="41" y="12"/>
                      <a:pt x="39" y="14"/>
                    </a:cubicBezTo>
                    <a:cubicBezTo>
                      <a:pt x="6" y="84"/>
                      <a:pt x="6" y="84"/>
                      <a:pt x="6" y="84"/>
                    </a:cubicBezTo>
                    <a:cubicBezTo>
                      <a:pt x="0" y="94"/>
                      <a:pt x="5" y="105"/>
                      <a:pt x="14" y="1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Freeform 149">
                <a:extLst>
                  <a:ext uri="{FF2B5EF4-FFF2-40B4-BE49-F238E27FC236}">
                    <a16:creationId xmlns:a16="http://schemas.microsoft.com/office/drawing/2014/main" id="{2C8BF243-911E-4284-8F47-D1EADD75CEF3}"/>
                  </a:ext>
                </a:extLst>
              </p:cNvPr>
              <p:cNvSpPr>
                <a:spLocks/>
              </p:cNvSpPr>
              <p:nvPr/>
            </p:nvSpPr>
            <p:spPr bwMode="auto">
              <a:xfrm>
                <a:off x="5255007" y="3565958"/>
                <a:ext cx="1006914" cy="1475962"/>
              </a:xfrm>
              <a:custGeom>
                <a:avLst/>
                <a:gdLst>
                  <a:gd name="T0" fmla="*/ 175 w 235"/>
                  <a:gd name="T1" fmla="*/ 231 h 344"/>
                  <a:gd name="T2" fmla="*/ 168 w 235"/>
                  <a:gd name="T3" fmla="*/ 225 h 344"/>
                  <a:gd name="T4" fmla="*/ 162 w 235"/>
                  <a:gd name="T5" fmla="*/ 223 h 344"/>
                  <a:gd name="T6" fmla="*/ 111 w 235"/>
                  <a:gd name="T7" fmla="*/ 203 h 344"/>
                  <a:gd name="T8" fmla="*/ 162 w 235"/>
                  <a:gd name="T9" fmla="*/ 104 h 344"/>
                  <a:gd name="T10" fmla="*/ 132 w 235"/>
                  <a:gd name="T11" fmla="*/ 86 h 344"/>
                  <a:gd name="T12" fmla="*/ 120 w 235"/>
                  <a:gd name="T13" fmla="*/ 46 h 344"/>
                  <a:gd name="T14" fmla="*/ 145 w 235"/>
                  <a:gd name="T15" fmla="*/ 32 h 344"/>
                  <a:gd name="T16" fmla="*/ 161 w 235"/>
                  <a:gd name="T17" fmla="*/ 34 h 344"/>
                  <a:gd name="T18" fmla="*/ 177 w 235"/>
                  <a:gd name="T19" fmla="*/ 46 h 344"/>
                  <a:gd name="T20" fmla="*/ 157 w 235"/>
                  <a:gd name="T21" fmla="*/ 21 h 344"/>
                  <a:gd name="T22" fmla="*/ 138 w 235"/>
                  <a:gd name="T23" fmla="*/ 10 h 344"/>
                  <a:gd name="T24" fmla="*/ 82 w 235"/>
                  <a:gd name="T25" fmla="*/ 30 h 344"/>
                  <a:gd name="T26" fmla="*/ 10 w 235"/>
                  <a:gd name="T27" fmla="*/ 172 h 344"/>
                  <a:gd name="T28" fmla="*/ 30 w 235"/>
                  <a:gd name="T29" fmla="*/ 228 h 344"/>
                  <a:gd name="T30" fmla="*/ 49 w 235"/>
                  <a:gd name="T31" fmla="*/ 237 h 344"/>
                  <a:gd name="T32" fmla="*/ 73 w 235"/>
                  <a:gd name="T33" fmla="*/ 241 h 344"/>
                  <a:gd name="T34" fmla="*/ 140 w 235"/>
                  <a:gd name="T35" fmla="*/ 268 h 344"/>
                  <a:gd name="T36" fmla="*/ 188 w 235"/>
                  <a:gd name="T37" fmla="*/ 334 h 344"/>
                  <a:gd name="T38" fmla="*/ 219 w 235"/>
                  <a:gd name="T39" fmla="*/ 338 h 344"/>
                  <a:gd name="T40" fmla="*/ 225 w 235"/>
                  <a:gd name="T41" fmla="*/ 334 h 344"/>
                  <a:gd name="T42" fmla="*/ 229 w 235"/>
                  <a:gd name="T43" fmla="*/ 302 h 344"/>
                  <a:gd name="T44" fmla="*/ 175 w 235"/>
                  <a:gd name="T45" fmla="*/ 2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344">
                    <a:moveTo>
                      <a:pt x="175" y="231"/>
                    </a:moveTo>
                    <a:cubicBezTo>
                      <a:pt x="174" y="230"/>
                      <a:pt x="172" y="228"/>
                      <a:pt x="168" y="225"/>
                    </a:cubicBezTo>
                    <a:cubicBezTo>
                      <a:pt x="166" y="224"/>
                      <a:pt x="164" y="224"/>
                      <a:pt x="162" y="223"/>
                    </a:cubicBezTo>
                    <a:cubicBezTo>
                      <a:pt x="111" y="203"/>
                      <a:pt x="111" y="203"/>
                      <a:pt x="111" y="203"/>
                    </a:cubicBezTo>
                    <a:cubicBezTo>
                      <a:pt x="162" y="104"/>
                      <a:pt x="162" y="104"/>
                      <a:pt x="162" y="104"/>
                    </a:cubicBezTo>
                    <a:cubicBezTo>
                      <a:pt x="132" y="86"/>
                      <a:pt x="132" y="86"/>
                      <a:pt x="132" y="86"/>
                    </a:cubicBezTo>
                    <a:cubicBezTo>
                      <a:pt x="117" y="77"/>
                      <a:pt x="114" y="59"/>
                      <a:pt x="120" y="46"/>
                    </a:cubicBezTo>
                    <a:cubicBezTo>
                      <a:pt x="126" y="36"/>
                      <a:pt x="136" y="32"/>
                      <a:pt x="145" y="32"/>
                    </a:cubicBezTo>
                    <a:cubicBezTo>
                      <a:pt x="152" y="32"/>
                      <a:pt x="157" y="33"/>
                      <a:pt x="161" y="34"/>
                    </a:cubicBezTo>
                    <a:cubicBezTo>
                      <a:pt x="177" y="46"/>
                      <a:pt x="177" y="46"/>
                      <a:pt x="177" y="46"/>
                    </a:cubicBezTo>
                    <a:cubicBezTo>
                      <a:pt x="175" y="34"/>
                      <a:pt x="168" y="26"/>
                      <a:pt x="157" y="21"/>
                    </a:cubicBezTo>
                    <a:cubicBezTo>
                      <a:pt x="138" y="10"/>
                      <a:pt x="138" y="10"/>
                      <a:pt x="138" y="10"/>
                    </a:cubicBezTo>
                    <a:cubicBezTo>
                      <a:pt x="117" y="0"/>
                      <a:pt x="91" y="8"/>
                      <a:pt x="82" y="30"/>
                    </a:cubicBezTo>
                    <a:cubicBezTo>
                      <a:pt x="10" y="172"/>
                      <a:pt x="10" y="172"/>
                      <a:pt x="10" y="172"/>
                    </a:cubicBezTo>
                    <a:cubicBezTo>
                      <a:pt x="0" y="192"/>
                      <a:pt x="10" y="216"/>
                      <a:pt x="30" y="228"/>
                    </a:cubicBezTo>
                    <a:cubicBezTo>
                      <a:pt x="49" y="237"/>
                      <a:pt x="49" y="237"/>
                      <a:pt x="49" y="237"/>
                    </a:cubicBezTo>
                    <a:cubicBezTo>
                      <a:pt x="57" y="241"/>
                      <a:pt x="65" y="241"/>
                      <a:pt x="73" y="241"/>
                    </a:cubicBezTo>
                    <a:cubicBezTo>
                      <a:pt x="140" y="268"/>
                      <a:pt x="140" y="268"/>
                      <a:pt x="140" y="268"/>
                    </a:cubicBezTo>
                    <a:cubicBezTo>
                      <a:pt x="188" y="334"/>
                      <a:pt x="188" y="334"/>
                      <a:pt x="188" y="334"/>
                    </a:cubicBezTo>
                    <a:cubicBezTo>
                      <a:pt x="196" y="344"/>
                      <a:pt x="209" y="344"/>
                      <a:pt x="219" y="338"/>
                    </a:cubicBezTo>
                    <a:cubicBezTo>
                      <a:pt x="225" y="334"/>
                      <a:pt x="225" y="334"/>
                      <a:pt x="225" y="334"/>
                    </a:cubicBezTo>
                    <a:cubicBezTo>
                      <a:pt x="233" y="325"/>
                      <a:pt x="235" y="311"/>
                      <a:pt x="229" y="302"/>
                    </a:cubicBezTo>
                    <a:lnTo>
                      <a:pt x="175" y="2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8" name="Freeform 150">
                <a:extLst>
                  <a:ext uri="{FF2B5EF4-FFF2-40B4-BE49-F238E27FC236}">
                    <a16:creationId xmlns:a16="http://schemas.microsoft.com/office/drawing/2014/main" id="{0CF4F405-FD84-452A-B7ED-B3F647D26717}"/>
                  </a:ext>
                </a:extLst>
              </p:cNvPr>
              <p:cNvSpPr>
                <a:spLocks/>
              </p:cNvSpPr>
              <p:nvPr/>
            </p:nvSpPr>
            <p:spPr bwMode="auto">
              <a:xfrm>
                <a:off x="4711709" y="4523975"/>
                <a:ext cx="778728" cy="304247"/>
              </a:xfrm>
              <a:custGeom>
                <a:avLst/>
                <a:gdLst>
                  <a:gd name="T0" fmla="*/ 151 w 182"/>
                  <a:gd name="T1" fmla="*/ 14 h 71"/>
                  <a:gd name="T2" fmla="*/ 135 w 182"/>
                  <a:gd name="T3" fmla="*/ 0 h 71"/>
                  <a:gd name="T4" fmla="*/ 105 w 182"/>
                  <a:gd name="T5" fmla="*/ 21 h 71"/>
                  <a:gd name="T6" fmla="*/ 27 w 182"/>
                  <a:gd name="T7" fmla="*/ 14 h 71"/>
                  <a:gd name="T8" fmla="*/ 3 w 182"/>
                  <a:gd name="T9" fmla="*/ 33 h 71"/>
                  <a:gd name="T10" fmla="*/ 3 w 182"/>
                  <a:gd name="T11" fmla="*/ 41 h 71"/>
                  <a:gd name="T12" fmla="*/ 23 w 182"/>
                  <a:gd name="T13" fmla="*/ 63 h 71"/>
                  <a:gd name="T14" fmla="*/ 111 w 182"/>
                  <a:gd name="T15" fmla="*/ 71 h 71"/>
                  <a:gd name="T16" fmla="*/ 117 w 182"/>
                  <a:gd name="T17" fmla="*/ 71 h 71"/>
                  <a:gd name="T18" fmla="*/ 124 w 182"/>
                  <a:gd name="T19" fmla="*/ 67 h 71"/>
                  <a:gd name="T20" fmla="*/ 182 w 182"/>
                  <a:gd name="T21" fmla="*/ 27 h 71"/>
                  <a:gd name="T22" fmla="*/ 171 w 182"/>
                  <a:gd name="T23" fmla="*/ 24 h 71"/>
                  <a:gd name="T24" fmla="*/ 151 w 182"/>
                  <a:gd name="T25"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71">
                    <a:moveTo>
                      <a:pt x="151" y="14"/>
                    </a:moveTo>
                    <a:cubicBezTo>
                      <a:pt x="143" y="10"/>
                      <a:pt x="138" y="5"/>
                      <a:pt x="135" y="0"/>
                    </a:cubicBezTo>
                    <a:cubicBezTo>
                      <a:pt x="105" y="21"/>
                      <a:pt x="105" y="21"/>
                      <a:pt x="105" y="21"/>
                    </a:cubicBezTo>
                    <a:cubicBezTo>
                      <a:pt x="27" y="14"/>
                      <a:pt x="27" y="14"/>
                      <a:pt x="27" y="14"/>
                    </a:cubicBezTo>
                    <a:cubicBezTo>
                      <a:pt x="13" y="12"/>
                      <a:pt x="4" y="22"/>
                      <a:pt x="3" y="33"/>
                    </a:cubicBezTo>
                    <a:cubicBezTo>
                      <a:pt x="3" y="41"/>
                      <a:pt x="3" y="41"/>
                      <a:pt x="3" y="41"/>
                    </a:cubicBezTo>
                    <a:cubicBezTo>
                      <a:pt x="0" y="52"/>
                      <a:pt x="10" y="63"/>
                      <a:pt x="23" y="63"/>
                    </a:cubicBezTo>
                    <a:cubicBezTo>
                      <a:pt x="111" y="71"/>
                      <a:pt x="111" y="71"/>
                      <a:pt x="111" y="71"/>
                    </a:cubicBezTo>
                    <a:cubicBezTo>
                      <a:pt x="112" y="71"/>
                      <a:pt x="116" y="71"/>
                      <a:pt x="117" y="71"/>
                    </a:cubicBezTo>
                    <a:cubicBezTo>
                      <a:pt x="119" y="70"/>
                      <a:pt x="123" y="70"/>
                      <a:pt x="124" y="67"/>
                    </a:cubicBezTo>
                    <a:cubicBezTo>
                      <a:pt x="182" y="27"/>
                      <a:pt x="182" y="27"/>
                      <a:pt x="182" y="27"/>
                    </a:cubicBezTo>
                    <a:cubicBezTo>
                      <a:pt x="178" y="25"/>
                      <a:pt x="174" y="25"/>
                      <a:pt x="171" y="24"/>
                    </a:cubicBezTo>
                    <a:lnTo>
                      <a:pt x="151" y="1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21" name="组合 20">
              <a:extLst>
                <a:ext uri="{FF2B5EF4-FFF2-40B4-BE49-F238E27FC236}">
                  <a16:creationId xmlns:a16="http://schemas.microsoft.com/office/drawing/2014/main" id="{86287275-1AFA-47D2-BE7D-039D844A092B}"/>
                </a:ext>
              </a:extLst>
            </p:cNvPr>
            <p:cNvGrpSpPr/>
            <p:nvPr/>
          </p:nvGrpSpPr>
          <p:grpSpPr>
            <a:xfrm rot="2924584">
              <a:off x="5310398" y="2504869"/>
              <a:ext cx="170416" cy="149277"/>
              <a:chOff x="4311168" y="2541935"/>
              <a:chExt cx="222736" cy="195107"/>
            </a:xfrm>
            <a:grpFill/>
          </p:grpSpPr>
          <p:sp>
            <p:nvSpPr>
              <p:cNvPr id="22" name="矩形 21">
                <a:extLst>
                  <a:ext uri="{FF2B5EF4-FFF2-40B4-BE49-F238E27FC236}">
                    <a16:creationId xmlns:a16="http://schemas.microsoft.com/office/drawing/2014/main" id="{C844753A-AC4E-4A7F-B136-BE92E9A0EDE2}"/>
                  </a:ext>
                </a:extLst>
              </p:cNvPr>
              <p:cNvSpPr/>
              <p:nvPr/>
            </p:nvSpPr>
            <p:spPr>
              <a:xfrm>
                <a:off x="4311168" y="2615382"/>
                <a:ext cx="222736" cy="12166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3" name="空心弧 22">
                <a:extLst>
                  <a:ext uri="{FF2B5EF4-FFF2-40B4-BE49-F238E27FC236}">
                    <a16:creationId xmlns:a16="http://schemas.microsoft.com/office/drawing/2014/main" id="{0CBDFB0C-8BA3-45D8-A5B7-17092B5F9EE5}"/>
                  </a:ext>
                </a:extLst>
              </p:cNvPr>
              <p:cNvSpPr/>
              <p:nvPr/>
            </p:nvSpPr>
            <p:spPr>
              <a:xfrm>
                <a:off x="4376102" y="2541935"/>
                <a:ext cx="87711" cy="146893"/>
              </a:xfrm>
              <a:prstGeom prst="blockArc">
                <a:avLst/>
              </a:prstGeom>
              <a:grpFill/>
              <a:ln w="635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sp>
        <p:nvSpPr>
          <p:cNvPr id="29" name="矩形 28">
            <a:extLst>
              <a:ext uri="{FF2B5EF4-FFF2-40B4-BE49-F238E27FC236}">
                <a16:creationId xmlns:a16="http://schemas.microsoft.com/office/drawing/2014/main" id="{30390345-D48E-40F7-BDCE-86AF3442355F}"/>
              </a:ext>
            </a:extLst>
          </p:cNvPr>
          <p:cNvSpPr/>
          <p:nvPr/>
        </p:nvSpPr>
        <p:spPr>
          <a:xfrm>
            <a:off x="4551260" y="4686662"/>
            <a:ext cx="1028700" cy="647700"/>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dirty="0">
              <a:solidFill>
                <a:prstClr val="white"/>
              </a:solidFill>
              <a:latin typeface="Calibri" panose="020F0502020204030204"/>
              <a:ea typeface="宋体" panose="02010600030101010101" pitchFamily="2" charset="-122"/>
            </a:endParaRPr>
          </a:p>
        </p:txBody>
      </p:sp>
      <p:sp>
        <p:nvSpPr>
          <p:cNvPr id="30" name="文本框 29">
            <a:extLst>
              <a:ext uri="{FF2B5EF4-FFF2-40B4-BE49-F238E27FC236}">
                <a16:creationId xmlns:a16="http://schemas.microsoft.com/office/drawing/2014/main" id="{5A44DD1F-AB12-4227-BAE0-2D11CC29F765}"/>
              </a:ext>
            </a:extLst>
          </p:cNvPr>
          <p:cNvSpPr txBox="1"/>
          <p:nvPr/>
        </p:nvSpPr>
        <p:spPr>
          <a:xfrm>
            <a:off x="4716888"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2017</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1" name="矩形 30">
            <a:extLst>
              <a:ext uri="{FF2B5EF4-FFF2-40B4-BE49-F238E27FC236}">
                <a16:creationId xmlns:a16="http://schemas.microsoft.com/office/drawing/2014/main" id="{C1CEA572-9E22-4923-BE4E-F3FD778733CC}"/>
              </a:ext>
            </a:extLst>
          </p:cNvPr>
          <p:cNvSpPr/>
          <p:nvPr/>
        </p:nvSpPr>
        <p:spPr>
          <a:xfrm>
            <a:off x="5980010" y="4324712"/>
            <a:ext cx="1028700" cy="1009650"/>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dirty="0">
              <a:solidFill>
                <a:prstClr val="white"/>
              </a:solidFill>
              <a:latin typeface="Calibri" panose="020F0502020204030204"/>
              <a:ea typeface="宋体" panose="02010600030101010101" pitchFamily="2" charset="-122"/>
            </a:endParaRPr>
          </a:p>
        </p:txBody>
      </p:sp>
      <p:sp>
        <p:nvSpPr>
          <p:cNvPr id="32" name="文本框 31">
            <a:extLst>
              <a:ext uri="{FF2B5EF4-FFF2-40B4-BE49-F238E27FC236}">
                <a16:creationId xmlns:a16="http://schemas.microsoft.com/office/drawing/2014/main" id="{08C4A870-891B-4384-9A8A-905A8924F7C6}"/>
              </a:ext>
            </a:extLst>
          </p:cNvPr>
          <p:cNvSpPr txBox="1"/>
          <p:nvPr/>
        </p:nvSpPr>
        <p:spPr>
          <a:xfrm>
            <a:off x="6141259"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2018</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3" name="矩形 32">
            <a:extLst>
              <a:ext uri="{FF2B5EF4-FFF2-40B4-BE49-F238E27FC236}">
                <a16:creationId xmlns:a16="http://schemas.microsoft.com/office/drawing/2014/main" id="{5ABF1AD6-5F13-437D-B4BB-EFE0EA9C7553}"/>
              </a:ext>
            </a:extLst>
          </p:cNvPr>
          <p:cNvSpPr/>
          <p:nvPr/>
        </p:nvSpPr>
        <p:spPr>
          <a:xfrm>
            <a:off x="7389711" y="3972287"/>
            <a:ext cx="1028700" cy="1362075"/>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34" name="文本框 33">
            <a:extLst>
              <a:ext uri="{FF2B5EF4-FFF2-40B4-BE49-F238E27FC236}">
                <a16:creationId xmlns:a16="http://schemas.microsoft.com/office/drawing/2014/main" id="{F048C7EE-1B75-40F9-A662-6DF8EC65DB0F}"/>
              </a:ext>
            </a:extLst>
          </p:cNvPr>
          <p:cNvSpPr txBox="1"/>
          <p:nvPr/>
        </p:nvSpPr>
        <p:spPr>
          <a:xfrm>
            <a:off x="7550960"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2019</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5" name="矩形 34">
            <a:extLst>
              <a:ext uri="{FF2B5EF4-FFF2-40B4-BE49-F238E27FC236}">
                <a16:creationId xmlns:a16="http://schemas.microsoft.com/office/drawing/2014/main" id="{DD560CA3-90DB-42D6-9014-2F4C730D8C4F}"/>
              </a:ext>
            </a:extLst>
          </p:cNvPr>
          <p:cNvSpPr/>
          <p:nvPr/>
        </p:nvSpPr>
        <p:spPr>
          <a:xfrm>
            <a:off x="8799412" y="3648437"/>
            <a:ext cx="1028700" cy="1685925"/>
          </a:xfrm>
          <a:prstGeom prst="rect">
            <a:avLst/>
          </a:prstGeom>
          <a:solidFill>
            <a:srgbClr val="7611D5"/>
          </a:solidFill>
          <a:ln w="12700" cap="flat" cmpd="sng" algn="ctr">
            <a:noFill/>
            <a:prstDash val="solid"/>
            <a:miter lim="800000"/>
          </a:ln>
          <a:effectLst>
            <a:outerShdw blurRad="76200" dir="18900000" sy="23000" kx="-1200000" algn="bl" rotWithShape="0">
              <a:prstClr val="black">
                <a:alpha val="2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36" name="文本框 35">
            <a:extLst>
              <a:ext uri="{FF2B5EF4-FFF2-40B4-BE49-F238E27FC236}">
                <a16:creationId xmlns:a16="http://schemas.microsoft.com/office/drawing/2014/main" id="{50C499F1-06D3-45A6-8278-5B9A2194A0DC}"/>
              </a:ext>
            </a:extLst>
          </p:cNvPr>
          <p:cNvSpPr txBox="1"/>
          <p:nvPr/>
        </p:nvSpPr>
        <p:spPr>
          <a:xfrm>
            <a:off x="8964947" y="4930550"/>
            <a:ext cx="69762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rPr>
              <a:t>2020</a:t>
            </a:r>
            <a:endParaRPr kumimoji="0" lang="zh-CN" altLang="en-US" sz="1800" i="0" u="none" strike="noStrike" kern="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endParaRPr>
          </a:p>
        </p:txBody>
      </p:sp>
      <p:sp>
        <p:nvSpPr>
          <p:cNvPr id="37" name="文本框 36">
            <a:extLst>
              <a:ext uri="{FF2B5EF4-FFF2-40B4-BE49-F238E27FC236}">
                <a16:creationId xmlns:a16="http://schemas.microsoft.com/office/drawing/2014/main" id="{1A4ADCB5-FD44-4E0A-9DF8-A459521AD4FD}"/>
              </a:ext>
            </a:extLst>
          </p:cNvPr>
          <p:cNvSpPr txBox="1"/>
          <p:nvPr/>
        </p:nvSpPr>
        <p:spPr>
          <a:xfrm>
            <a:off x="5065610" y="1596190"/>
            <a:ext cx="5895974" cy="1896288"/>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ü"/>
            </a:pPr>
            <a:r>
              <a:rPr lang="en-US" altLang="zh-CN" sz="1000" dirty="0">
                <a:latin typeface="+mn-ea"/>
              </a:rPr>
              <a:t>The proposed system is a versatile voice assistant designed to simplify daily tasks and enhance user convenience through voice-activated commands.</a:t>
            </a:r>
          </a:p>
          <a:p>
            <a:pPr marL="171450" indent="-171450" algn="just">
              <a:lnSpc>
                <a:spcPct val="200000"/>
              </a:lnSpc>
              <a:buFont typeface="Wingdings" panose="05000000000000000000" pitchFamily="2" charset="2"/>
              <a:buChar char="ü"/>
            </a:pPr>
            <a:r>
              <a:rPr lang="en-US" altLang="zh-CN" sz="1000" dirty="0">
                <a:latin typeface="+mn-ea"/>
              </a:rPr>
              <a:t>Users can seamlessly interact with the system to access information, perform tasks, and manage various aspects of their routine using natural language.</a:t>
            </a:r>
          </a:p>
          <a:p>
            <a:pPr marL="171450" indent="-171450" algn="just">
              <a:lnSpc>
                <a:spcPct val="200000"/>
              </a:lnSpc>
              <a:buFont typeface="Wingdings" panose="05000000000000000000" pitchFamily="2" charset="2"/>
              <a:buChar char="ü"/>
            </a:pPr>
            <a:r>
              <a:rPr lang="en-US" altLang="zh-CN" sz="1000" dirty="0">
                <a:latin typeface="+mn-ea"/>
              </a:rPr>
              <a:t>Leveraging cutting-edge voice recognition technology, the system aims to provide an intuitive and hands-free experience, catering to a diverse range of user needs.</a:t>
            </a:r>
          </a:p>
        </p:txBody>
      </p:sp>
      <p:sp>
        <p:nvSpPr>
          <p:cNvPr id="38" name="文本框 37">
            <a:extLst>
              <a:ext uri="{FF2B5EF4-FFF2-40B4-BE49-F238E27FC236}">
                <a16:creationId xmlns:a16="http://schemas.microsoft.com/office/drawing/2014/main" id="{7A632277-E9D5-4096-ACE0-018084253054}"/>
              </a:ext>
            </a:extLst>
          </p:cNvPr>
          <p:cNvSpPr txBox="1"/>
          <p:nvPr/>
        </p:nvSpPr>
        <p:spPr>
          <a:xfrm>
            <a:off x="6419031" y="1037693"/>
            <a:ext cx="4512774" cy="461665"/>
          </a:xfrm>
          <a:prstGeom prst="rect">
            <a:avLst/>
          </a:prstGeom>
          <a:noFill/>
        </p:spPr>
        <p:txBody>
          <a:bodyPr wrap="none" rtlCol="0">
            <a:spAutoFit/>
          </a:bodyPr>
          <a:lstStyle/>
          <a:p>
            <a:pPr algn="r"/>
            <a:r>
              <a:rPr lang="en-IN" altLang="zh-CN" sz="2400" dirty="0">
                <a:latin typeface="+mn-ea"/>
              </a:rPr>
              <a:t>a) Proposed System Introduction</a:t>
            </a:r>
            <a:endParaRPr lang="zh-CN" altLang="en-US" sz="2400" dirty="0">
              <a:latin typeface="+mn-ea"/>
            </a:endParaRPr>
          </a:p>
        </p:txBody>
      </p:sp>
    </p:spTree>
    <p:extLst>
      <p:ext uri="{BB962C8B-B14F-4D97-AF65-F5344CB8AC3E}">
        <p14:creationId xmlns:p14="http://schemas.microsoft.com/office/powerpoint/2010/main" val="6234172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50"/>
                                        <p:tgtEl>
                                          <p:spTgt spid="8"/>
                                        </p:tgtEl>
                                      </p:cBhvr>
                                    </p:animEffect>
                                  </p:childTnLst>
                                </p:cTn>
                              </p:par>
                              <p:par>
                                <p:cTn id="8" presetID="42" presetClass="path" presetSubtype="0" accel="50000" decel="50000" fill="hold" nodeType="withEffect">
                                  <p:stCondLst>
                                    <p:cond delay="500"/>
                                  </p:stCondLst>
                                  <p:childTnLst>
                                    <p:animMotion origin="layout" path="M -4.79167E-6 -1.11111E-6 L -4.79167E-6 0.07431 " pathEditMode="relative" rAng="0" ptsTypes="AA">
                                      <p:cBhvr>
                                        <p:cTn id="9" dur="1250" spd="-100000" fill="hold"/>
                                        <p:tgtEl>
                                          <p:spTgt spid="8"/>
                                        </p:tgtEl>
                                        <p:attrNameLst>
                                          <p:attrName>ppt_x</p:attrName>
                                          <p:attrName>ppt_y</p:attrName>
                                        </p:attrNameLst>
                                      </p:cBhvr>
                                      <p:rCtr x="0" y="3704"/>
                                    </p:animMotion>
                                  </p:childTnLst>
                                </p:cTn>
                              </p:par>
                            </p:childTnLst>
                          </p:cTn>
                        </p:par>
                        <p:par>
                          <p:cTn id="10" fill="hold">
                            <p:stCondLst>
                              <p:cond delay="1750"/>
                            </p:stCondLst>
                            <p:childTnLst>
                              <p:par>
                                <p:cTn id="11" presetID="17" presetClass="entr" presetSubtype="4"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ppt_h/2"/>
                                          </p:val>
                                        </p:tav>
                                        <p:tav tm="100000">
                                          <p:val>
                                            <p:strVal val="#ppt_y"/>
                                          </p:val>
                                        </p:tav>
                                      </p:tavLst>
                                    </p:anim>
                                    <p:anim calcmode="lin" valueType="num">
                                      <p:cBhvr>
                                        <p:cTn id="15" dur="500" fill="hold"/>
                                        <p:tgtEl>
                                          <p:spTgt spid="29"/>
                                        </p:tgtEl>
                                        <p:attrNameLst>
                                          <p:attrName>ppt_w</p:attrName>
                                        </p:attrNameLst>
                                      </p:cBhvr>
                                      <p:tavLst>
                                        <p:tav tm="0">
                                          <p:val>
                                            <p:strVal val="#ppt_w"/>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childTnLst>
                                </p:cTn>
                              </p:par>
                            </p:childTnLst>
                          </p:cTn>
                        </p:par>
                        <p:par>
                          <p:cTn id="17" fill="hold">
                            <p:stCondLst>
                              <p:cond delay="2250"/>
                            </p:stCondLst>
                            <p:childTnLst>
                              <p:par>
                                <p:cTn id="18" presetID="17" presetClass="entr" presetSubtype="4"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500" fill="hold"/>
                                        <p:tgtEl>
                                          <p:spTgt spid="31"/>
                                        </p:tgtEl>
                                        <p:attrNameLst>
                                          <p:attrName>ppt_y</p:attrName>
                                        </p:attrNameLst>
                                      </p:cBhvr>
                                      <p:tavLst>
                                        <p:tav tm="0">
                                          <p:val>
                                            <p:strVal val="#ppt_y+#ppt_h/2"/>
                                          </p:val>
                                        </p:tav>
                                        <p:tav tm="100000">
                                          <p:val>
                                            <p:strVal val="#ppt_y"/>
                                          </p:val>
                                        </p:tav>
                                      </p:tavLst>
                                    </p:anim>
                                    <p:anim calcmode="lin" valueType="num">
                                      <p:cBhvr>
                                        <p:cTn id="22" dur="500" fill="hold"/>
                                        <p:tgtEl>
                                          <p:spTgt spid="31"/>
                                        </p:tgtEl>
                                        <p:attrNameLst>
                                          <p:attrName>ppt_w</p:attrName>
                                        </p:attrNameLst>
                                      </p:cBhvr>
                                      <p:tavLst>
                                        <p:tav tm="0">
                                          <p:val>
                                            <p:strVal val="#ppt_w"/>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childTnLst>
                                </p:cTn>
                              </p:par>
                            </p:childTnLst>
                          </p:cTn>
                        </p:par>
                        <p:par>
                          <p:cTn id="24" fill="hold">
                            <p:stCondLst>
                              <p:cond delay="2750"/>
                            </p:stCondLst>
                            <p:childTnLst>
                              <p:par>
                                <p:cTn id="25" presetID="17"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ppt_x"/>
                                          </p:val>
                                        </p:tav>
                                        <p:tav tm="100000">
                                          <p:val>
                                            <p:strVal val="#ppt_x"/>
                                          </p:val>
                                        </p:tav>
                                      </p:tavLst>
                                    </p:anim>
                                    <p:anim calcmode="lin" valueType="num">
                                      <p:cBhvr>
                                        <p:cTn id="28" dur="500" fill="hold"/>
                                        <p:tgtEl>
                                          <p:spTgt spid="33"/>
                                        </p:tgtEl>
                                        <p:attrNameLst>
                                          <p:attrName>ppt_y</p:attrName>
                                        </p:attrNameLst>
                                      </p:cBhvr>
                                      <p:tavLst>
                                        <p:tav tm="0">
                                          <p:val>
                                            <p:strVal val="#ppt_y+#ppt_h/2"/>
                                          </p:val>
                                        </p:tav>
                                        <p:tav tm="100000">
                                          <p:val>
                                            <p:strVal val="#ppt_y"/>
                                          </p:val>
                                        </p:tav>
                                      </p:tavLst>
                                    </p:anim>
                                    <p:anim calcmode="lin" valueType="num">
                                      <p:cBhvr>
                                        <p:cTn id="29" dur="500" fill="hold"/>
                                        <p:tgtEl>
                                          <p:spTgt spid="33"/>
                                        </p:tgtEl>
                                        <p:attrNameLst>
                                          <p:attrName>ppt_w</p:attrName>
                                        </p:attrNameLst>
                                      </p:cBhvr>
                                      <p:tavLst>
                                        <p:tav tm="0">
                                          <p:val>
                                            <p:strVal val="#ppt_w"/>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childTnLst>
                                </p:cTn>
                              </p:par>
                            </p:childTnLst>
                          </p:cTn>
                        </p:par>
                        <p:par>
                          <p:cTn id="31" fill="hold">
                            <p:stCondLst>
                              <p:cond delay="3250"/>
                            </p:stCondLst>
                            <p:childTnLst>
                              <p:par>
                                <p:cTn id="32" presetID="17"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ppt_x</p:attrName>
                                        </p:attrNameLst>
                                      </p:cBhvr>
                                      <p:tavLst>
                                        <p:tav tm="0">
                                          <p:val>
                                            <p:strVal val="#ppt_x"/>
                                          </p:val>
                                        </p:tav>
                                        <p:tav tm="100000">
                                          <p:val>
                                            <p:strVal val="#ppt_x"/>
                                          </p:val>
                                        </p:tav>
                                      </p:tavLst>
                                    </p:anim>
                                    <p:anim calcmode="lin" valueType="num">
                                      <p:cBhvr>
                                        <p:cTn id="35" dur="500" fill="hold"/>
                                        <p:tgtEl>
                                          <p:spTgt spid="35"/>
                                        </p:tgtEl>
                                        <p:attrNameLst>
                                          <p:attrName>ppt_y</p:attrName>
                                        </p:attrNameLst>
                                      </p:cBhvr>
                                      <p:tavLst>
                                        <p:tav tm="0">
                                          <p:val>
                                            <p:strVal val="#ppt_y+#ppt_h/2"/>
                                          </p:val>
                                        </p:tav>
                                        <p:tav tm="100000">
                                          <p:val>
                                            <p:strVal val="#ppt_y"/>
                                          </p:val>
                                        </p:tav>
                                      </p:tavLst>
                                    </p:anim>
                                    <p:anim calcmode="lin" valueType="num">
                                      <p:cBhvr>
                                        <p:cTn id="36" dur="500" fill="hold"/>
                                        <p:tgtEl>
                                          <p:spTgt spid="35"/>
                                        </p:tgtEl>
                                        <p:attrNameLst>
                                          <p:attrName>ppt_w</p:attrName>
                                        </p:attrNameLst>
                                      </p:cBhvr>
                                      <p:tavLst>
                                        <p:tav tm="0">
                                          <p:val>
                                            <p:strVal val="#ppt_w"/>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35" presetClass="path" presetSubtype="0" accel="50000" decel="50000" fill="hold" nodeType="withEffect">
                                  <p:stCondLst>
                                    <p:cond delay="0"/>
                                  </p:stCondLst>
                                  <p:childTnLst>
                                    <p:animMotion origin="layout" path="M 1.25E-6 -2.22222E-6 L -0.04206 -2.22222E-6 " pathEditMode="relative" rAng="0" ptsTypes="AA">
                                      <p:cBhvr>
                                        <p:cTn id="43" dur="750" spd="-100000" fill="hold"/>
                                        <p:tgtEl>
                                          <p:spTgt spid="19"/>
                                        </p:tgtEl>
                                        <p:attrNameLst>
                                          <p:attrName>ppt_x</p:attrName>
                                          <p:attrName>ppt_y</p:attrName>
                                        </p:attrNameLst>
                                      </p:cBhvr>
                                      <p:rCtr x="-2109" y="0"/>
                                    </p:animMotion>
                                  </p:childTnLst>
                                </p:cTn>
                              </p:par>
                              <p:par>
                                <p:cTn id="44" presetID="10" presetClass="entr" presetSubtype="0" fill="hold" grpId="0" nodeType="withEffect">
                                  <p:stCondLst>
                                    <p:cond delay="25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750"/>
                                        <p:tgtEl>
                                          <p:spTgt spid="38"/>
                                        </p:tgtEl>
                                      </p:cBhvr>
                                    </p:animEffect>
                                  </p:childTnLst>
                                </p:cTn>
                              </p:par>
                              <p:par>
                                <p:cTn id="47" presetID="64" presetClass="path" presetSubtype="0" decel="100000" fill="hold" grpId="1" nodeType="withEffect">
                                  <p:stCondLst>
                                    <p:cond delay="250"/>
                                  </p:stCondLst>
                                  <p:childTnLst>
                                    <p:animMotion origin="layout" path="M 1.66667E-6 -3.7037E-6 L 1.66667E-6 -0.08657 " pathEditMode="relative" rAng="0" ptsTypes="AA">
                                      <p:cBhvr>
                                        <p:cTn id="48" dur="1250" spd="-100000" fill="hold"/>
                                        <p:tgtEl>
                                          <p:spTgt spid="38"/>
                                        </p:tgtEl>
                                        <p:attrNameLst>
                                          <p:attrName>ppt_x</p:attrName>
                                          <p:attrName>ppt_y</p:attrName>
                                        </p:attrNameLst>
                                      </p:cBhvr>
                                      <p:rCtr x="0" y="-4329"/>
                                    </p:animMotion>
                                  </p:childTnLst>
                                </p:cTn>
                              </p:par>
                              <p:par>
                                <p:cTn id="49" presetID="10" presetClass="entr" presetSubtype="0" fill="hold" grpId="0" nodeType="withEffect">
                                  <p:stCondLst>
                                    <p:cond delay="25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childTnLst>
                                </p:cTn>
                              </p:par>
                              <p:par>
                                <p:cTn id="52" presetID="64" presetClass="path" presetSubtype="0" decel="100000" fill="hold" grpId="1" nodeType="withEffect">
                                  <p:stCondLst>
                                    <p:cond delay="250"/>
                                  </p:stCondLst>
                                  <p:childTnLst>
                                    <p:animMotion origin="layout" path="M -1.66667E-6 -3.33333E-6 L -1.66667E-6 -0.08657 " pathEditMode="relative" rAng="0" ptsTypes="AA">
                                      <p:cBhvr>
                                        <p:cTn id="53" dur="1250" spd="-100000" fill="hold"/>
                                        <p:tgtEl>
                                          <p:spTgt spid="37"/>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animBg="1"/>
      <p:bldP spid="35" grpId="0" animBg="1"/>
      <p:bldP spid="37" grpId="0"/>
      <p:bldP spid="37" grpId="1"/>
      <p:bldP spid="38" grpId="0"/>
      <p:bldP spid="38"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FE15F3E-8720-43B0-AF0E-0A59991C61B7}"/>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2" name="图片 1">
            <a:extLst>
              <a:ext uri="{FF2B5EF4-FFF2-40B4-BE49-F238E27FC236}">
                <a16:creationId xmlns:a16="http://schemas.microsoft.com/office/drawing/2014/main" id="{1F13BAF3-BC4D-4856-BD3A-5689206373DF}"/>
              </a:ext>
            </a:extLst>
          </p:cNvPr>
          <p:cNvPicPr>
            <a:picLocks noChangeAspect="1"/>
          </p:cNvPicPr>
          <p:nvPr/>
        </p:nvPicPr>
        <p:blipFill>
          <a:blip r:embed="rId4"/>
          <a:stretch>
            <a:fillRect/>
          </a:stretch>
        </p:blipFill>
        <p:spPr>
          <a:xfrm>
            <a:off x="578553" y="-715857"/>
            <a:ext cx="15339073" cy="8700448"/>
          </a:xfrm>
          <a:prstGeom prst="rect">
            <a:avLst/>
          </a:prstGeom>
        </p:spPr>
      </p:pic>
      <p:cxnSp>
        <p:nvCxnSpPr>
          <p:cNvPr id="5" name="直接连接符 4">
            <a:extLst>
              <a:ext uri="{FF2B5EF4-FFF2-40B4-BE49-F238E27FC236}">
                <a16:creationId xmlns:a16="http://schemas.microsoft.com/office/drawing/2014/main" id="{565C68BE-86E0-4325-846C-7BE5B5F62ECB}"/>
              </a:ext>
            </a:extLst>
          </p:cNvPr>
          <p:cNvCxnSpPr/>
          <p:nvPr/>
        </p:nvCxnSpPr>
        <p:spPr>
          <a:xfrm>
            <a:off x="64986" y="3210106"/>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140C10C-4E7C-4BF5-B39D-95724B177296}"/>
              </a:ext>
            </a:extLst>
          </p:cNvPr>
          <p:cNvGrpSpPr/>
          <p:nvPr/>
        </p:nvGrpSpPr>
        <p:grpSpPr>
          <a:xfrm>
            <a:off x="2095274" y="2768994"/>
            <a:ext cx="859631" cy="859631"/>
            <a:chOff x="3793332" y="3605420"/>
            <a:chExt cx="859631" cy="859631"/>
          </a:xfrm>
        </p:grpSpPr>
        <p:sp>
          <p:nvSpPr>
            <p:cNvPr id="7" name="椭圆 6">
              <a:extLst>
                <a:ext uri="{FF2B5EF4-FFF2-40B4-BE49-F238E27FC236}">
                  <a16:creationId xmlns:a16="http://schemas.microsoft.com/office/drawing/2014/main" id="{F3BFD029-E54C-4A3B-927D-172F30B6F5A3}"/>
                </a:ext>
              </a:extLst>
            </p:cNvPr>
            <p:cNvSpPr/>
            <p:nvPr/>
          </p:nvSpPr>
          <p:spPr>
            <a:xfrm>
              <a:off x="3793332"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a:extLst>
                <a:ext uri="{FF2B5EF4-FFF2-40B4-BE49-F238E27FC236}">
                  <a16:creationId xmlns:a16="http://schemas.microsoft.com/office/drawing/2014/main" id="{C6056810-842A-45E5-B767-B71EFF3DA694}"/>
                </a:ext>
              </a:extLst>
            </p:cNvPr>
            <p:cNvSpPr/>
            <p:nvPr/>
          </p:nvSpPr>
          <p:spPr>
            <a:xfrm>
              <a:off x="4165998"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a:extLst>
              <a:ext uri="{FF2B5EF4-FFF2-40B4-BE49-F238E27FC236}">
                <a16:creationId xmlns:a16="http://schemas.microsoft.com/office/drawing/2014/main" id="{FC67B740-906D-4000-98C7-7B35B3DD82AE}"/>
              </a:ext>
            </a:extLst>
          </p:cNvPr>
          <p:cNvGrpSpPr/>
          <p:nvPr/>
        </p:nvGrpSpPr>
        <p:grpSpPr>
          <a:xfrm>
            <a:off x="9500054" y="2737271"/>
            <a:ext cx="859631" cy="859631"/>
            <a:chOff x="7527925" y="3605420"/>
            <a:chExt cx="859631" cy="859631"/>
          </a:xfrm>
        </p:grpSpPr>
        <p:sp>
          <p:nvSpPr>
            <p:cNvPr id="13" name="椭圆 12">
              <a:extLst>
                <a:ext uri="{FF2B5EF4-FFF2-40B4-BE49-F238E27FC236}">
                  <a16:creationId xmlns:a16="http://schemas.microsoft.com/office/drawing/2014/main" id="{CE6D5FE6-859B-41C4-B6CB-2F5B9BBB80E7}"/>
                </a:ext>
              </a:extLst>
            </p:cNvPr>
            <p:cNvSpPr/>
            <p:nvPr/>
          </p:nvSpPr>
          <p:spPr>
            <a:xfrm>
              <a:off x="7527925"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id="{8D9E67AD-E7F7-4800-8DFB-4D2696999642}"/>
                </a:ext>
              </a:extLst>
            </p:cNvPr>
            <p:cNvSpPr/>
            <p:nvPr/>
          </p:nvSpPr>
          <p:spPr>
            <a:xfrm>
              <a:off x="7907953"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a:extLst>
              <a:ext uri="{FF2B5EF4-FFF2-40B4-BE49-F238E27FC236}">
                <a16:creationId xmlns:a16="http://schemas.microsoft.com/office/drawing/2014/main" id="{6B5DD255-BFA9-48CE-B9B8-FC008D66F3F7}"/>
              </a:ext>
            </a:extLst>
          </p:cNvPr>
          <p:cNvGrpSpPr/>
          <p:nvPr/>
        </p:nvGrpSpPr>
        <p:grpSpPr>
          <a:xfrm>
            <a:off x="10466969" y="2712640"/>
            <a:ext cx="859631" cy="859631"/>
            <a:chOff x="8501063" y="3605420"/>
            <a:chExt cx="859631" cy="859631"/>
          </a:xfrm>
        </p:grpSpPr>
        <p:sp>
          <p:nvSpPr>
            <p:cNvPr id="16" name="椭圆 15">
              <a:extLst>
                <a:ext uri="{FF2B5EF4-FFF2-40B4-BE49-F238E27FC236}">
                  <a16:creationId xmlns:a16="http://schemas.microsoft.com/office/drawing/2014/main" id="{47E31694-A402-4E5B-AA3F-2CE8AB3D0312}"/>
                </a:ext>
              </a:extLst>
            </p:cNvPr>
            <p:cNvSpPr/>
            <p:nvPr/>
          </p:nvSpPr>
          <p:spPr>
            <a:xfrm>
              <a:off x="8501063"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a:extLst>
                <a:ext uri="{FF2B5EF4-FFF2-40B4-BE49-F238E27FC236}">
                  <a16:creationId xmlns:a16="http://schemas.microsoft.com/office/drawing/2014/main" id="{2B5212F0-2B63-4FC1-A460-62F90BDBFF29}"/>
                </a:ext>
              </a:extLst>
            </p:cNvPr>
            <p:cNvSpPr/>
            <p:nvPr/>
          </p:nvSpPr>
          <p:spPr>
            <a:xfrm>
              <a:off x="8881685"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a:extLst>
              <a:ext uri="{FF2B5EF4-FFF2-40B4-BE49-F238E27FC236}">
                <a16:creationId xmlns:a16="http://schemas.microsoft.com/office/drawing/2014/main" id="{7287BAA3-E3C4-4CF0-B397-2F038D88B3E7}"/>
              </a:ext>
            </a:extLst>
          </p:cNvPr>
          <p:cNvSpPr txBox="1"/>
          <p:nvPr/>
        </p:nvSpPr>
        <p:spPr>
          <a:xfrm>
            <a:off x="4206733" y="804616"/>
            <a:ext cx="4041491" cy="461665"/>
          </a:xfrm>
          <a:prstGeom prst="rect">
            <a:avLst/>
          </a:prstGeom>
          <a:noFill/>
        </p:spPr>
        <p:txBody>
          <a:bodyPr wrap="none" rtlCol="0">
            <a:spAutoFit/>
          </a:bodyPr>
          <a:lstStyle/>
          <a:p>
            <a:r>
              <a:rPr lang="en-IN" altLang="zh-CN" sz="2400" dirty="0">
                <a:latin typeface="+mn-ea"/>
              </a:rPr>
              <a:t>b) Proposed System Diagram</a:t>
            </a:r>
            <a:endParaRPr lang="zh-CN" altLang="en-US" sz="2400" dirty="0">
              <a:latin typeface="+mn-ea"/>
            </a:endParaRPr>
          </a:p>
        </p:txBody>
      </p:sp>
      <p:grpSp>
        <p:nvGrpSpPr>
          <p:cNvPr id="23" name="组合 22">
            <a:extLst>
              <a:ext uri="{FF2B5EF4-FFF2-40B4-BE49-F238E27FC236}">
                <a16:creationId xmlns:a16="http://schemas.microsoft.com/office/drawing/2014/main" id="{2C0BF100-714D-402A-B773-9B10E45A0533}"/>
              </a:ext>
            </a:extLst>
          </p:cNvPr>
          <p:cNvGrpSpPr/>
          <p:nvPr/>
        </p:nvGrpSpPr>
        <p:grpSpPr>
          <a:xfrm>
            <a:off x="776938" y="2617675"/>
            <a:ext cx="1193752" cy="1184862"/>
            <a:chOff x="2006601" y="3199814"/>
            <a:chExt cx="1673224" cy="1673224"/>
          </a:xfrm>
        </p:grpSpPr>
        <p:sp useBgFill="1">
          <p:nvSpPr>
            <p:cNvPr id="24" name="椭圆 23">
              <a:extLst>
                <a:ext uri="{FF2B5EF4-FFF2-40B4-BE49-F238E27FC236}">
                  <a16:creationId xmlns:a16="http://schemas.microsoft.com/office/drawing/2014/main" id="{E3851A55-9536-484E-BCE5-B3A674F9C50B}"/>
                </a:ext>
              </a:extLst>
            </p:cNvPr>
            <p:cNvSpPr/>
            <p:nvPr/>
          </p:nvSpPr>
          <p:spPr>
            <a:xfrm>
              <a:off x="2310561" y="3511550"/>
              <a:ext cx="1085850" cy="10858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同心圆 2">
              <a:extLst>
                <a:ext uri="{FF2B5EF4-FFF2-40B4-BE49-F238E27FC236}">
                  <a16:creationId xmlns:a16="http://schemas.microsoft.com/office/drawing/2014/main" id="{381BD22F-AD0D-4ADE-9E7E-224DEB4A398E}"/>
                </a:ext>
              </a:extLst>
            </p:cNvPr>
            <p:cNvSpPr/>
            <p:nvPr/>
          </p:nvSpPr>
          <p:spPr>
            <a:xfrm>
              <a:off x="2006601" y="3199814"/>
              <a:ext cx="1673224" cy="1673224"/>
            </a:xfrm>
            <a:prstGeom prst="donut">
              <a:avLst>
                <a:gd name="adj" fmla="val 20057"/>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A5A37BEE-710F-4CC3-936C-4884F23CAFAB}"/>
                </a:ext>
              </a:extLst>
            </p:cNvPr>
            <p:cNvSpPr/>
            <p:nvPr/>
          </p:nvSpPr>
          <p:spPr>
            <a:xfrm>
              <a:off x="2181225" y="3373250"/>
              <a:ext cx="1323976" cy="132397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4" name="Picture 33">
            <a:extLst>
              <a:ext uri="{FF2B5EF4-FFF2-40B4-BE49-F238E27FC236}">
                <a16:creationId xmlns:a16="http://schemas.microsoft.com/office/drawing/2014/main" id="{E397B0DC-23DF-0000-5646-000C3F2D9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467" y="1760334"/>
            <a:ext cx="6296025" cy="2876550"/>
          </a:xfrm>
          <a:prstGeom prst="rect">
            <a:avLst/>
          </a:prstGeom>
        </p:spPr>
      </p:pic>
    </p:spTree>
    <p:extLst>
      <p:ext uri="{BB962C8B-B14F-4D97-AF65-F5344CB8AC3E}">
        <p14:creationId xmlns:p14="http://schemas.microsoft.com/office/powerpoint/2010/main" val="17433560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35" presetClass="path" presetSubtype="0" decel="100000" fill="hold" nodeType="withEffect">
                                  <p:stCondLst>
                                    <p:cond delay="500"/>
                                  </p:stCondLst>
                                  <p:childTnLst>
                                    <p:animMotion origin="layout" path="M 2.08333E-7 -2.59259E-6 L -0.04557 -2.59259E-6 " pathEditMode="relative" rAng="0" ptsTypes="AA">
                                      <p:cBhvr>
                                        <p:cTn id="9" dur="1500" spd="-100000" fill="hold"/>
                                        <p:tgtEl>
                                          <p:spTgt spid="5"/>
                                        </p:tgtEl>
                                        <p:attrNameLst>
                                          <p:attrName>ppt_x</p:attrName>
                                          <p:attrName>ppt_y</p:attrName>
                                        </p:attrNameLst>
                                      </p:cBhvr>
                                      <p:rCtr x="-2279" y="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par>
                                <p:cTn id="14" presetID="35" presetClass="path" presetSubtype="0" decel="100000" fill="hold" nodeType="withEffect">
                                  <p:stCondLst>
                                    <p:cond delay="0"/>
                                  </p:stCondLst>
                                  <p:childTnLst>
                                    <p:animMotion origin="layout" path="M 2.22045E-16 -1.85185E-6 L -0.04557 -1.85185E-6 " pathEditMode="relative" rAng="0" ptsTypes="AA">
                                      <p:cBhvr>
                                        <p:cTn id="15" dur="1500" spd="-100000" fill="hold"/>
                                        <p:tgtEl>
                                          <p:spTgt spid="15"/>
                                        </p:tgtEl>
                                        <p:attrNameLst>
                                          <p:attrName>ppt_x</p:attrName>
                                          <p:attrName>ppt_y</p:attrName>
                                        </p:attrNameLst>
                                      </p:cBhvr>
                                      <p:rCtr x="-2279" y="0"/>
                                    </p:animMotion>
                                  </p:childTnLst>
                                </p:cTn>
                              </p:par>
                              <p:par>
                                <p:cTn id="16" presetID="10" presetClass="entr" presetSubtype="0"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35" presetClass="path" presetSubtype="0" decel="100000" fill="hold" nodeType="withEffect">
                                  <p:stCondLst>
                                    <p:cond delay="250"/>
                                  </p:stCondLst>
                                  <p:childTnLst>
                                    <p:animMotion origin="layout" path="M -3.125E-6 4.44444E-6 L -0.04557 4.44444E-6 " pathEditMode="relative" rAng="0" ptsTypes="AA">
                                      <p:cBhvr>
                                        <p:cTn id="20" dur="1500" spd="-100000" fill="hold"/>
                                        <p:tgtEl>
                                          <p:spTgt spid="12"/>
                                        </p:tgtEl>
                                        <p:attrNameLst>
                                          <p:attrName>ppt_x</p:attrName>
                                          <p:attrName>ppt_y</p:attrName>
                                        </p:attrNameLst>
                                      </p:cBhvr>
                                      <p:rCtr x="-2279" y="0"/>
                                    </p:animMotion>
                                  </p:childTnLst>
                                </p:cTn>
                              </p:par>
                              <p:par>
                                <p:cTn id="21" presetID="10" presetClass="entr" presetSubtype="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childTnLst>
                                </p:cTn>
                              </p:par>
                              <p:par>
                                <p:cTn id="24" presetID="35" presetClass="path" presetSubtype="0" decel="100000" fill="hold" nodeType="withEffect">
                                  <p:stCondLst>
                                    <p:cond delay="1000"/>
                                  </p:stCondLst>
                                  <p:childTnLst>
                                    <p:animMotion origin="layout" path="M -1.25E-6 4.81481E-6 L -0.04557 4.81481E-6 " pathEditMode="relative" rAng="0" ptsTypes="AA">
                                      <p:cBhvr>
                                        <p:cTn id="25" dur="1500" spd="-100000" fill="hold"/>
                                        <p:tgtEl>
                                          <p:spTgt spid="6"/>
                                        </p:tgtEl>
                                        <p:attrNameLst>
                                          <p:attrName>ppt_x</p:attrName>
                                          <p:attrName>ppt_y</p:attrName>
                                        </p:attrNameLst>
                                      </p:cBhvr>
                                      <p:rCtr x="-2279" y="0"/>
                                    </p:animMotion>
                                  </p:childTnLst>
                                </p:cTn>
                              </p:par>
                              <p:par>
                                <p:cTn id="26" presetID="10" presetClass="entr" presetSubtype="0" fill="hold" nodeType="withEffect">
                                  <p:stCondLst>
                                    <p:cond delay="1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750"/>
                                        <p:tgtEl>
                                          <p:spTgt spid="23"/>
                                        </p:tgtEl>
                                      </p:cBhvr>
                                    </p:animEffect>
                                  </p:childTnLst>
                                </p:cTn>
                              </p:par>
                              <p:par>
                                <p:cTn id="29" presetID="35" presetClass="path" presetSubtype="0" decel="100000" fill="hold" nodeType="withEffect">
                                  <p:stCondLst>
                                    <p:cond delay="1250"/>
                                  </p:stCondLst>
                                  <p:childTnLst>
                                    <p:animMotion origin="layout" path="M -2.08333E-7 4.44444E-6 L -0.04557 4.44444E-6 " pathEditMode="relative" rAng="0" ptsTypes="AA">
                                      <p:cBhvr>
                                        <p:cTn id="30" dur="1500" spd="-100000" fill="hold"/>
                                        <p:tgtEl>
                                          <p:spTgt spid="23"/>
                                        </p:tgtEl>
                                        <p:attrNameLst>
                                          <p:attrName>ppt_x</p:attrName>
                                          <p:attrName>ppt_y</p:attrName>
                                        </p:attrNameLst>
                                      </p:cBhvr>
                                      <p:rCtr x="-2279" y="0"/>
                                    </p:animMotion>
                                  </p:childTnLst>
                                </p:cTn>
                              </p:par>
                            </p:childTnLst>
                          </p:cTn>
                        </p:par>
                        <p:par>
                          <p:cTn id="31" fill="hold">
                            <p:stCondLst>
                              <p:cond delay="4750"/>
                            </p:stCondLst>
                            <p:childTnLst>
                              <p:par>
                                <p:cTn id="32" presetID="22" presetClass="entr" presetSubtype="4"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42" presetClass="path" presetSubtype="0" accel="50000" decel="50000" fill="hold" nodeType="withEffect">
                                  <p:stCondLst>
                                    <p:cond delay="0"/>
                                  </p:stCondLst>
                                  <p:childTnLst>
                                    <p:animMotion origin="layout" path="M 2.70833E-6 4.81481E-6 L -3.54167E-6 4.44444E-6 " pathEditMode="relative" rAng="0" ptsTypes="AA">
                                      <p:cBhvr>
                                        <p:cTn id="39" dur="2000" fill="hold"/>
                                        <p:tgtEl>
                                          <p:spTgt spid="34"/>
                                        </p:tgtEl>
                                        <p:attrNameLst>
                                          <p:attrName>ppt_x</p:attrName>
                                          <p:attrName>ppt_y</p:attrName>
                                        </p:attrNameLst>
                                      </p:cBhvr>
                                      <p:rCtr x="82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FE15F3E-8720-43B0-AF0E-0A59991C61B7}"/>
              </a:ext>
            </a:extLst>
          </p:cNvPr>
          <p:cNvSpPr/>
          <p:nvPr/>
        </p:nvSpPr>
        <p:spPr>
          <a:xfrm>
            <a:off x="694733" y="581748"/>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5" name="图片 4">
            <a:extLst>
              <a:ext uri="{FF2B5EF4-FFF2-40B4-BE49-F238E27FC236}">
                <a16:creationId xmlns:a16="http://schemas.microsoft.com/office/drawing/2014/main" id="{0108EAD8-D203-440A-8E20-EA463FD53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431" y="1334476"/>
            <a:ext cx="738467" cy="734148"/>
          </a:xfrm>
          <a:prstGeom prst="rect">
            <a:avLst/>
          </a:prstGeom>
        </p:spPr>
      </p:pic>
      <p:pic>
        <p:nvPicPr>
          <p:cNvPr id="6" name="图片 5">
            <a:extLst>
              <a:ext uri="{FF2B5EF4-FFF2-40B4-BE49-F238E27FC236}">
                <a16:creationId xmlns:a16="http://schemas.microsoft.com/office/drawing/2014/main" id="{E99D992A-CA2E-4E19-8842-6D285D016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601" y="5333215"/>
            <a:ext cx="792125" cy="787493"/>
          </a:xfrm>
          <a:prstGeom prst="rect">
            <a:avLst/>
          </a:prstGeom>
        </p:spPr>
      </p:pic>
      <p:pic>
        <p:nvPicPr>
          <p:cNvPr id="7" name="图片 6">
            <a:extLst>
              <a:ext uri="{FF2B5EF4-FFF2-40B4-BE49-F238E27FC236}">
                <a16:creationId xmlns:a16="http://schemas.microsoft.com/office/drawing/2014/main" id="{4403B9BE-927C-4C7C-8068-D3EB7A74B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773" y="3259147"/>
            <a:ext cx="792125" cy="787493"/>
          </a:xfrm>
          <a:prstGeom prst="rect">
            <a:avLst/>
          </a:prstGeom>
        </p:spPr>
      </p:pic>
      <p:pic>
        <p:nvPicPr>
          <p:cNvPr id="8" name="图片 7">
            <a:extLst>
              <a:ext uri="{FF2B5EF4-FFF2-40B4-BE49-F238E27FC236}">
                <a16:creationId xmlns:a16="http://schemas.microsoft.com/office/drawing/2014/main" id="{CAFD85A7-9AC3-4A89-AD2A-AAC375EE70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04" y="4276461"/>
            <a:ext cx="873862" cy="868752"/>
          </a:xfrm>
          <a:prstGeom prst="rect">
            <a:avLst/>
          </a:prstGeom>
        </p:spPr>
      </p:pic>
      <p:pic>
        <p:nvPicPr>
          <p:cNvPr id="9" name="图片 8">
            <a:extLst>
              <a:ext uri="{FF2B5EF4-FFF2-40B4-BE49-F238E27FC236}">
                <a16:creationId xmlns:a16="http://schemas.microsoft.com/office/drawing/2014/main" id="{B66513BE-E523-4F1E-BED2-8A91CB8D1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73" y="2267120"/>
            <a:ext cx="792125" cy="787493"/>
          </a:xfrm>
          <a:prstGeom prst="rect">
            <a:avLst/>
          </a:prstGeom>
        </p:spPr>
      </p:pic>
      <p:pic>
        <p:nvPicPr>
          <p:cNvPr id="10" name="图片 9">
            <a:extLst>
              <a:ext uri="{FF2B5EF4-FFF2-40B4-BE49-F238E27FC236}">
                <a16:creationId xmlns:a16="http://schemas.microsoft.com/office/drawing/2014/main" id="{120931EF-4E0E-4589-B7F3-4EA46B5339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88" y="1817153"/>
            <a:ext cx="1262561" cy="1255178"/>
          </a:xfrm>
          <a:prstGeom prst="rect">
            <a:avLst/>
          </a:prstGeom>
        </p:spPr>
      </p:pic>
      <p:sp>
        <p:nvSpPr>
          <p:cNvPr id="11" name="矩形 10">
            <a:extLst>
              <a:ext uri="{FF2B5EF4-FFF2-40B4-BE49-F238E27FC236}">
                <a16:creationId xmlns:a16="http://schemas.microsoft.com/office/drawing/2014/main" id="{64542064-6DB2-4BA2-A77D-74046E30831A}"/>
              </a:ext>
            </a:extLst>
          </p:cNvPr>
          <p:cNvSpPr/>
          <p:nvPr/>
        </p:nvSpPr>
        <p:spPr>
          <a:xfrm>
            <a:off x="1972693" y="1557314"/>
            <a:ext cx="1526684" cy="307777"/>
          </a:xfrm>
          <a:prstGeom prst="rect">
            <a:avLst/>
          </a:prstGeom>
        </p:spPr>
        <p:txBody>
          <a:bodyPr wrap="squar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Time and Date</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7B8126-02B6-48B0-A336-EAEC3EEBF587}"/>
              </a:ext>
            </a:extLst>
          </p:cNvPr>
          <p:cNvSpPr/>
          <p:nvPr/>
        </p:nvSpPr>
        <p:spPr>
          <a:xfrm>
            <a:off x="1909447" y="2532879"/>
            <a:ext cx="1685911"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Weather Forecast</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6C414A7-48C1-4A89-B0E9-FDCE0DD71ACD}"/>
              </a:ext>
            </a:extLst>
          </p:cNvPr>
          <p:cNvSpPr/>
          <p:nvPr/>
        </p:nvSpPr>
        <p:spPr>
          <a:xfrm>
            <a:off x="1972693" y="3542407"/>
            <a:ext cx="1565044"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Unit Conversion</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5A82F1A-9A27-4BC7-B3BC-1408925A5902}"/>
              </a:ext>
            </a:extLst>
          </p:cNvPr>
          <p:cNvSpPr/>
          <p:nvPr/>
        </p:nvSpPr>
        <p:spPr>
          <a:xfrm>
            <a:off x="1938604" y="4556948"/>
            <a:ext cx="1447512"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Setting Alarms</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5868EF9F-0E65-48BF-88D9-A6F4E9B5B125}"/>
              </a:ext>
            </a:extLst>
          </p:cNvPr>
          <p:cNvSpPr/>
          <p:nvPr/>
        </p:nvSpPr>
        <p:spPr>
          <a:xfrm>
            <a:off x="1972692" y="5443847"/>
            <a:ext cx="2017668"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Language Translation</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975DFB45-EA4C-4E81-B48E-B2FC7C16000F}"/>
              </a:ext>
            </a:extLst>
          </p:cNvPr>
          <p:cNvSpPr/>
          <p:nvPr/>
        </p:nvSpPr>
        <p:spPr>
          <a:xfrm>
            <a:off x="5546249" y="2239429"/>
            <a:ext cx="1540037"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Search the Web</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A546807-1193-464B-AC89-B5030EACA601}"/>
              </a:ext>
            </a:extLst>
          </p:cNvPr>
          <p:cNvSpPr txBox="1"/>
          <p:nvPr/>
        </p:nvSpPr>
        <p:spPr>
          <a:xfrm>
            <a:off x="4076417" y="846566"/>
            <a:ext cx="2254143" cy="461665"/>
          </a:xfrm>
          <a:prstGeom prst="rect">
            <a:avLst/>
          </a:prstGeom>
          <a:noFill/>
        </p:spPr>
        <p:txBody>
          <a:bodyPr wrap="none" rtlCol="0">
            <a:spAutoFit/>
          </a:bodyPr>
          <a:lstStyle/>
          <a:p>
            <a:r>
              <a:rPr lang="en-US" altLang="zh-CN" sz="2400" dirty="0">
                <a:latin typeface="+mn-ea"/>
              </a:rPr>
              <a:t>List Of Modules</a:t>
            </a:r>
            <a:endParaRPr lang="zh-CN" altLang="en-US" sz="2400" dirty="0">
              <a:latin typeface="+mn-ea"/>
            </a:endParaRPr>
          </a:p>
        </p:txBody>
      </p:sp>
      <p:pic>
        <p:nvPicPr>
          <p:cNvPr id="2" name="图片 4">
            <a:extLst>
              <a:ext uri="{FF2B5EF4-FFF2-40B4-BE49-F238E27FC236}">
                <a16:creationId xmlns:a16="http://schemas.microsoft.com/office/drawing/2014/main" id="{0429D968-F115-721D-60E7-110598535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411" y="3322568"/>
            <a:ext cx="1020340" cy="1014372"/>
          </a:xfrm>
          <a:prstGeom prst="rect">
            <a:avLst/>
          </a:prstGeom>
        </p:spPr>
      </p:pic>
      <p:pic>
        <p:nvPicPr>
          <p:cNvPr id="24" name="图片 8">
            <a:extLst>
              <a:ext uri="{FF2B5EF4-FFF2-40B4-BE49-F238E27FC236}">
                <a16:creationId xmlns:a16="http://schemas.microsoft.com/office/drawing/2014/main" id="{E5EAFE29-EDBA-C2B8-5E5A-6E7998B30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9929" y="4638882"/>
            <a:ext cx="1094479" cy="1088079"/>
          </a:xfrm>
          <a:prstGeom prst="rect">
            <a:avLst/>
          </a:prstGeom>
        </p:spPr>
      </p:pic>
      <p:sp>
        <p:nvSpPr>
          <p:cNvPr id="25" name="矩形 10">
            <a:extLst>
              <a:ext uri="{FF2B5EF4-FFF2-40B4-BE49-F238E27FC236}">
                <a16:creationId xmlns:a16="http://schemas.microsoft.com/office/drawing/2014/main" id="{98D0BFCD-8E52-4773-1FB7-8ECB846B5989}"/>
              </a:ext>
            </a:extLst>
          </p:cNvPr>
          <p:cNvSpPr/>
          <p:nvPr/>
        </p:nvSpPr>
        <p:spPr>
          <a:xfrm>
            <a:off x="5535481" y="3536071"/>
            <a:ext cx="1145804" cy="307777"/>
          </a:xfrm>
          <a:prstGeom prst="rect">
            <a:avLst/>
          </a:prstGeom>
        </p:spPr>
        <p:txBody>
          <a:bodyPr wrap="squar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Reminders</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6" name="矩形 12">
            <a:extLst>
              <a:ext uri="{FF2B5EF4-FFF2-40B4-BE49-F238E27FC236}">
                <a16:creationId xmlns:a16="http://schemas.microsoft.com/office/drawing/2014/main" id="{6392C253-8716-D69C-8FEA-E7F9DA676318}"/>
              </a:ext>
            </a:extLst>
          </p:cNvPr>
          <p:cNvSpPr/>
          <p:nvPr/>
        </p:nvSpPr>
        <p:spPr>
          <a:xfrm>
            <a:off x="5589641" y="4945819"/>
            <a:ext cx="1370888"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Playing Music</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27" name="图片 6">
            <a:extLst>
              <a:ext uri="{FF2B5EF4-FFF2-40B4-BE49-F238E27FC236}">
                <a16:creationId xmlns:a16="http://schemas.microsoft.com/office/drawing/2014/main" id="{12DB8DF7-D4A6-B218-E9A8-78434A5870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229" y="1957667"/>
            <a:ext cx="1620023" cy="1610550"/>
          </a:xfrm>
          <a:prstGeom prst="rect">
            <a:avLst/>
          </a:prstGeom>
        </p:spPr>
      </p:pic>
      <p:pic>
        <p:nvPicPr>
          <p:cNvPr id="28" name="图片 7">
            <a:extLst>
              <a:ext uri="{FF2B5EF4-FFF2-40B4-BE49-F238E27FC236}">
                <a16:creationId xmlns:a16="http://schemas.microsoft.com/office/drawing/2014/main" id="{9845F8C8-5371-2F04-7669-A3769161E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831" y="3705581"/>
            <a:ext cx="1428818" cy="1420463"/>
          </a:xfrm>
          <a:prstGeom prst="rect">
            <a:avLst/>
          </a:prstGeom>
        </p:spPr>
      </p:pic>
      <p:sp>
        <p:nvSpPr>
          <p:cNvPr id="29" name="矩形 14">
            <a:extLst>
              <a:ext uri="{FF2B5EF4-FFF2-40B4-BE49-F238E27FC236}">
                <a16:creationId xmlns:a16="http://schemas.microsoft.com/office/drawing/2014/main" id="{5FCF7955-ECCD-2906-F642-91B5B9DD7502}"/>
              </a:ext>
            </a:extLst>
          </p:cNvPr>
          <p:cNvSpPr/>
          <p:nvPr/>
        </p:nvSpPr>
        <p:spPr>
          <a:xfrm>
            <a:off x="9344784" y="2675192"/>
            <a:ext cx="1911934"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Send Text Messages</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30" name="矩形 16">
            <a:extLst>
              <a:ext uri="{FF2B5EF4-FFF2-40B4-BE49-F238E27FC236}">
                <a16:creationId xmlns:a16="http://schemas.microsoft.com/office/drawing/2014/main" id="{4A9BB751-2857-7FC8-CE9A-B69A78F54248}"/>
              </a:ext>
            </a:extLst>
          </p:cNvPr>
          <p:cNvSpPr/>
          <p:nvPr/>
        </p:nvSpPr>
        <p:spPr>
          <a:xfrm>
            <a:off x="9387252" y="4359470"/>
            <a:ext cx="1778051" cy="307777"/>
          </a:xfrm>
          <a:prstGeom prst="rect">
            <a:avLst/>
          </a:prstGeom>
        </p:spPr>
        <p:txBody>
          <a:bodyPr wrap="none">
            <a:spAutoFit/>
          </a:bodyPr>
          <a:lstStyle/>
          <a:p>
            <a:r>
              <a:rPr lang="en-IN" altLang="zh-CN" sz="140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Open Applications</a:t>
            </a:r>
            <a:endParaRPr lang="zh-CN" altLang="en-US" sz="1400" dirty="0">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28924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35" presetClass="path" presetSubtype="0" decel="100000" fill="hold" grpId="1" nodeType="withEffect">
                                  <p:stCondLst>
                                    <p:cond delay="0"/>
                                  </p:stCondLst>
                                  <p:childTnLst>
                                    <p:animMotion origin="layout" path="M 2.08333E-7 -2.59259E-6 L -0.04557 -2.59259E-6 " pathEditMode="relative" rAng="0" ptsTypes="AA">
                                      <p:cBhvr>
                                        <p:cTn id="9" dur="1500" spd="-100000" fill="hold"/>
                                        <p:tgtEl>
                                          <p:spTgt spid="23"/>
                                        </p:tgtEl>
                                        <p:attrNameLst>
                                          <p:attrName>ppt_x</p:attrName>
                                          <p:attrName>ppt_y</p:attrName>
                                        </p:attrNameLst>
                                      </p:cBhvr>
                                      <p:rCtr x="-2279" y="0"/>
                                    </p:animMotion>
                                  </p:childTnLst>
                                </p:cTn>
                              </p:par>
                            </p:childTnLst>
                          </p:cTn>
                        </p:par>
                        <p:par>
                          <p:cTn id="10" fill="hold">
                            <p:stCondLst>
                              <p:cond delay="15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2000"/>
                            </p:stCondLst>
                            <p:childTnLst>
                              <p:par>
                                <p:cTn id="18" presetID="49" presetClass="entr" presetSubtype="0"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 calcmode="lin" valueType="num">
                                      <p:cBhvr>
                                        <p:cTn id="22" dur="500" fill="hold"/>
                                        <p:tgtEl>
                                          <p:spTgt spid="9"/>
                                        </p:tgtEl>
                                        <p:attrNameLst>
                                          <p:attrName>style.rotation</p:attrName>
                                        </p:attrNameLst>
                                      </p:cBhvr>
                                      <p:tavLst>
                                        <p:tav tm="0">
                                          <p:val>
                                            <p:fltVal val="360"/>
                                          </p:val>
                                        </p:tav>
                                        <p:tav tm="100000">
                                          <p:val>
                                            <p:fltVal val="0"/>
                                          </p:val>
                                        </p:tav>
                                      </p:tavLst>
                                    </p:anim>
                                    <p:animEffect transition="in" filter="fade">
                                      <p:cBhvr>
                                        <p:cTn id="23" dur="500"/>
                                        <p:tgtEl>
                                          <p:spTgt spid="9"/>
                                        </p:tgtEl>
                                      </p:cBhvr>
                                    </p:animEffect>
                                  </p:childTnLst>
                                </p:cTn>
                              </p:par>
                            </p:childTnLst>
                          </p:cTn>
                        </p:par>
                        <p:par>
                          <p:cTn id="24" fill="hold">
                            <p:stCondLst>
                              <p:cond delay="2500"/>
                            </p:stCondLst>
                            <p:childTnLst>
                              <p:par>
                                <p:cTn id="25" presetID="49" presetClass="entr" presetSubtype="0" decel="10000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 calcmode="lin" valueType="num">
                                      <p:cBhvr>
                                        <p:cTn id="29" dur="500" fill="hold"/>
                                        <p:tgtEl>
                                          <p:spTgt spid="7"/>
                                        </p:tgtEl>
                                        <p:attrNameLst>
                                          <p:attrName>style.rotation</p:attrName>
                                        </p:attrNameLst>
                                      </p:cBhvr>
                                      <p:tavLst>
                                        <p:tav tm="0">
                                          <p:val>
                                            <p:fltVal val="360"/>
                                          </p:val>
                                        </p:tav>
                                        <p:tav tm="100000">
                                          <p:val>
                                            <p:fltVal val="0"/>
                                          </p:val>
                                        </p:tav>
                                      </p:tavLst>
                                    </p:anim>
                                    <p:animEffect transition="in" filter="fade">
                                      <p:cBhvr>
                                        <p:cTn id="30" dur="500"/>
                                        <p:tgtEl>
                                          <p:spTgt spid="7"/>
                                        </p:tgtEl>
                                      </p:cBhvr>
                                    </p:animEffect>
                                  </p:childTnLst>
                                </p:cTn>
                              </p:par>
                            </p:childTnLst>
                          </p:cTn>
                        </p:par>
                        <p:par>
                          <p:cTn id="31" fill="hold">
                            <p:stCondLst>
                              <p:cond delay="3000"/>
                            </p:stCondLst>
                            <p:childTnLst>
                              <p:par>
                                <p:cTn id="32" presetID="49" presetClass="entr" presetSubtype="0" decel="10000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 calcmode="lin" valueType="num">
                                      <p:cBhvr>
                                        <p:cTn id="36" dur="500" fill="hold"/>
                                        <p:tgtEl>
                                          <p:spTgt spid="8"/>
                                        </p:tgtEl>
                                        <p:attrNameLst>
                                          <p:attrName>style.rotation</p:attrName>
                                        </p:attrNameLst>
                                      </p:cBhvr>
                                      <p:tavLst>
                                        <p:tav tm="0">
                                          <p:val>
                                            <p:fltVal val="360"/>
                                          </p:val>
                                        </p:tav>
                                        <p:tav tm="100000">
                                          <p:val>
                                            <p:fltVal val="0"/>
                                          </p:val>
                                        </p:tav>
                                      </p:tavLst>
                                    </p:anim>
                                    <p:animEffect transition="in" filter="fade">
                                      <p:cBhvr>
                                        <p:cTn id="37" dur="500"/>
                                        <p:tgtEl>
                                          <p:spTgt spid="8"/>
                                        </p:tgtEl>
                                      </p:cBhvr>
                                    </p:animEffect>
                                  </p:childTnLst>
                                </p:cTn>
                              </p:par>
                            </p:childTnLst>
                          </p:cTn>
                        </p:par>
                        <p:par>
                          <p:cTn id="38" fill="hold">
                            <p:stCondLst>
                              <p:cond delay="3500"/>
                            </p:stCondLst>
                            <p:childTnLst>
                              <p:par>
                                <p:cTn id="39" presetID="49" presetClass="entr" presetSubtype="0" decel="10000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style.rotation</p:attrName>
                                        </p:attrNameLst>
                                      </p:cBhvr>
                                      <p:tavLst>
                                        <p:tav tm="0">
                                          <p:val>
                                            <p:fltVal val="360"/>
                                          </p:val>
                                        </p:tav>
                                        <p:tav tm="100000">
                                          <p:val>
                                            <p:fltVal val="0"/>
                                          </p:val>
                                        </p:tav>
                                      </p:tavLst>
                                    </p:anim>
                                    <p:animEffect transition="in" filter="fade">
                                      <p:cBhvr>
                                        <p:cTn id="44" dur="500"/>
                                        <p:tgtEl>
                                          <p:spTgt spid="6"/>
                                        </p:tgtEl>
                                      </p:cBhvr>
                                    </p:animEffect>
                                  </p:childTnLst>
                                </p:cTn>
                              </p:par>
                            </p:childTnLst>
                          </p:cTn>
                        </p:par>
                        <p:par>
                          <p:cTn id="45" fill="hold">
                            <p:stCondLst>
                              <p:cond delay="4000"/>
                            </p:stCondLst>
                            <p:childTnLst>
                              <p:par>
                                <p:cTn id="46" presetID="55"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1000" fill="hold"/>
                                        <p:tgtEl>
                                          <p:spTgt spid="11"/>
                                        </p:tgtEl>
                                        <p:attrNameLst>
                                          <p:attrName>ppt_w</p:attrName>
                                        </p:attrNameLst>
                                      </p:cBhvr>
                                      <p:tavLst>
                                        <p:tav tm="0">
                                          <p:val>
                                            <p:strVal val="#ppt_w*0.70"/>
                                          </p:val>
                                        </p:tav>
                                        <p:tav tm="100000">
                                          <p:val>
                                            <p:strVal val="#ppt_w"/>
                                          </p:val>
                                        </p:tav>
                                      </p:tavLst>
                                    </p:anim>
                                    <p:anim calcmode="lin" valueType="num">
                                      <p:cBhvr>
                                        <p:cTn id="49" dur="1000" fill="hold"/>
                                        <p:tgtEl>
                                          <p:spTgt spid="11"/>
                                        </p:tgtEl>
                                        <p:attrNameLst>
                                          <p:attrName>ppt_h</p:attrName>
                                        </p:attrNameLst>
                                      </p:cBhvr>
                                      <p:tavLst>
                                        <p:tav tm="0">
                                          <p:val>
                                            <p:strVal val="#ppt_h"/>
                                          </p:val>
                                        </p:tav>
                                        <p:tav tm="100000">
                                          <p:val>
                                            <p:strVal val="#ppt_h"/>
                                          </p:val>
                                        </p:tav>
                                      </p:tavLst>
                                    </p:anim>
                                    <p:animEffect transition="in" filter="fade">
                                      <p:cBhvr>
                                        <p:cTn id="50" dur="1000"/>
                                        <p:tgtEl>
                                          <p:spTgt spid="11"/>
                                        </p:tgtEl>
                                      </p:cBhvr>
                                    </p:animEffect>
                                  </p:childTnLst>
                                </p:cTn>
                              </p:par>
                            </p:childTnLst>
                          </p:cTn>
                        </p:par>
                        <p:par>
                          <p:cTn id="51" fill="hold">
                            <p:stCondLst>
                              <p:cond delay="5000"/>
                            </p:stCondLst>
                            <p:childTnLst>
                              <p:par>
                                <p:cTn id="52" presetID="55"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strVal val="#ppt_w*0.70"/>
                                          </p:val>
                                        </p:tav>
                                        <p:tav tm="100000">
                                          <p:val>
                                            <p:strVal val="#ppt_w"/>
                                          </p:val>
                                        </p:tav>
                                      </p:tavLst>
                                    </p:anim>
                                    <p:anim calcmode="lin" valueType="num">
                                      <p:cBhvr>
                                        <p:cTn id="55" dur="1000" fill="hold"/>
                                        <p:tgtEl>
                                          <p:spTgt spid="13"/>
                                        </p:tgtEl>
                                        <p:attrNameLst>
                                          <p:attrName>ppt_h</p:attrName>
                                        </p:attrNameLst>
                                      </p:cBhvr>
                                      <p:tavLst>
                                        <p:tav tm="0">
                                          <p:val>
                                            <p:strVal val="#ppt_h"/>
                                          </p:val>
                                        </p:tav>
                                        <p:tav tm="100000">
                                          <p:val>
                                            <p:strVal val="#ppt_h"/>
                                          </p:val>
                                        </p:tav>
                                      </p:tavLst>
                                    </p:anim>
                                    <p:animEffect transition="in" filter="fade">
                                      <p:cBhvr>
                                        <p:cTn id="56" dur="1000"/>
                                        <p:tgtEl>
                                          <p:spTgt spid="13"/>
                                        </p:tgtEl>
                                      </p:cBhvr>
                                    </p:animEffect>
                                  </p:childTnLst>
                                </p:cTn>
                              </p:par>
                            </p:childTnLst>
                          </p:cTn>
                        </p:par>
                        <p:par>
                          <p:cTn id="57" fill="hold">
                            <p:stCondLst>
                              <p:cond delay="6000"/>
                            </p:stCondLst>
                            <p:childTnLst>
                              <p:par>
                                <p:cTn id="58" presetID="55"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1000" fill="hold"/>
                                        <p:tgtEl>
                                          <p:spTgt spid="15"/>
                                        </p:tgtEl>
                                        <p:attrNameLst>
                                          <p:attrName>ppt_w</p:attrName>
                                        </p:attrNameLst>
                                      </p:cBhvr>
                                      <p:tavLst>
                                        <p:tav tm="0">
                                          <p:val>
                                            <p:strVal val="#ppt_w*0.70"/>
                                          </p:val>
                                        </p:tav>
                                        <p:tav tm="100000">
                                          <p:val>
                                            <p:strVal val="#ppt_w"/>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animEffect transition="in" filter="fade">
                                      <p:cBhvr>
                                        <p:cTn id="62" dur="1000"/>
                                        <p:tgtEl>
                                          <p:spTgt spid="15"/>
                                        </p:tgtEl>
                                      </p:cBhvr>
                                    </p:animEffect>
                                  </p:childTnLst>
                                </p:cTn>
                              </p:par>
                            </p:childTnLst>
                          </p:cTn>
                        </p:par>
                        <p:par>
                          <p:cTn id="63" fill="hold">
                            <p:stCondLst>
                              <p:cond delay="7000"/>
                            </p:stCondLst>
                            <p:childTnLst>
                              <p:par>
                                <p:cTn id="64" presetID="55"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strVal val="#ppt_w*0.70"/>
                                          </p:val>
                                        </p:tav>
                                        <p:tav tm="100000">
                                          <p:val>
                                            <p:strVal val="#ppt_w"/>
                                          </p:val>
                                        </p:tav>
                                      </p:tavLst>
                                    </p:anim>
                                    <p:anim calcmode="lin" valueType="num">
                                      <p:cBhvr>
                                        <p:cTn id="67" dur="1000" fill="hold"/>
                                        <p:tgtEl>
                                          <p:spTgt spid="17"/>
                                        </p:tgtEl>
                                        <p:attrNameLst>
                                          <p:attrName>ppt_h</p:attrName>
                                        </p:attrNameLst>
                                      </p:cBhvr>
                                      <p:tavLst>
                                        <p:tav tm="0">
                                          <p:val>
                                            <p:strVal val="#ppt_h"/>
                                          </p:val>
                                        </p:tav>
                                        <p:tav tm="100000">
                                          <p:val>
                                            <p:strVal val="#ppt_h"/>
                                          </p:val>
                                        </p:tav>
                                      </p:tavLst>
                                    </p:anim>
                                    <p:animEffect transition="in" filter="fade">
                                      <p:cBhvr>
                                        <p:cTn id="68" dur="1000"/>
                                        <p:tgtEl>
                                          <p:spTgt spid="17"/>
                                        </p:tgtEl>
                                      </p:cBhvr>
                                    </p:animEffect>
                                  </p:childTnLst>
                                </p:cTn>
                              </p:par>
                            </p:childTnLst>
                          </p:cTn>
                        </p:par>
                        <p:par>
                          <p:cTn id="69" fill="hold">
                            <p:stCondLst>
                              <p:cond delay="8000"/>
                            </p:stCondLst>
                            <p:childTnLst>
                              <p:par>
                                <p:cTn id="70" presetID="55" presetClass="entr" presetSubtype="0"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1000" fill="hold"/>
                                        <p:tgtEl>
                                          <p:spTgt spid="19"/>
                                        </p:tgtEl>
                                        <p:attrNameLst>
                                          <p:attrName>ppt_w</p:attrName>
                                        </p:attrNameLst>
                                      </p:cBhvr>
                                      <p:tavLst>
                                        <p:tav tm="0">
                                          <p:val>
                                            <p:strVal val="#ppt_w*0.70"/>
                                          </p:val>
                                        </p:tav>
                                        <p:tav tm="100000">
                                          <p:val>
                                            <p:strVal val="#ppt_w"/>
                                          </p:val>
                                        </p:tav>
                                      </p:tavLst>
                                    </p:anim>
                                    <p:anim calcmode="lin" valueType="num">
                                      <p:cBhvr>
                                        <p:cTn id="73" dur="1000" fill="hold"/>
                                        <p:tgtEl>
                                          <p:spTgt spid="19"/>
                                        </p:tgtEl>
                                        <p:attrNameLst>
                                          <p:attrName>ppt_h</p:attrName>
                                        </p:attrNameLst>
                                      </p:cBhvr>
                                      <p:tavLst>
                                        <p:tav tm="0">
                                          <p:val>
                                            <p:strVal val="#ppt_h"/>
                                          </p:val>
                                        </p:tav>
                                        <p:tav tm="100000">
                                          <p:val>
                                            <p:strVal val="#ppt_h"/>
                                          </p:val>
                                        </p:tav>
                                      </p:tavLst>
                                    </p:anim>
                                    <p:animEffect transition="in" filter="fade">
                                      <p:cBhvr>
                                        <p:cTn id="74" dur="1000"/>
                                        <p:tgtEl>
                                          <p:spTgt spid="19"/>
                                        </p:tgtEl>
                                      </p:cBhvr>
                                    </p:animEffect>
                                  </p:childTnLst>
                                </p:cTn>
                              </p:par>
                            </p:childTnLst>
                          </p:cTn>
                        </p:par>
                        <p:par>
                          <p:cTn id="75" fill="hold">
                            <p:stCondLst>
                              <p:cond delay="9000"/>
                            </p:stCondLst>
                            <p:childTnLst>
                              <p:par>
                                <p:cTn id="76" presetID="49" presetClass="entr" presetSubtype="0" decel="100000"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 calcmode="lin" valueType="num">
                                      <p:cBhvr>
                                        <p:cTn id="80" dur="500" fill="hold"/>
                                        <p:tgtEl>
                                          <p:spTgt spid="10"/>
                                        </p:tgtEl>
                                        <p:attrNameLst>
                                          <p:attrName>style.rotation</p:attrName>
                                        </p:attrNameLst>
                                      </p:cBhvr>
                                      <p:tavLst>
                                        <p:tav tm="0">
                                          <p:val>
                                            <p:fltVal val="360"/>
                                          </p:val>
                                        </p:tav>
                                        <p:tav tm="100000">
                                          <p:val>
                                            <p:fltVal val="0"/>
                                          </p:val>
                                        </p:tav>
                                      </p:tavLst>
                                    </p:anim>
                                    <p:animEffect transition="in" filter="fade">
                                      <p:cBhvr>
                                        <p:cTn id="81" dur="500"/>
                                        <p:tgtEl>
                                          <p:spTgt spid="10"/>
                                        </p:tgtEl>
                                      </p:cBhvr>
                                    </p:animEffect>
                                  </p:childTnLst>
                                </p:cTn>
                              </p:par>
                            </p:childTnLst>
                          </p:cTn>
                        </p:par>
                        <p:par>
                          <p:cTn id="82" fill="hold">
                            <p:stCondLst>
                              <p:cond delay="9500"/>
                            </p:stCondLst>
                            <p:childTnLst>
                              <p:par>
                                <p:cTn id="83" presetID="49" presetClass="entr" presetSubtype="0" decel="100000" fill="hold" nodeType="after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p:cTn id="85" dur="500" fill="hold"/>
                                        <p:tgtEl>
                                          <p:spTgt spid="2"/>
                                        </p:tgtEl>
                                        <p:attrNameLst>
                                          <p:attrName>ppt_w</p:attrName>
                                        </p:attrNameLst>
                                      </p:cBhvr>
                                      <p:tavLst>
                                        <p:tav tm="0">
                                          <p:val>
                                            <p:fltVal val="0"/>
                                          </p:val>
                                        </p:tav>
                                        <p:tav tm="100000">
                                          <p:val>
                                            <p:strVal val="#ppt_w"/>
                                          </p:val>
                                        </p:tav>
                                      </p:tavLst>
                                    </p:anim>
                                    <p:anim calcmode="lin" valueType="num">
                                      <p:cBhvr>
                                        <p:cTn id="86" dur="500" fill="hold"/>
                                        <p:tgtEl>
                                          <p:spTgt spid="2"/>
                                        </p:tgtEl>
                                        <p:attrNameLst>
                                          <p:attrName>ppt_h</p:attrName>
                                        </p:attrNameLst>
                                      </p:cBhvr>
                                      <p:tavLst>
                                        <p:tav tm="0">
                                          <p:val>
                                            <p:fltVal val="0"/>
                                          </p:val>
                                        </p:tav>
                                        <p:tav tm="100000">
                                          <p:val>
                                            <p:strVal val="#ppt_h"/>
                                          </p:val>
                                        </p:tav>
                                      </p:tavLst>
                                    </p:anim>
                                    <p:anim calcmode="lin" valueType="num">
                                      <p:cBhvr>
                                        <p:cTn id="87" dur="500" fill="hold"/>
                                        <p:tgtEl>
                                          <p:spTgt spid="2"/>
                                        </p:tgtEl>
                                        <p:attrNameLst>
                                          <p:attrName>style.rotation</p:attrName>
                                        </p:attrNameLst>
                                      </p:cBhvr>
                                      <p:tavLst>
                                        <p:tav tm="0">
                                          <p:val>
                                            <p:fltVal val="360"/>
                                          </p:val>
                                        </p:tav>
                                        <p:tav tm="100000">
                                          <p:val>
                                            <p:fltVal val="0"/>
                                          </p:val>
                                        </p:tav>
                                      </p:tavLst>
                                    </p:anim>
                                    <p:animEffect transition="in" filter="fade">
                                      <p:cBhvr>
                                        <p:cTn id="88" dur="500"/>
                                        <p:tgtEl>
                                          <p:spTgt spid="2"/>
                                        </p:tgtEl>
                                      </p:cBhvr>
                                    </p:animEffect>
                                  </p:childTnLst>
                                </p:cTn>
                              </p:par>
                            </p:childTnLst>
                          </p:cTn>
                        </p:par>
                        <p:par>
                          <p:cTn id="89" fill="hold">
                            <p:stCondLst>
                              <p:cond delay="10000"/>
                            </p:stCondLst>
                            <p:childTnLst>
                              <p:par>
                                <p:cTn id="90" presetID="49" presetClass="entr" presetSubtype="0" decel="10000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 calcmode="lin" valueType="num">
                                      <p:cBhvr>
                                        <p:cTn id="94" dur="500" fill="hold"/>
                                        <p:tgtEl>
                                          <p:spTgt spid="24"/>
                                        </p:tgtEl>
                                        <p:attrNameLst>
                                          <p:attrName>style.rotation</p:attrName>
                                        </p:attrNameLst>
                                      </p:cBhvr>
                                      <p:tavLst>
                                        <p:tav tm="0">
                                          <p:val>
                                            <p:fltVal val="360"/>
                                          </p:val>
                                        </p:tav>
                                        <p:tav tm="100000">
                                          <p:val>
                                            <p:fltVal val="0"/>
                                          </p:val>
                                        </p:tav>
                                      </p:tavLst>
                                    </p:anim>
                                    <p:animEffect transition="in" filter="fade">
                                      <p:cBhvr>
                                        <p:cTn id="95" dur="500"/>
                                        <p:tgtEl>
                                          <p:spTgt spid="24"/>
                                        </p:tgtEl>
                                      </p:cBhvr>
                                    </p:animEffect>
                                  </p:childTnLst>
                                </p:cTn>
                              </p:par>
                            </p:childTnLst>
                          </p:cTn>
                        </p:par>
                        <p:par>
                          <p:cTn id="96" fill="hold">
                            <p:stCondLst>
                              <p:cond delay="10500"/>
                            </p:stCondLst>
                            <p:childTnLst>
                              <p:par>
                                <p:cTn id="97" presetID="55"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p:cTn id="99" dur="1000" fill="hold"/>
                                        <p:tgtEl>
                                          <p:spTgt spid="21"/>
                                        </p:tgtEl>
                                        <p:attrNameLst>
                                          <p:attrName>ppt_w</p:attrName>
                                        </p:attrNameLst>
                                      </p:cBhvr>
                                      <p:tavLst>
                                        <p:tav tm="0">
                                          <p:val>
                                            <p:strVal val="#ppt_w*0.70"/>
                                          </p:val>
                                        </p:tav>
                                        <p:tav tm="100000">
                                          <p:val>
                                            <p:strVal val="#ppt_w"/>
                                          </p:val>
                                        </p:tav>
                                      </p:tavLst>
                                    </p:anim>
                                    <p:anim calcmode="lin" valueType="num">
                                      <p:cBhvr>
                                        <p:cTn id="100" dur="1000" fill="hold"/>
                                        <p:tgtEl>
                                          <p:spTgt spid="21"/>
                                        </p:tgtEl>
                                        <p:attrNameLst>
                                          <p:attrName>ppt_h</p:attrName>
                                        </p:attrNameLst>
                                      </p:cBhvr>
                                      <p:tavLst>
                                        <p:tav tm="0">
                                          <p:val>
                                            <p:strVal val="#ppt_h"/>
                                          </p:val>
                                        </p:tav>
                                        <p:tav tm="100000">
                                          <p:val>
                                            <p:strVal val="#ppt_h"/>
                                          </p:val>
                                        </p:tav>
                                      </p:tavLst>
                                    </p:anim>
                                    <p:animEffect transition="in" filter="fade">
                                      <p:cBhvr>
                                        <p:cTn id="101" dur="1000"/>
                                        <p:tgtEl>
                                          <p:spTgt spid="21"/>
                                        </p:tgtEl>
                                      </p:cBhvr>
                                    </p:animEffect>
                                  </p:childTnLst>
                                </p:cTn>
                              </p:par>
                            </p:childTnLst>
                          </p:cTn>
                        </p:par>
                        <p:par>
                          <p:cTn id="102" fill="hold">
                            <p:stCondLst>
                              <p:cond delay="11500"/>
                            </p:stCondLst>
                            <p:childTnLst>
                              <p:par>
                                <p:cTn id="103" presetID="55"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1000" fill="hold"/>
                                        <p:tgtEl>
                                          <p:spTgt spid="25"/>
                                        </p:tgtEl>
                                        <p:attrNameLst>
                                          <p:attrName>ppt_w</p:attrName>
                                        </p:attrNameLst>
                                      </p:cBhvr>
                                      <p:tavLst>
                                        <p:tav tm="0">
                                          <p:val>
                                            <p:strVal val="#ppt_w*0.70"/>
                                          </p:val>
                                        </p:tav>
                                        <p:tav tm="100000">
                                          <p:val>
                                            <p:strVal val="#ppt_w"/>
                                          </p:val>
                                        </p:tav>
                                      </p:tavLst>
                                    </p:anim>
                                    <p:anim calcmode="lin" valueType="num">
                                      <p:cBhvr>
                                        <p:cTn id="106" dur="1000" fill="hold"/>
                                        <p:tgtEl>
                                          <p:spTgt spid="25"/>
                                        </p:tgtEl>
                                        <p:attrNameLst>
                                          <p:attrName>ppt_h</p:attrName>
                                        </p:attrNameLst>
                                      </p:cBhvr>
                                      <p:tavLst>
                                        <p:tav tm="0">
                                          <p:val>
                                            <p:strVal val="#ppt_h"/>
                                          </p:val>
                                        </p:tav>
                                        <p:tav tm="100000">
                                          <p:val>
                                            <p:strVal val="#ppt_h"/>
                                          </p:val>
                                        </p:tav>
                                      </p:tavLst>
                                    </p:anim>
                                    <p:animEffect transition="in" filter="fade">
                                      <p:cBhvr>
                                        <p:cTn id="107" dur="1000"/>
                                        <p:tgtEl>
                                          <p:spTgt spid="25"/>
                                        </p:tgtEl>
                                      </p:cBhvr>
                                    </p:animEffect>
                                  </p:childTnLst>
                                </p:cTn>
                              </p:par>
                            </p:childTnLst>
                          </p:cTn>
                        </p:par>
                        <p:par>
                          <p:cTn id="108" fill="hold">
                            <p:stCondLst>
                              <p:cond delay="12500"/>
                            </p:stCondLst>
                            <p:childTnLst>
                              <p:par>
                                <p:cTn id="109" presetID="55" presetClass="entr" presetSubtype="0"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p:cTn id="111" dur="1000" fill="hold"/>
                                        <p:tgtEl>
                                          <p:spTgt spid="26"/>
                                        </p:tgtEl>
                                        <p:attrNameLst>
                                          <p:attrName>ppt_w</p:attrName>
                                        </p:attrNameLst>
                                      </p:cBhvr>
                                      <p:tavLst>
                                        <p:tav tm="0">
                                          <p:val>
                                            <p:strVal val="#ppt_w*0.70"/>
                                          </p:val>
                                        </p:tav>
                                        <p:tav tm="100000">
                                          <p:val>
                                            <p:strVal val="#ppt_w"/>
                                          </p:val>
                                        </p:tav>
                                      </p:tavLst>
                                    </p:anim>
                                    <p:anim calcmode="lin" valueType="num">
                                      <p:cBhvr>
                                        <p:cTn id="112" dur="1000" fill="hold"/>
                                        <p:tgtEl>
                                          <p:spTgt spid="26"/>
                                        </p:tgtEl>
                                        <p:attrNameLst>
                                          <p:attrName>ppt_h</p:attrName>
                                        </p:attrNameLst>
                                      </p:cBhvr>
                                      <p:tavLst>
                                        <p:tav tm="0">
                                          <p:val>
                                            <p:strVal val="#ppt_h"/>
                                          </p:val>
                                        </p:tav>
                                        <p:tav tm="100000">
                                          <p:val>
                                            <p:strVal val="#ppt_h"/>
                                          </p:val>
                                        </p:tav>
                                      </p:tavLst>
                                    </p:anim>
                                    <p:animEffect transition="in" filter="fade">
                                      <p:cBhvr>
                                        <p:cTn id="113" dur="1000"/>
                                        <p:tgtEl>
                                          <p:spTgt spid="26"/>
                                        </p:tgtEl>
                                      </p:cBhvr>
                                    </p:animEffect>
                                  </p:childTnLst>
                                </p:cTn>
                              </p:par>
                            </p:childTnLst>
                          </p:cTn>
                        </p:par>
                        <p:par>
                          <p:cTn id="114" fill="hold">
                            <p:stCondLst>
                              <p:cond delay="13500"/>
                            </p:stCondLst>
                            <p:childTnLst>
                              <p:par>
                                <p:cTn id="115" presetID="49" presetClass="entr" presetSubtype="0" decel="100000" fill="hold"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anim calcmode="lin" valueType="num">
                                      <p:cBhvr>
                                        <p:cTn id="119" dur="500" fill="hold"/>
                                        <p:tgtEl>
                                          <p:spTgt spid="27"/>
                                        </p:tgtEl>
                                        <p:attrNameLst>
                                          <p:attrName>style.rotation</p:attrName>
                                        </p:attrNameLst>
                                      </p:cBhvr>
                                      <p:tavLst>
                                        <p:tav tm="0">
                                          <p:val>
                                            <p:fltVal val="360"/>
                                          </p:val>
                                        </p:tav>
                                        <p:tav tm="100000">
                                          <p:val>
                                            <p:fltVal val="0"/>
                                          </p:val>
                                        </p:tav>
                                      </p:tavLst>
                                    </p:anim>
                                    <p:animEffect transition="in" filter="fade">
                                      <p:cBhvr>
                                        <p:cTn id="120" dur="500"/>
                                        <p:tgtEl>
                                          <p:spTgt spid="27"/>
                                        </p:tgtEl>
                                      </p:cBhvr>
                                    </p:animEffect>
                                  </p:childTnLst>
                                </p:cTn>
                              </p:par>
                            </p:childTnLst>
                          </p:cTn>
                        </p:par>
                        <p:par>
                          <p:cTn id="121" fill="hold">
                            <p:stCondLst>
                              <p:cond delay="14000"/>
                            </p:stCondLst>
                            <p:childTnLst>
                              <p:par>
                                <p:cTn id="122" presetID="49" presetClass="entr" presetSubtype="0" decel="100000" fill="hold" nodeType="afterEffect">
                                  <p:stCondLst>
                                    <p:cond delay="0"/>
                                  </p:stCondLst>
                                  <p:childTnLst>
                                    <p:set>
                                      <p:cBhvr>
                                        <p:cTn id="123" dur="1" fill="hold">
                                          <p:stCondLst>
                                            <p:cond delay="0"/>
                                          </p:stCondLst>
                                        </p:cTn>
                                        <p:tgtEl>
                                          <p:spTgt spid="28"/>
                                        </p:tgtEl>
                                        <p:attrNameLst>
                                          <p:attrName>style.visibility</p:attrName>
                                        </p:attrNameLst>
                                      </p:cBhvr>
                                      <p:to>
                                        <p:strVal val="visible"/>
                                      </p:to>
                                    </p:set>
                                    <p:anim calcmode="lin" valueType="num">
                                      <p:cBhvr>
                                        <p:cTn id="124" dur="500" fill="hold"/>
                                        <p:tgtEl>
                                          <p:spTgt spid="28"/>
                                        </p:tgtEl>
                                        <p:attrNameLst>
                                          <p:attrName>ppt_w</p:attrName>
                                        </p:attrNameLst>
                                      </p:cBhvr>
                                      <p:tavLst>
                                        <p:tav tm="0">
                                          <p:val>
                                            <p:fltVal val="0"/>
                                          </p:val>
                                        </p:tav>
                                        <p:tav tm="100000">
                                          <p:val>
                                            <p:strVal val="#ppt_w"/>
                                          </p:val>
                                        </p:tav>
                                      </p:tavLst>
                                    </p:anim>
                                    <p:anim calcmode="lin" valueType="num">
                                      <p:cBhvr>
                                        <p:cTn id="125" dur="500" fill="hold"/>
                                        <p:tgtEl>
                                          <p:spTgt spid="28"/>
                                        </p:tgtEl>
                                        <p:attrNameLst>
                                          <p:attrName>ppt_h</p:attrName>
                                        </p:attrNameLst>
                                      </p:cBhvr>
                                      <p:tavLst>
                                        <p:tav tm="0">
                                          <p:val>
                                            <p:fltVal val="0"/>
                                          </p:val>
                                        </p:tav>
                                        <p:tav tm="100000">
                                          <p:val>
                                            <p:strVal val="#ppt_h"/>
                                          </p:val>
                                        </p:tav>
                                      </p:tavLst>
                                    </p:anim>
                                    <p:anim calcmode="lin" valueType="num">
                                      <p:cBhvr>
                                        <p:cTn id="126" dur="500" fill="hold"/>
                                        <p:tgtEl>
                                          <p:spTgt spid="28"/>
                                        </p:tgtEl>
                                        <p:attrNameLst>
                                          <p:attrName>style.rotation</p:attrName>
                                        </p:attrNameLst>
                                      </p:cBhvr>
                                      <p:tavLst>
                                        <p:tav tm="0">
                                          <p:val>
                                            <p:fltVal val="360"/>
                                          </p:val>
                                        </p:tav>
                                        <p:tav tm="100000">
                                          <p:val>
                                            <p:fltVal val="0"/>
                                          </p:val>
                                        </p:tav>
                                      </p:tavLst>
                                    </p:anim>
                                    <p:animEffect transition="in" filter="fade">
                                      <p:cBhvr>
                                        <p:cTn id="127" dur="500"/>
                                        <p:tgtEl>
                                          <p:spTgt spid="28"/>
                                        </p:tgtEl>
                                      </p:cBhvr>
                                    </p:animEffect>
                                  </p:childTnLst>
                                </p:cTn>
                              </p:par>
                            </p:childTnLst>
                          </p:cTn>
                        </p:par>
                        <p:par>
                          <p:cTn id="128" fill="hold">
                            <p:stCondLst>
                              <p:cond delay="14500"/>
                            </p:stCondLst>
                            <p:childTnLst>
                              <p:par>
                                <p:cTn id="129" presetID="55" presetClass="entr" presetSubtype="0"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1000" fill="hold"/>
                                        <p:tgtEl>
                                          <p:spTgt spid="29"/>
                                        </p:tgtEl>
                                        <p:attrNameLst>
                                          <p:attrName>ppt_w</p:attrName>
                                        </p:attrNameLst>
                                      </p:cBhvr>
                                      <p:tavLst>
                                        <p:tav tm="0">
                                          <p:val>
                                            <p:strVal val="#ppt_w*0.70"/>
                                          </p:val>
                                        </p:tav>
                                        <p:tav tm="100000">
                                          <p:val>
                                            <p:strVal val="#ppt_w"/>
                                          </p:val>
                                        </p:tav>
                                      </p:tavLst>
                                    </p:anim>
                                    <p:anim calcmode="lin" valueType="num">
                                      <p:cBhvr>
                                        <p:cTn id="132" dur="1000" fill="hold"/>
                                        <p:tgtEl>
                                          <p:spTgt spid="29"/>
                                        </p:tgtEl>
                                        <p:attrNameLst>
                                          <p:attrName>ppt_h</p:attrName>
                                        </p:attrNameLst>
                                      </p:cBhvr>
                                      <p:tavLst>
                                        <p:tav tm="0">
                                          <p:val>
                                            <p:strVal val="#ppt_h"/>
                                          </p:val>
                                        </p:tav>
                                        <p:tav tm="100000">
                                          <p:val>
                                            <p:strVal val="#ppt_h"/>
                                          </p:val>
                                        </p:tav>
                                      </p:tavLst>
                                    </p:anim>
                                    <p:animEffect transition="in" filter="fade">
                                      <p:cBhvr>
                                        <p:cTn id="133" dur="1000"/>
                                        <p:tgtEl>
                                          <p:spTgt spid="29"/>
                                        </p:tgtEl>
                                      </p:cBhvr>
                                    </p:animEffect>
                                  </p:childTnLst>
                                </p:cTn>
                              </p:par>
                            </p:childTnLst>
                          </p:cTn>
                        </p:par>
                        <p:par>
                          <p:cTn id="134" fill="hold">
                            <p:stCondLst>
                              <p:cond delay="15500"/>
                            </p:stCondLst>
                            <p:childTnLst>
                              <p:par>
                                <p:cTn id="135" presetID="55" presetClass="entr" presetSubtype="0" fill="hold" grpId="0" nodeType="after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1000" fill="hold"/>
                                        <p:tgtEl>
                                          <p:spTgt spid="30"/>
                                        </p:tgtEl>
                                        <p:attrNameLst>
                                          <p:attrName>ppt_w</p:attrName>
                                        </p:attrNameLst>
                                      </p:cBhvr>
                                      <p:tavLst>
                                        <p:tav tm="0">
                                          <p:val>
                                            <p:strVal val="#ppt_w*0.70"/>
                                          </p:val>
                                        </p:tav>
                                        <p:tav tm="100000">
                                          <p:val>
                                            <p:strVal val="#ppt_w"/>
                                          </p:val>
                                        </p:tav>
                                      </p:tavLst>
                                    </p:anim>
                                    <p:anim calcmode="lin" valueType="num">
                                      <p:cBhvr>
                                        <p:cTn id="138" dur="1000" fill="hold"/>
                                        <p:tgtEl>
                                          <p:spTgt spid="30"/>
                                        </p:tgtEl>
                                        <p:attrNameLst>
                                          <p:attrName>ppt_h</p:attrName>
                                        </p:attrNameLst>
                                      </p:cBhvr>
                                      <p:tavLst>
                                        <p:tav tm="0">
                                          <p:val>
                                            <p:strVal val="#ppt_h"/>
                                          </p:val>
                                        </p:tav>
                                        <p:tav tm="100000">
                                          <p:val>
                                            <p:strVal val="#ppt_h"/>
                                          </p:val>
                                        </p:tav>
                                      </p:tavLst>
                                    </p:anim>
                                    <p:animEffect transition="in" filter="fade">
                                      <p:cBhvr>
                                        <p:cTn id="13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P spid="21" grpId="0"/>
      <p:bldP spid="23" grpId="0"/>
      <p:bldP spid="23" grpId="1"/>
      <p:bldP spid="25" grpId="0"/>
      <p:bldP spid="26"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5">
            <a:extLst>
              <a:ext uri="{28A0092B-C50C-407E-A947-70E740481C1C}">
                <a14:useLocalDpi xmlns:a14="http://schemas.microsoft.com/office/drawing/2010/main" val="0"/>
              </a:ext>
            </a:extLst>
          </a:blip>
          <a:srcRect r="29269" b="33265"/>
          <a:stretch/>
        </p:blipFill>
        <p:spPr>
          <a:xfrm>
            <a:off x="-13252" y="2309586"/>
            <a:ext cx="2726328" cy="5144633"/>
          </a:xfrm>
          <a:prstGeom prst="rect">
            <a:avLst/>
          </a:prstGeom>
        </p:spPr>
      </p:pic>
      <p:sp>
        <p:nvSpPr>
          <p:cNvPr id="32" name="文本框 31">
            <a:extLst>
              <a:ext uri="{FF2B5EF4-FFF2-40B4-BE49-F238E27FC236}">
                <a16:creationId xmlns:a16="http://schemas.microsoft.com/office/drawing/2014/main" id="{D8923389-5B3A-40DA-9651-5460B225C129}"/>
              </a:ext>
            </a:extLst>
          </p:cNvPr>
          <p:cNvSpPr txBox="1"/>
          <p:nvPr/>
        </p:nvSpPr>
        <p:spPr>
          <a:xfrm>
            <a:off x="2867579" y="856547"/>
            <a:ext cx="2393604" cy="523220"/>
          </a:xfrm>
          <a:prstGeom prst="rect">
            <a:avLst/>
          </a:prstGeom>
          <a:noFill/>
        </p:spPr>
        <p:txBody>
          <a:bodyPr wrap="none" rtlCol="0">
            <a:spAutoFit/>
          </a:bodyPr>
          <a:lstStyle>
            <a:defPPr>
              <a:defRPr lang="zh-CN"/>
            </a:defPPr>
            <a:lvl1pPr>
              <a:defRPr sz="2800">
                <a:latin typeface="+mj-ea"/>
                <a:ea typeface="+mj-ea"/>
              </a:defRPr>
            </a:lvl1pPr>
          </a:lstStyle>
          <a:p>
            <a:r>
              <a:rPr lang="en-US" altLang="zh-CN" dirty="0"/>
              <a:t>Time and Date</a:t>
            </a:r>
            <a:endParaRPr lang="zh-CN" altLang="en-US" dirty="0"/>
          </a:p>
        </p:txBody>
      </p:sp>
      <p:sp>
        <p:nvSpPr>
          <p:cNvPr id="33" name="文本框 32">
            <a:extLst>
              <a:ext uri="{FF2B5EF4-FFF2-40B4-BE49-F238E27FC236}">
                <a16:creationId xmlns:a16="http://schemas.microsoft.com/office/drawing/2014/main" id="{304A66F8-604C-41F8-8A90-616E56F2E98A}"/>
              </a:ext>
            </a:extLst>
          </p:cNvPr>
          <p:cNvSpPr txBox="1"/>
          <p:nvPr/>
        </p:nvSpPr>
        <p:spPr>
          <a:xfrm>
            <a:off x="2713076" y="1573123"/>
            <a:ext cx="6963359" cy="1518429"/>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Algorithm:   </a:t>
            </a:r>
          </a:p>
          <a:p>
            <a:pPr marL="228600" indent="-228600" algn="just">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initiates the request for the current time or date.  </a:t>
            </a:r>
          </a:p>
          <a:p>
            <a:pPr marL="228600" indent="-228600" algn="just">
              <a:lnSpc>
                <a:spcPct val="200000"/>
              </a:lnSpc>
              <a:buAutoNum type="arabicPeriod"/>
            </a:pPr>
            <a:r>
              <a:rPr lang="en-US" altLang="zh-CN" sz="1200" b="1" dirty="0">
                <a:solidFill>
                  <a:schemeClr val="bg2">
                    <a:lumMod val="50000"/>
                  </a:schemeClr>
                </a:solidFill>
                <a:latin typeface="+mn-ea"/>
              </a:rPr>
              <a:t>System Action: </a:t>
            </a:r>
            <a:r>
              <a:rPr lang="en-US" altLang="zh-CN" sz="1200" dirty="0">
                <a:solidFill>
                  <a:schemeClr val="bg2">
                    <a:lumMod val="50000"/>
                  </a:schemeClr>
                </a:solidFill>
                <a:latin typeface="+mn-ea"/>
              </a:rPr>
              <a:t>Voice assistant retrieves the system's current time or date.   </a:t>
            </a:r>
          </a:p>
          <a:p>
            <a:pPr marL="228600" indent="-228600" algn="just">
              <a:lnSpc>
                <a:spcPct val="200000"/>
              </a:lnSpc>
              <a:buAutoNum type="arabicPeriod"/>
            </a:pPr>
            <a:r>
              <a:rPr lang="en-US" altLang="zh-CN" sz="1200" b="1" dirty="0">
                <a:solidFill>
                  <a:schemeClr val="bg2">
                    <a:lumMod val="50000"/>
                  </a:schemeClr>
                </a:solidFill>
                <a:latin typeface="+mn-ea"/>
              </a:rPr>
              <a:t> Response: </a:t>
            </a:r>
            <a:r>
              <a:rPr lang="en-US" altLang="zh-CN" sz="1200" dirty="0">
                <a:solidFill>
                  <a:schemeClr val="bg2">
                    <a:lumMod val="50000"/>
                  </a:schemeClr>
                </a:solidFill>
                <a:latin typeface="+mn-ea"/>
              </a:rPr>
              <a:t>Voice assistant verbally communicates the time or date to the user.</a:t>
            </a:r>
          </a:p>
        </p:txBody>
      </p:sp>
      <p:sp>
        <p:nvSpPr>
          <p:cNvPr id="52" name="文本框 51">
            <a:extLst>
              <a:ext uri="{FF2B5EF4-FFF2-40B4-BE49-F238E27FC236}">
                <a16:creationId xmlns:a16="http://schemas.microsoft.com/office/drawing/2014/main" id="{A74CB9A4-A00C-444F-A53E-107FDC4C69E9}"/>
              </a:ext>
            </a:extLst>
          </p:cNvPr>
          <p:cNvSpPr txBox="1"/>
          <p:nvPr/>
        </p:nvSpPr>
        <p:spPr>
          <a:xfrm>
            <a:off x="2867579" y="3441686"/>
            <a:ext cx="2824812" cy="523220"/>
          </a:xfrm>
          <a:prstGeom prst="rect">
            <a:avLst/>
          </a:prstGeom>
          <a:noFill/>
        </p:spPr>
        <p:txBody>
          <a:bodyPr wrap="none" rtlCol="0">
            <a:spAutoFit/>
          </a:bodyPr>
          <a:lstStyle/>
          <a:p>
            <a:r>
              <a:rPr lang="en-US" altLang="zh-CN" sz="2800" dirty="0">
                <a:latin typeface="+mj-ea"/>
                <a:ea typeface="+mj-ea"/>
              </a:rPr>
              <a:t>Weather Forecast</a:t>
            </a:r>
            <a:endParaRPr lang="zh-CN" altLang="en-US" sz="2800" dirty="0">
              <a:latin typeface="+mj-ea"/>
              <a:ea typeface="+mj-ea"/>
            </a:endParaRPr>
          </a:p>
        </p:txBody>
      </p:sp>
      <p:sp>
        <p:nvSpPr>
          <p:cNvPr id="53" name="文本框 52">
            <a:extLst>
              <a:ext uri="{FF2B5EF4-FFF2-40B4-BE49-F238E27FC236}">
                <a16:creationId xmlns:a16="http://schemas.microsoft.com/office/drawing/2014/main" id="{09997CEA-DC45-48EB-8F41-8C8D0D0C1961}"/>
              </a:ext>
            </a:extLst>
          </p:cNvPr>
          <p:cNvSpPr txBox="1"/>
          <p:nvPr/>
        </p:nvSpPr>
        <p:spPr>
          <a:xfrm>
            <a:off x="2799132" y="4029590"/>
            <a:ext cx="6124949" cy="1887761"/>
          </a:xfrm>
          <a:prstGeom prst="rect">
            <a:avLst/>
          </a:prstGeom>
          <a:noFill/>
        </p:spPr>
        <p:txBody>
          <a:bodyPr wrap="square" rtlCol="0">
            <a:spAutoFit/>
          </a:bodyPr>
          <a:lstStyle/>
          <a:p>
            <a:pPr>
              <a:lnSpc>
                <a:spcPct val="200000"/>
              </a:lnSpc>
            </a:pPr>
            <a:r>
              <a:rPr lang="en-US" altLang="zh-CN" sz="1200" dirty="0">
                <a:solidFill>
                  <a:schemeClr val="bg2">
                    <a:lumMod val="50000"/>
                  </a:schemeClr>
                </a:solidFill>
                <a:latin typeface="+mn-ea"/>
              </a:rPr>
              <a:t>Algorithm:</a:t>
            </a:r>
          </a:p>
          <a:p>
            <a:pPr marL="228600" indent="-228600">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asks for weather information.  </a:t>
            </a:r>
          </a:p>
          <a:p>
            <a:pPr marL="228600" indent="-228600">
              <a:lnSpc>
                <a:spcPct val="200000"/>
              </a:lnSpc>
              <a:buAutoNum type="arabicPeriod"/>
            </a:pPr>
            <a:r>
              <a:rPr lang="en-US" altLang="zh-CN" sz="1200" b="1" dirty="0">
                <a:solidFill>
                  <a:schemeClr val="bg2">
                    <a:lumMod val="50000"/>
                  </a:schemeClr>
                </a:solidFill>
                <a:latin typeface="+mn-ea"/>
              </a:rPr>
              <a:t>Location Retrieval:  </a:t>
            </a:r>
            <a:r>
              <a:rPr lang="en-US" altLang="zh-CN" sz="1200" dirty="0">
                <a:solidFill>
                  <a:schemeClr val="bg2">
                    <a:lumMod val="50000"/>
                  </a:schemeClr>
                </a:solidFill>
                <a:latin typeface="+mn-ea"/>
              </a:rPr>
              <a:t>If not specified, voice assistant determines user's location.  </a:t>
            </a:r>
          </a:p>
          <a:p>
            <a:pPr marL="228600" indent="-228600">
              <a:lnSpc>
                <a:spcPct val="200000"/>
              </a:lnSpc>
              <a:buAutoNum type="arabicPeriod"/>
            </a:pPr>
            <a:r>
              <a:rPr lang="en-US" altLang="zh-CN" sz="1200" b="1" dirty="0">
                <a:solidFill>
                  <a:schemeClr val="bg2">
                    <a:lumMod val="50000"/>
                  </a:schemeClr>
                </a:solidFill>
                <a:latin typeface="+mn-ea"/>
              </a:rPr>
              <a:t>Weather API: </a:t>
            </a:r>
            <a:r>
              <a:rPr lang="en-US" altLang="zh-CN" sz="1200" dirty="0">
                <a:solidFill>
                  <a:schemeClr val="bg2">
                    <a:lumMod val="50000"/>
                  </a:schemeClr>
                </a:solidFill>
                <a:latin typeface="+mn-ea"/>
              </a:rPr>
              <a:t>Voice assistant queries a weather API for current conditions or forecasts.   </a:t>
            </a:r>
          </a:p>
          <a:p>
            <a:pPr marL="228600" indent="-228600">
              <a:lnSpc>
                <a:spcPct val="200000"/>
              </a:lnSpc>
              <a:buAutoNum type="arabicPeriod"/>
            </a:pPr>
            <a:r>
              <a:rPr lang="en-US" altLang="zh-CN" sz="1200" b="1" dirty="0">
                <a:solidFill>
                  <a:schemeClr val="bg2">
                    <a:lumMod val="50000"/>
                  </a:schemeClr>
                </a:solidFill>
                <a:latin typeface="+mn-ea"/>
              </a:rPr>
              <a:t>Response:  </a:t>
            </a:r>
            <a:r>
              <a:rPr lang="en-US" altLang="zh-CN" sz="1200" dirty="0">
                <a:solidFill>
                  <a:schemeClr val="bg2">
                    <a:lumMod val="50000"/>
                  </a:schemeClr>
                </a:solidFill>
                <a:latin typeface="+mn-ea"/>
              </a:rPr>
              <a:t>Assistant verbally communicates the weather information to the user.</a:t>
            </a:r>
          </a:p>
        </p:txBody>
      </p:sp>
      <p:sp>
        <p:nvSpPr>
          <p:cNvPr id="54" name="PA_椭圆 24">
            <a:extLst>
              <a:ext uri="{FF2B5EF4-FFF2-40B4-BE49-F238E27FC236}">
                <a16:creationId xmlns:a16="http://schemas.microsoft.com/office/drawing/2014/main" id="{AE512AC7-3803-4E74-AB7F-0138678D53E3}"/>
              </a:ext>
            </a:extLst>
          </p:cNvPr>
          <p:cNvSpPr/>
          <p:nvPr>
            <p:custDataLst>
              <p:tags r:id="rId1"/>
            </p:custDataLst>
          </p:nvPr>
        </p:nvSpPr>
        <p:spPr>
          <a:xfrm>
            <a:off x="2197267" y="802403"/>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cxnSp>
        <p:nvCxnSpPr>
          <p:cNvPr id="55" name="直接连接符 54">
            <a:extLst>
              <a:ext uri="{FF2B5EF4-FFF2-40B4-BE49-F238E27FC236}">
                <a16:creationId xmlns:a16="http://schemas.microsoft.com/office/drawing/2014/main" id="{98246028-5FCB-41E4-B20E-452DCAE0A2F6}"/>
              </a:ext>
            </a:extLst>
          </p:cNvPr>
          <p:cNvCxnSpPr/>
          <p:nvPr/>
        </p:nvCxnSpPr>
        <p:spPr>
          <a:xfrm>
            <a:off x="2948542" y="4022737"/>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PA_椭圆 24">
            <a:extLst>
              <a:ext uri="{FF2B5EF4-FFF2-40B4-BE49-F238E27FC236}">
                <a16:creationId xmlns:a16="http://schemas.microsoft.com/office/drawing/2014/main" id="{0037C5C1-5643-4D38-B159-C6BAB13C8BB9}"/>
              </a:ext>
            </a:extLst>
          </p:cNvPr>
          <p:cNvSpPr/>
          <p:nvPr>
            <p:custDataLst>
              <p:tags r:id="rId2"/>
            </p:custDataLst>
          </p:nvPr>
        </p:nvSpPr>
        <p:spPr>
          <a:xfrm>
            <a:off x="2283323" y="3561972"/>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pic>
        <p:nvPicPr>
          <p:cNvPr id="12" name="图片 11">
            <a:extLst>
              <a:ext uri="{FF2B5EF4-FFF2-40B4-BE49-F238E27FC236}">
                <a16:creationId xmlns:a16="http://schemas.microsoft.com/office/drawing/2014/main" id="{26771181-EA35-4BB2-A1EA-B0232FB75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172" y="2760888"/>
            <a:ext cx="4088581" cy="5327834"/>
          </a:xfrm>
          <a:prstGeom prst="rect">
            <a:avLst/>
          </a:prstGeom>
        </p:spPr>
      </p:pic>
    </p:spTree>
    <p:extLst>
      <p:ext uri="{BB962C8B-B14F-4D97-AF65-F5344CB8AC3E}">
        <p14:creationId xmlns:p14="http://schemas.microsoft.com/office/powerpoint/2010/main" val="1586860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3.33333E-6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3.7037E-6 L -0.04557 3.7037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14:presetBounceEnd="50000">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14:bounceEnd="50000">
                                          <p:cBhvr additive="base">
                                            <p:cTn id="22" dur="1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1.66667E-6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1.11022E-16 L 0.025 1.11022E-1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14:presetBounceEnd="5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50000">
                                          <p:cBhvr additive="base">
                                            <p:cTn id="41" dur="1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3.33333E-6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3.7037E-6 L -0.04557 3.7037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1500" fill="hold"/>
                                            <p:tgtEl>
                                              <p:spTgt spid="54"/>
                                            </p:tgtEl>
                                            <p:attrNameLst>
                                              <p:attrName>ppt_x</p:attrName>
                                            </p:attrNameLst>
                                          </p:cBhvr>
                                          <p:tavLst>
                                            <p:tav tm="0">
                                              <p:val>
                                                <p:strVal val="0-#ppt_w/2"/>
                                              </p:val>
                                            </p:tav>
                                            <p:tav tm="100000">
                                              <p:val>
                                                <p:strVal val="#ppt_x"/>
                                              </p:val>
                                            </p:tav>
                                          </p:tavLst>
                                        </p:anim>
                                        <p:anim calcmode="lin" valueType="num">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1.66667E-6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1.11022E-16 L 0.025 1.11022E-1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500" fill="hold"/>
                                            <p:tgtEl>
                                              <p:spTgt spid="56"/>
                                            </p:tgtEl>
                                            <p:attrNameLst>
                                              <p:attrName>ppt_x</p:attrName>
                                            </p:attrNameLst>
                                          </p:cBhvr>
                                          <p:tavLst>
                                            <p:tav tm="0">
                                              <p:val>
                                                <p:strVal val="0-#ppt_w/2"/>
                                              </p:val>
                                            </p:tav>
                                            <p:tav tm="100000">
                                              <p:val>
                                                <p:strVal val="#ppt_x"/>
                                              </p:val>
                                            </p:tav>
                                          </p:tavLst>
                                        </p:anim>
                                        <p:anim calcmode="lin" valueType="num">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5">
            <a:extLst>
              <a:ext uri="{28A0092B-C50C-407E-A947-70E740481C1C}">
                <a14:useLocalDpi xmlns:a14="http://schemas.microsoft.com/office/drawing/2010/main" val="0"/>
              </a:ext>
            </a:extLst>
          </a:blip>
          <a:srcRect r="29269" b="33265"/>
          <a:stretch/>
        </p:blipFill>
        <p:spPr>
          <a:xfrm>
            <a:off x="-13252" y="2309586"/>
            <a:ext cx="2726328" cy="5144633"/>
          </a:xfrm>
          <a:prstGeom prst="rect">
            <a:avLst/>
          </a:prstGeom>
        </p:spPr>
      </p:pic>
      <p:sp>
        <p:nvSpPr>
          <p:cNvPr id="32" name="文本框 31">
            <a:extLst>
              <a:ext uri="{FF2B5EF4-FFF2-40B4-BE49-F238E27FC236}">
                <a16:creationId xmlns:a16="http://schemas.microsoft.com/office/drawing/2014/main" id="{D8923389-5B3A-40DA-9651-5460B225C129}"/>
              </a:ext>
            </a:extLst>
          </p:cNvPr>
          <p:cNvSpPr txBox="1"/>
          <p:nvPr/>
        </p:nvSpPr>
        <p:spPr>
          <a:xfrm>
            <a:off x="2867579" y="856547"/>
            <a:ext cx="2576346" cy="523220"/>
          </a:xfrm>
          <a:prstGeom prst="rect">
            <a:avLst/>
          </a:prstGeom>
          <a:noFill/>
        </p:spPr>
        <p:txBody>
          <a:bodyPr wrap="none" rtlCol="0">
            <a:spAutoFit/>
          </a:bodyPr>
          <a:lstStyle>
            <a:defPPr>
              <a:defRPr lang="zh-CN"/>
            </a:defPPr>
            <a:lvl1pPr>
              <a:defRPr sz="2800">
                <a:latin typeface="+mj-ea"/>
                <a:ea typeface="+mj-ea"/>
              </a:defRPr>
            </a:lvl1pPr>
          </a:lstStyle>
          <a:p>
            <a:r>
              <a:rPr lang="en-US" altLang="zh-CN" dirty="0"/>
              <a:t>Unit Conversion</a:t>
            </a:r>
            <a:endParaRPr lang="zh-CN" altLang="en-US" dirty="0"/>
          </a:p>
        </p:txBody>
      </p:sp>
      <p:sp>
        <p:nvSpPr>
          <p:cNvPr id="33" name="文本框 32">
            <a:extLst>
              <a:ext uri="{FF2B5EF4-FFF2-40B4-BE49-F238E27FC236}">
                <a16:creationId xmlns:a16="http://schemas.microsoft.com/office/drawing/2014/main" id="{304A66F8-604C-41F8-8A90-616E56F2E98A}"/>
              </a:ext>
            </a:extLst>
          </p:cNvPr>
          <p:cNvSpPr txBox="1"/>
          <p:nvPr/>
        </p:nvSpPr>
        <p:spPr>
          <a:xfrm>
            <a:off x="2713076" y="1573123"/>
            <a:ext cx="6963359" cy="1518429"/>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Algorithm:   </a:t>
            </a:r>
          </a:p>
          <a:p>
            <a:pPr marL="228600" indent="-228600" algn="just">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specifies units and values for conversion.    </a:t>
            </a:r>
          </a:p>
          <a:p>
            <a:pPr marL="228600" indent="-228600" algn="just">
              <a:lnSpc>
                <a:spcPct val="200000"/>
              </a:lnSpc>
              <a:buAutoNum type="arabicPeriod"/>
            </a:pPr>
            <a:r>
              <a:rPr lang="en-US" altLang="zh-CN" sz="1200" b="1" dirty="0">
                <a:solidFill>
                  <a:schemeClr val="bg2">
                    <a:lumMod val="50000"/>
                  </a:schemeClr>
                </a:solidFill>
                <a:latin typeface="+mn-ea"/>
              </a:rPr>
              <a:t>Conversion Logic: </a:t>
            </a:r>
            <a:r>
              <a:rPr lang="en-US" altLang="zh-CN" sz="1200" dirty="0">
                <a:solidFill>
                  <a:schemeClr val="bg2">
                    <a:lumMod val="50000"/>
                  </a:schemeClr>
                </a:solidFill>
                <a:latin typeface="+mn-ea"/>
              </a:rPr>
              <a:t>Voice assistant utilizes predefined conversion formulas.    </a:t>
            </a:r>
          </a:p>
          <a:p>
            <a:pPr marL="228600" indent="-228600" algn="just">
              <a:lnSpc>
                <a:spcPct val="200000"/>
              </a:lnSpc>
              <a:buAutoNum type="arabicPeriod"/>
            </a:pPr>
            <a:r>
              <a:rPr lang="en-US" altLang="zh-CN" sz="1200" b="1" dirty="0">
                <a:solidFill>
                  <a:schemeClr val="bg2">
                    <a:lumMod val="50000"/>
                  </a:schemeClr>
                </a:solidFill>
                <a:latin typeface="+mn-ea"/>
              </a:rPr>
              <a:t>Response:  </a:t>
            </a:r>
            <a:r>
              <a:rPr lang="en-US" altLang="zh-CN" sz="1200" dirty="0">
                <a:solidFill>
                  <a:schemeClr val="bg2">
                    <a:lumMod val="50000"/>
                  </a:schemeClr>
                </a:solidFill>
                <a:latin typeface="+mn-ea"/>
              </a:rPr>
              <a:t>Assistant verbally provides the converted value.</a:t>
            </a:r>
          </a:p>
        </p:txBody>
      </p:sp>
      <p:sp>
        <p:nvSpPr>
          <p:cNvPr id="52" name="文本框 51">
            <a:extLst>
              <a:ext uri="{FF2B5EF4-FFF2-40B4-BE49-F238E27FC236}">
                <a16:creationId xmlns:a16="http://schemas.microsoft.com/office/drawing/2014/main" id="{A74CB9A4-A00C-444F-A53E-107FDC4C69E9}"/>
              </a:ext>
            </a:extLst>
          </p:cNvPr>
          <p:cNvSpPr txBox="1"/>
          <p:nvPr/>
        </p:nvSpPr>
        <p:spPr>
          <a:xfrm>
            <a:off x="2867579" y="3441686"/>
            <a:ext cx="2353529" cy="523220"/>
          </a:xfrm>
          <a:prstGeom prst="rect">
            <a:avLst/>
          </a:prstGeom>
          <a:noFill/>
        </p:spPr>
        <p:txBody>
          <a:bodyPr wrap="none" rtlCol="0">
            <a:spAutoFit/>
          </a:bodyPr>
          <a:lstStyle/>
          <a:p>
            <a:r>
              <a:rPr lang="en-US" altLang="zh-CN" sz="2800" dirty="0">
                <a:latin typeface="+mj-ea"/>
                <a:ea typeface="+mj-ea"/>
              </a:rPr>
              <a:t>Setting Alarms</a:t>
            </a:r>
            <a:endParaRPr lang="zh-CN" altLang="en-US" sz="2800" dirty="0">
              <a:latin typeface="+mj-ea"/>
              <a:ea typeface="+mj-ea"/>
            </a:endParaRPr>
          </a:p>
        </p:txBody>
      </p:sp>
      <p:sp>
        <p:nvSpPr>
          <p:cNvPr id="53" name="文本框 52">
            <a:extLst>
              <a:ext uri="{FF2B5EF4-FFF2-40B4-BE49-F238E27FC236}">
                <a16:creationId xmlns:a16="http://schemas.microsoft.com/office/drawing/2014/main" id="{09997CEA-DC45-48EB-8F41-8C8D0D0C1961}"/>
              </a:ext>
            </a:extLst>
          </p:cNvPr>
          <p:cNvSpPr txBox="1"/>
          <p:nvPr/>
        </p:nvSpPr>
        <p:spPr>
          <a:xfrm>
            <a:off x="2799132" y="3945936"/>
            <a:ext cx="6124949" cy="2257093"/>
          </a:xfrm>
          <a:prstGeom prst="rect">
            <a:avLst/>
          </a:prstGeom>
          <a:noFill/>
        </p:spPr>
        <p:txBody>
          <a:bodyPr wrap="square" rtlCol="0">
            <a:spAutoFit/>
          </a:bodyPr>
          <a:lstStyle/>
          <a:p>
            <a:pPr>
              <a:lnSpc>
                <a:spcPct val="200000"/>
              </a:lnSpc>
            </a:pPr>
            <a:r>
              <a:rPr lang="en-US" altLang="zh-CN" sz="1200" dirty="0">
                <a:solidFill>
                  <a:schemeClr val="bg2">
                    <a:lumMod val="50000"/>
                  </a:schemeClr>
                </a:solidFill>
                <a:latin typeface="+mn-ea"/>
              </a:rPr>
              <a:t>Algorithm:</a:t>
            </a:r>
          </a:p>
          <a:p>
            <a:pPr marL="228600" indent="-228600">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instructs the assistant to set an alarm.    </a:t>
            </a:r>
          </a:p>
          <a:p>
            <a:pPr marL="228600" indent="-228600">
              <a:lnSpc>
                <a:spcPct val="200000"/>
              </a:lnSpc>
              <a:buAutoNum type="arabicPeriod"/>
            </a:pPr>
            <a:r>
              <a:rPr lang="en-US" altLang="zh-CN" sz="1200" b="1" dirty="0">
                <a:solidFill>
                  <a:schemeClr val="bg2">
                    <a:lumMod val="50000"/>
                  </a:schemeClr>
                </a:solidFill>
                <a:latin typeface="+mn-ea"/>
              </a:rPr>
              <a:t>Time Input: </a:t>
            </a:r>
            <a:r>
              <a:rPr lang="en-US" altLang="zh-CN" sz="1200" dirty="0">
                <a:solidFill>
                  <a:schemeClr val="bg2">
                    <a:lumMod val="50000"/>
                  </a:schemeClr>
                </a:solidFill>
                <a:latin typeface="+mn-ea"/>
              </a:rPr>
              <a:t>Voice assistant asks for the time for the alarm.   </a:t>
            </a:r>
          </a:p>
          <a:p>
            <a:pPr marL="228600" indent="-228600">
              <a:lnSpc>
                <a:spcPct val="200000"/>
              </a:lnSpc>
              <a:buAutoNum type="arabicPeriod"/>
            </a:pPr>
            <a:r>
              <a:rPr lang="en-US" altLang="zh-CN" sz="1200" b="1" dirty="0">
                <a:solidFill>
                  <a:schemeClr val="bg2">
                    <a:lumMod val="50000"/>
                  </a:schemeClr>
                </a:solidFill>
                <a:latin typeface="+mn-ea"/>
              </a:rPr>
              <a:t> Alarm System Integration: </a:t>
            </a:r>
            <a:r>
              <a:rPr lang="en-US" altLang="zh-CN" sz="1200" dirty="0">
                <a:solidFill>
                  <a:schemeClr val="bg2">
                    <a:lumMod val="50000"/>
                  </a:schemeClr>
                </a:solidFill>
                <a:latin typeface="+mn-ea"/>
              </a:rPr>
              <a:t>Assistant integrates with the system's alarm/timer functionality. </a:t>
            </a:r>
            <a:r>
              <a:rPr lang="en-US" altLang="zh-CN" sz="1200" b="1" dirty="0">
                <a:solidFill>
                  <a:schemeClr val="bg2">
                    <a:lumMod val="50000"/>
                  </a:schemeClr>
                </a:solidFill>
                <a:latin typeface="+mn-ea"/>
              </a:rPr>
              <a:t>  </a:t>
            </a:r>
          </a:p>
          <a:p>
            <a:pPr marL="228600" indent="-228600">
              <a:lnSpc>
                <a:spcPct val="200000"/>
              </a:lnSpc>
              <a:buAutoNum type="arabicPeriod"/>
            </a:pPr>
            <a:r>
              <a:rPr lang="en-US" altLang="zh-CN" sz="1200" b="1" dirty="0">
                <a:solidFill>
                  <a:schemeClr val="bg2">
                    <a:lumMod val="50000"/>
                  </a:schemeClr>
                </a:solidFill>
                <a:latin typeface="+mn-ea"/>
              </a:rPr>
              <a:t> Confirmation: </a:t>
            </a:r>
            <a:r>
              <a:rPr lang="en-US" altLang="zh-CN" sz="1200" dirty="0">
                <a:solidFill>
                  <a:schemeClr val="bg2">
                    <a:lumMod val="50000"/>
                  </a:schemeClr>
                </a:solidFill>
                <a:latin typeface="+mn-ea"/>
              </a:rPr>
              <a:t>Assistant confirms the set alarm time.</a:t>
            </a:r>
          </a:p>
        </p:txBody>
      </p:sp>
      <p:sp>
        <p:nvSpPr>
          <p:cNvPr id="54" name="PA_椭圆 24">
            <a:extLst>
              <a:ext uri="{FF2B5EF4-FFF2-40B4-BE49-F238E27FC236}">
                <a16:creationId xmlns:a16="http://schemas.microsoft.com/office/drawing/2014/main" id="{AE512AC7-3803-4E74-AB7F-0138678D53E3}"/>
              </a:ext>
            </a:extLst>
          </p:cNvPr>
          <p:cNvSpPr/>
          <p:nvPr>
            <p:custDataLst>
              <p:tags r:id="rId1"/>
            </p:custDataLst>
          </p:nvPr>
        </p:nvSpPr>
        <p:spPr>
          <a:xfrm>
            <a:off x="2197267" y="802403"/>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cxnSp>
        <p:nvCxnSpPr>
          <p:cNvPr id="55" name="直接连接符 54">
            <a:extLst>
              <a:ext uri="{FF2B5EF4-FFF2-40B4-BE49-F238E27FC236}">
                <a16:creationId xmlns:a16="http://schemas.microsoft.com/office/drawing/2014/main" id="{98246028-5FCB-41E4-B20E-452DCAE0A2F6}"/>
              </a:ext>
            </a:extLst>
          </p:cNvPr>
          <p:cNvCxnSpPr/>
          <p:nvPr/>
        </p:nvCxnSpPr>
        <p:spPr>
          <a:xfrm>
            <a:off x="2948542" y="4022737"/>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PA_椭圆 24">
            <a:extLst>
              <a:ext uri="{FF2B5EF4-FFF2-40B4-BE49-F238E27FC236}">
                <a16:creationId xmlns:a16="http://schemas.microsoft.com/office/drawing/2014/main" id="{0037C5C1-5643-4D38-B159-C6BAB13C8BB9}"/>
              </a:ext>
            </a:extLst>
          </p:cNvPr>
          <p:cNvSpPr/>
          <p:nvPr>
            <p:custDataLst>
              <p:tags r:id="rId2"/>
            </p:custDataLst>
          </p:nvPr>
        </p:nvSpPr>
        <p:spPr>
          <a:xfrm>
            <a:off x="2283323" y="3561972"/>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pic>
        <p:nvPicPr>
          <p:cNvPr id="12" name="图片 11">
            <a:extLst>
              <a:ext uri="{FF2B5EF4-FFF2-40B4-BE49-F238E27FC236}">
                <a16:creationId xmlns:a16="http://schemas.microsoft.com/office/drawing/2014/main" id="{26771181-EA35-4BB2-A1EA-B0232FB75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172" y="2760888"/>
            <a:ext cx="4088581" cy="5327834"/>
          </a:xfrm>
          <a:prstGeom prst="rect">
            <a:avLst/>
          </a:prstGeom>
        </p:spPr>
      </p:pic>
    </p:spTree>
    <p:extLst>
      <p:ext uri="{BB962C8B-B14F-4D97-AF65-F5344CB8AC3E}">
        <p14:creationId xmlns:p14="http://schemas.microsoft.com/office/powerpoint/2010/main" val="16692119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4.79167E-6 -2.96296E-6 L -0.04558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3.7037E-6 L -0.04557 3.7037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14:presetBounceEnd="50000">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14:bounceEnd="50000">
                                          <p:cBhvr additive="base">
                                            <p:cTn id="22" dur="1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6.25E-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4.81481E-6 L 0.025 -4.81481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14:presetBounceEnd="5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50000">
                                          <p:cBhvr additive="base">
                                            <p:cTn id="41" dur="1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4.79167E-6 -2.96296E-6 L -0.04558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3.7037E-6 L -0.04557 3.7037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1500" fill="hold"/>
                                            <p:tgtEl>
                                              <p:spTgt spid="54"/>
                                            </p:tgtEl>
                                            <p:attrNameLst>
                                              <p:attrName>ppt_x</p:attrName>
                                            </p:attrNameLst>
                                          </p:cBhvr>
                                          <p:tavLst>
                                            <p:tav tm="0">
                                              <p:val>
                                                <p:strVal val="0-#ppt_w/2"/>
                                              </p:val>
                                            </p:tav>
                                            <p:tav tm="100000">
                                              <p:val>
                                                <p:strVal val="#ppt_x"/>
                                              </p:val>
                                            </p:tav>
                                          </p:tavLst>
                                        </p:anim>
                                        <p:anim calcmode="lin" valueType="num">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6.25E-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4.81481E-6 L 0.025 -4.81481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500" fill="hold"/>
                                            <p:tgtEl>
                                              <p:spTgt spid="56"/>
                                            </p:tgtEl>
                                            <p:attrNameLst>
                                              <p:attrName>ppt_x</p:attrName>
                                            </p:attrNameLst>
                                          </p:cBhvr>
                                          <p:tavLst>
                                            <p:tav tm="0">
                                              <p:val>
                                                <p:strVal val="0-#ppt_w/2"/>
                                              </p:val>
                                            </p:tav>
                                            <p:tav tm="100000">
                                              <p:val>
                                                <p:strVal val="#ppt_x"/>
                                              </p:val>
                                            </p:tav>
                                          </p:tavLst>
                                        </p:anim>
                                        <p:anim calcmode="lin" valueType="num">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5">
            <a:extLst>
              <a:ext uri="{28A0092B-C50C-407E-A947-70E740481C1C}">
                <a14:useLocalDpi xmlns:a14="http://schemas.microsoft.com/office/drawing/2010/main" val="0"/>
              </a:ext>
            </a:extLst>
          </a:blip>
          <a:srcRect r="29269" b="33265"/>
          <a:stretch/>
        </p:blipFill>
        <p:spPr>
          <a:xfrm>
            <a:off x="-13252" y="2309586"/>
            <a:ext cx="2726328" cy="5144633"/>
          </a:xfrm>
          <a:prstGeom prst="rect">
            <a:avLst/>
          </a:prstGeom>
        </p:spPr>
      </p:pic>
      <p:sp>
        <p:nvSpPr>
          <p:cNvPr id="32" name="文本框 31">
            <a:extLst>
              <a:ext uri="{FF2B5EF4-FFF2-40B4-BE49-F238E27FC236}">
                <a16:creationId xmlns:a16="http://schemas.microsoft.com/office/drawing/2014/main" id="{D8923389-5B3A-40DA-9651-5460B225C129}"/>
              </a:ext>
            </a:extLst>
          </p:cNvPr>
          <p:cNvSpPr txBox="1"/>
          <p:nvPr/>
        </p:nvSpPr>
        <p:spPr>
          <a:xfrm>
            <a:off x="2867579" y="856547"/>
            <a:ext cx="3409908" cy="523220"/>
          </a:xfrm>
          <a:prstGeom prst="rect">
            <a:avLst/>
          </a:prstGeom>
          <a:noFill/>
        </p:spPr>
        <p:txBody>
          <a:bodyPr wrap="none" rtlCol="0">
            <a:spAutoFit/>
          </a:bodyPr>
          <a:lstStyle>
            <a:defPPr>
              <a:defRPr lang="zh-CN"/>
            </a:defPPr>
            <a:lvl1pPr>
              <a:defRPr sz="2800">
                <a:latin typeface="+mj-ea"/>
                <a:ea typeface="+mj-ea"/>
              </a:defRPr>
            </a:lvl1pPr>
          </a:lstStyle>
          <a:p>
            <a:r>
              <a:rPr lang="en-US" altLang="zh-CN" dirty="0"/>
              <a:t>Language Translation</a:t>
            </a:r>
            <a:endParaRPr lang="zh-CN" altLang="en-US" dirty="0"/>
          </a:p>
        </p:txBody>
      </p:sp>
      <p:sp>
        <p:nvSpPr>
          <p:cNvPr id="33" name="文本框 32">
            <a:extLst>
              <a:ext uri="{FF2B5EF4-FFF2-40B4-BE49-F238E27FC236}">
                <a16:creationId xmlns:a16="http://schemas.microsoft.com/office/drawing/2014/main" id="{304A66F8-604C-41F8-8A90-616E56F2E98A}"/>
              </a:ext>
            </a:extLst>
          </p:cNvPr>
          <p:cNvSpPr txBox="1"/>
          <p:nvPr/>
        </p:nvSpPr>
        <p:spPr>
          <a:xfrm>
            <a:off x="2713076" y="1437598"/>
            <a:ext cx="6963359" cy="1887761"/>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Algorithm:   </a:t>
            </a:r>
          </a:p>
          <a:p>
            <a:pPr marL="228600" indent="-228600" algn="just">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requests translation of a phrase or word.</a:t>
            </a:r>
          </a:p>
          <a:p>
            <a:pPr marL="228600" indent="-228600" algn="just">
              <a:lnSpc>
                <a:spcPct val="200000"/>
              </a:lnSpc>
              <a:buAutoNum type="arabicPeriod"/>
            </a:pPr>
            <a:r>
              <a:rPr lang="en-US" altLang="zh-CN" sz="1200" b="1" dirty="0">
                <a:solidFill>
                  <a:schemeClr val="bg2">
                    <a:lumMod val="50000"/>
                  </a:schemeClr>
                </a:solidFill>
                <a:latin typeface="+mn-ea"/>
              </a:rPr>
              <a:t>Language Input: </a:t>
            </a:r>
            <a:r>
              <a:rPr lang="en-US" altLang="zh-CN" sz="1200" dirty="0">
                <a:solidFill>
                  <a:schemeClr val="bg2">
                    <a:lumMod val="50000"/>
                  </a:schemeClr>
                </a:solidFill>
                <a:latin typeface="+mn-ea"/>
              </a:rPr>
              <a:t>User specifies the target language.    </a:t>
            </a:r>
          </a:p>
          <a:p>
            <a:pPr marL="228600" indent="-228600" algn="just">
              <a:lnSpc>
                <a:spcPct val="200000"/>
              </a:lnSpc>
              <a:buAutoNum type="arabicPeriod"/>
            </a:pPr>
            <a:r>
              <a:rPr lang="en-US" altLang="zh-CN" sz="1200" b="1" dirty="0">
                <a:solidFill>
                  <a:schemeClr val="bg2">
                    <a:lumMod val="50000"/>
                  </a:schemeClr>
                </a:solidFill>
                <a:latin typeface="+mn-ea"/>
              </a:rPr>
              <a:t>Translation API: </a:t>
            </a:r>
            <a:r>
              <a:rPr lang="en-US" altLang="zh-CN" sz="1200" dirty="0">
                <a:solidFill>
                  <a:schemeClr val="bg2">
                    <a:lumMod val="50000"/>
                  </a:schemeClr>
                </a:solidFill>
                <a:latin typeface="+mn-ea"/>
              </a:rPr>
              <a:t>Voice assistant queries a translation API.    </a:t>
            </a:r>
          </a:p>
          <a:p>
            <a:pPr marL="228600" indent="-228600" algn="just">
              <a:lnSpc>
                <a:spcPct val="200000"/>
              </a:lnSpc>
              <a:buAutoNum type="arabicPeriod"/>
            </a:pPr>
            <a:r>
              <a:rPr lang="en-US" altLang="zh-CN" sz="1200" b="1" dirty="0">
                <a:solidFill>
                  <a:schemeClr val="bg2">
                    <a:lumMod val="50000"/>
                  </a:schemeClr>
                </a:solidFill>
                <a:latin typeface="+mn-ea"/>
              </a:rPr>
              <a:t>Response: </a:t>
            </a:r>
            <a:r>
              <a:rPr lang="en-US" altLang="zh-CN" sz="1200" dirty="0">
                <a:solidFill>
                  <a:schemeClr val="bg2">
                    <a:lumMod val="50000"/>
                  </a:schemeClr>
                </a:solidFill>
                <a:latin typeface="+mn-ea"/>
              </a:rPr>
              <a:t>Assistant</a:t>
            </a:r>
            <a:r>
              <a:rPr lang="en-US" altLang="zh-CN" sz="1200" b="1" dirty="0">
                <a:solidFill>
                  <a:schemeClr val="bg2">
                    <a:lumMod val="50000"/>
                  </a:schemeClr>
                </a:solidFill>
                <a:latin typeface="+mn-ea"/>
              </a:rPr>
              <a:t> </a:t>
            </a:r>
            <a:r>
              <a:rPr lang="en-US" altLang="zh-CN" sz="1200" dirty="0">
                <a:solidFill>
                  <a:schemeClr val="bg2">
                    <a:lumMod val="50000"/>
                  </a:schemeClr>
                </a:solidFill>
                <a:latin typeface="+mn-ea"/>
              </a:rPr>
              <a:t>verbally provides the translated phrase.</a:t>
            </a:r>
          </a:p>
        </p:txBody>
      </p:sp>
      <p:sp>
        <p:nvSpPr>
          <p:cNvPr id="52" name="文本框 51">
            <a:extLst>
              <a:ext uri="{FF2B5EF4-FFF2-40B4-BE49-F238E27FC236}">
                <a16:creationId xmlns:a16="http://schemas.microsoft.com/office/drawing/2014/main" id="{A74CB9A4-A00C-444F-A53E-107FDC4C69E9}"/>
              </a:ext>
            </a:extLst>
          </p:cNvPr>
          <p:cNvSpPr txBox="1"/>
          <p:nvPr/>
        </p:nvSpPr>
        <p:spPr>
          <a:xfrm>
            <a:off x="2867579" y="3441686"/>
            <a:ext cx="2646878" cy="523220"/>
          </a:xfrm>
          <a:prstGeom prst="rect">
            <a:avLst/>
          </a:prstGeom>
          <a:noFill/>
        </p:spPr>
        <p:txBody>
          <a:bodyPr wrap="none" rtlCol="0">
            <a:spAutoFit/>
          </a:bodyPr>
          <a:lstStyle/>
          <a:p>
            <a:r>
              <a:rPr lang="en-US" altLang="zh-CN" sz="2800" dirty="0">
                <a:latin typeface="+mj-ea"/>
                <a:ea typeface="+mj-ea"/>
              </a:rPr>
              <a:t>Search The Web</a:t>
            </a:r>
            <a:endParaRPr lang="zh-CN" altLang="en-US" sz="2800" dirty="0">
              <a:latin typeface="+mj-ea"/>
              <a:ea typeface="+mj-ea"/>
            </a:endParaRPr>
          </a:p>
        </p:txBody>
      </p:sp>
      <p:sp>
        <p:nvSpPr>
          <p:cNvPr id="53" name="文本框 52">
            <a:extLst>
              <a:ext uri="{FF2B5EF4-FFF2-40B4-BE49-F238E27FC236}">
                <a16:creationId xmlns:a16="http://schemas.microsoft.com/office/drawing/2014/main" id="{09997CEA-DC45-48EB-8F41-8C8D0D0C1961}"/>
              </a:ext>
            </a:extLst>
          </p:cNvPr>
          <p:cNvSpPr txBox="1"/>
          <p:nvPr/>
        </p:nvSpPr>
        <p:spPr>
          <a:xfrm>
            <a:off x="2799132" y="3964906"/>
            <a:ext cx="6124949" cy="2257093"/>
          </a:xfrm>
          <a:prstGeom prst="rect">
            <a:avLst/>
          </a:prstGeom>
          <a:noFill/>
        </p:spPr>
        <p:txBody>
          <a:bodyPr wrap="square" rtlCol="0">
            <a:spAutoFit/>
          </a:bodyPr>
          <a:lstStyle/>
          <a:p>
            <a:pPr>
              <a:lnSpc>
                <a:spcPct val="200000"/>
              </a:lnSpc>
            </a:pPr>
            <a:r>
              <a:rPr lang="en-US" altLang="zh-CN" sz="1200" dirty="0">
                <a:solidFill>
                  <a:schemeClr val="bg2">
                    <a:lumMod val="50000"/>
                  </a:schemeClr>
                </a:solidFill>
                <a:latin typeface="+mn-ea"/>
              </a:rPr>
              <a:t>Algorithm:</a:t>
            </a:r>
          </a:p>
          <a:p>
            <a:pPr marL="228600" indent="-228600">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initiates a web search.    </a:t>
            </a:r>
          </a:p>
          <a:p>
            <a:pPr marL="228600" indent="-228600">
              <a:lnSpc>
                <a:spcPct val="200000"/>
              </a:lnSpc>
              <a:buAutoNum type="arabicPeriod"/>
            </a:pPr>
            <a:r>
              <a:rPr lang="en-US" altLang="zh-CN" sz="1200" b="1" dirty="0">
                <a:solidFill>
                  <a:schemeClr val="bg2">
                    <a:lumMod val="50000"/>
                  </a:schemeClr>
                </a:solidFill>
                <a:latin typeface="+mn-ea"/>
              </a:rPr>
              <a:t>Search Query Processing: </a:t>
            </a:r>
            <a:r>
              <a:rPr lang="en-US" altLang="zh-CN" sz="1200" dirty="0">
                <a:solidFill>
                  <a:schemeClr val="bg2">
                    <a:lumMod val="50000"/>
                  </a:schemeClr>
                </a:solidFill>
                <a:latin typeface="+mn-ea"/>
              </a:rPr>
              <a:t>Voice assistant processes the user's query.    </a:t>
            </a:r>
          </a:p>
          <a:p>
            <a:pPr marL="228600" indent="-228600">
              <a:lnSpc>
                <a:spcPct val="200000"/>
              </a:lnSpc>
              <a:buAutoNum type="arabicPeriod"/>
            </a:pPr>
            <a:r>
              <a:rPr lang="en-US" altLang="zh-CN" sz="1200" b="1" dirty="0">
                <a:solidFill>
                  <a:schemeClr val="bg2">
                    <a:lumMod val="50000"/>
                  </a:schemeClr>
                </a:solidFill>
                <a:latin typeface="+mn-ea"/>
              </a:rPr>
              <a:t>Web Scraping/Query API: </a:t>
            </a:r>
            <a:r>
              <a:rPr lang="en-US" altLang="zh-CN" sz="1200" dirty="0">
                <a:solidFill>
                  <a:schemeClr val="bg2">
                    <a:lumMod val="50000"/>
                  </a:schemeClr>
                </a:solidFill>
                <a:latin typeface="+mn-ea"/>
              </a:rPr>
              <a:t>Assistant performs a web search and retrieves</a:t>
            </a:r>
            <a:r>
              <a:rPr lang="en-US" altLang="zh-CN" sz="1200" b="1" dirty="0">
                <a:solidFill>
                  <a:schemeClr val="bg2">
                    <a:lumMod val="50000"/>
                  </a:schemeClr>
                </a:solidFill>
                <a:latin typeface="+mn-ea"/>
              </a:rPr>
              <a:t> </a:t>
            </a:r>
            <a:r>
              <a:rPr lang="en-US" altLang="zh-CN" sz="1200" dirty="0">
                <a:solidFill>
                  <a:schemeClr val="bg2">
                    <a:lumMod val="50000"/>
                  </a:schemeClr>
                </a:solidFill>
                <a:latin typeface="+mn-ea"/>
              </a:rPr>
              <a:t>summarized information.    </a:t>
            </a:r>
          </a:p>
          <a:p>
            <a:pPr marL="228600" indent="-228600">
              <a:lnSpc>
                <a:spcPct val="200000"/>
              </a:lnSpc>
              <a:buAutoNum type="arabicPeriod"/>
            </a:pPr>
            <a:r>
              <a:rPr lang="en-US" altLang="zh-CN" sz="1200" b="1" dirty="0">
                <a:solidFill>
                  <a:schemeClr val="bg2">
                    <a:lumMod val="50000"/>
                  </a:schemeClr>
                </a:solidFill>
                <a:latin typeface="+mn-ea"/>
              </a:rPr>
              <a:t>Response: </a:t>
            </a:r>
            <a:r>
              <a:rPr lang="en-US" altLang="zh-CN" sz="1200" dirty="0">
                <a:solidFill>
                  <a:schemeClr val="bg2">
                    <a:lumMod val="50000"/>
                  </a:schemeClr>
                </a:solidFill>
                <a:latin typeface="+mn-ea"/>
              </a:rPr>
              <a:t>Assistant verbally communicates the summarized information.</a:t>
            </a:r>
          </a:p>
        </p:txBody>
      </p:sp>
      <p:sp>
        <p:nvSpPr>
          <p:cNvPr id="54" name="PA_椭圆 24">
            <a:extLst>
              <a:ext uri="{FF2B5EF4-FFF2-40B4-BE49-F238E27FC236}">
                <a16:creationId xmlns:a16="http://schemas.microsoft.com/office/drawing/2014/main" id="{AE512AC7-3803-4E74-AB7F-0138678D53E3}"/>
              </a:ext>
            </a:extLst>
          </p:cNvPr>
          <p:cNvSpPr/>
          <p:nvPr>
            <p:custDataLst>
              <p:tags r:id="rId1"/>
            </p:custDataLst>
          </p:nvPr>
        </p:nvSpPr>
        <p:spPr>
          <a:xfrm>
            <a:off x="2197267" y="802403"/>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55" name="直接连接符 54">
            <a:extLst>
              <a:ext uri="{FF2B5EF4-FFF2-40B4-BE49-F238E27FC236}">
                <a16:creationId xmlns:a16="http://schemas.microsoft.com/office/drawing/2014/main" id="{98246028-5FCB-41E4-B20E-452DCAE0A2F6}"/>
              </a:ext>
            </a:extLst>
          </p:cNvPr>
          <p:cNvCxnSpPr/>
          <p:nvPr/>
        </p:nvCxnSpPr>
        <p:spPr>
          <a:xfrm>
            <a:off x="2948542" y="4022737"/>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PA_椭圆 24">
            <a:extLst>
              <a:ext uri="{FF2B5EF4-FFF2-40B4-BE49-F238E27FC236}">
                <a16:creationId xmlns:a16="http://schemas.microsoft.com/office/drawing/2014/main" id="{0037C5C1-5643-4D38-B159-C6BAB13C8BB9}"/>
              </a:ext>
            </a:extLst>
          </p:cNvPr>
          <p:cNvSpPr/>
          <p:nvPr>
            <p:custDataLst>
              <p:tags r:id="rId2"/>
            </p:custDataLst>
          </p:nvPr>
        </p:nvSpPr>
        <p:spPr>
          <a:xfrm>
            <a:off x="2283323" y="3561972"/>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pic>
        <p:nvPicPr>
          <p:cNvPr id="12" name="图片 11">
            <a:extLst>
              <a:ext uri="{FF2B5EF4-FFF2-40B4-BE49-F238E27FC236}">
                <a16:creationId xmlns:a16="http://schemas.microsoft.com/office/drawing/2014/main" id="{26771181-EA35-4BB2-A1EA-B0232FB75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172" y="2760888"/>
            <a:ext cx="4088581" cy="5327834"/>
          </a:xfrm>
          <a:prstGeom prst="rect">
            <a:avLst/>
          </a:prstGeom>
        </p:spPr>
      </p:pic>
    </p:spTree>
    <p:extLst>
      <p:ext uri="{BB962C8B-B14F-4D97-AF65-F5344CB8AC3E}">
        <p14:creationId xmlns:p14="http://schemas.microsoft.com/office/powerpoint/2010/main" val="653282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5.55112E-17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2.22222E-6 L -0.04557 -2.22222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14:presetBounceEnd="50000">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14:bounceEnd="50000">
                                          <p:cBhvr additive="base">
                                            <p:cTn id="22" dur="1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5.55112E-1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2.59259E-6 L 0.025 -2.59259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14:presetBounceEnd="5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50000">
                                          <p:cBhvr additive="base">
                                            <p:cTn id="41" dur="1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5.55112E-17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2.91667E-6 -2.22222E-6 L -0.04557 -2.22222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1500" fill="hold"/>
                                            <p:tgtEl>
                                              <p:spTgt spid="54"/>
                                            </p:tgtEl>
                                            <p:attrNameLst>
                                              <p:attrName>ppt_x</p:attrName>
                                            </p:attrNameLst>
                                          </p:cBhvr>
                                          <p:tavLst>
                                            <p:tav tm="0">
                                              <p:val>
                                                <p:strVal val="0-#ppt_w/2"/>
                                              </p:val>
                                            </p:tav>
                                            <p:tav tm="100000">
                                              <p:val>
                                                <p:strVal val="#ppt_x"/>
                                              </p:val>
                                            </p:tav>
                                          </p:tavLst>
                                        </p:anim>
                                        <p:anim calcmode="lin" valueType="num">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5.55112E-1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8.33333E-7 -2.59259E-6 L 0.025 -2.59259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500" fill="hold"/>
                                            <p:tgtEl>
                                              <p:spTgt spid="56"/>
                                            </p:tgtEl>
                                            <p:attrNameLst>
                                              <p:attrName>ppt_x</p:attrName>
                                            </p:attrNameLst>
                                          </p:cBhvr>
                                          <p:tavLst>
                                            <p:tav tm="0">
                                              <p:val>
                                                <p:strVal val="0-#ppt_w/2"/>
                                              </p:val>
                                            </p:tav>
                                            <p:tav tm="100000">
                                              <p:val>
                                                <p:strVal val="#ppt_x"/>
                                              </p:val>
                                            </p:tav>
                                          </p:tavLst>
                                        </p:anim>
                                        <p:anim calcmode="lin" valueType="num">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5">
            <a:extLst>
              <a:ext uri="{28A0092B-C50C-407E-A947-70E740481C1C}">
                <a14:useLocalDpi xmlns:a14="http://schemas.microsoft.com/office/drawing/2010/main" val="0"/>
              </a:ext>
            </a:extLst>
          </a:blip>
          <a:srcRect r="29269" b="33265"/>
          <a:stretch/>
        </p:blipFill>
        <p:spPr>
          <a:xfrm>
            <a:off x="-13252" y="2309586"/>
            <a:ext cx="2726328" cy="5144633"/>
          </a:xfrm>
          <a:prstGeom prst="rect">
            <a:avLst/>
          </a:prstGeom>
        </p:spPr>
      </p:pic>
      <p:sp>
        <p:nvSpPr>
          <p:cNvPr id="32" name="文本框 31">
            <a:extLst>
              <a:ext uri="{FF2B5EF4-FFF2-40B4-BE49-F238E27FC236}">
                <a16:creationId xmlns:a16="http://schemas.microsoft.com/office/drawing/2014/main" id="{D8923389-5B3A-40DA-9651-5460B225C129}"/>
              </a:ext>
            </a:extLst>
          </p:cNvPr>
          <p:cNvSpPr txBox="1"/>
          <p:nvPr/>
        </p:nvSpPr>
        <p:spPr>
          <a:xfrm>
            <a:off x="2867579" y="856547"/>
            <a:ext cx="1943161" cy="523220"/>
          </a:xfrm>
          <a:prstGeom prst="rect">
            <a:avLst/>
          </a:prstGeom>
          <a:noFill/>
        </p:spPr>
        <p:txBody>
          <a:bodyPr wrap="none" rtlCol="0">
            <a:spAutoFit/>
          </a:bodyPr>
          <a:lstStyle>
            <a:defPPr>
              <a:defRPr lang="zh-CN"/>
            </a:defPPr>
            <a:lvl1pPr>
              <a:defRPr sz="2800">
                <a:latin typeface="+mj-ea"/>
                <a:ea typeface="+mj-ea"/>
              </a:defRPr>
            </a:lvl1pPr>
          </a:lstStyle>
          <a:p>
            <a:r>
              <a:rPr lang="en-US" altLang="zh-CN" dirty="0"/>
              <a:t>Remainders</a:t>
            </a:r>
            <a:endParaRPr lang="zh-CN" altLang="en-US" dirty="0"/>
          </a:p>
        </p:txBody>
      </p:sp>
      <p:sp>
        <p:nvSpPr>
          <p:cNvPr id="33" name="文本框 32">
            <a:extLst>
              <a:ext uri="{FF2B5EF4-FFF2-40B4-BE49-F238E27FC236}">
                <a16:creationId xmlns:a16="http://schemas.microsoft.com/office/drawing/2014/main" id="{304A66F8-604C-41F8-8A90-616E56F2E98A}"/>
              </a:ext>
            </a:extLst>
          </p:cNvPr>
          <p:cNvSpPr txBox="1"/>
          <p:nvPr/>
        </p:nvSpPr>
        <p:spPr>
          <a:xfrm>
            <a:off x="2697865" y="1437598"/>
            <a:ext cx="6963359" cy="1887761"/>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Algorithm:   </a:t>
            </a:r>
          </a:p>
          <a:p>
            <a:pPr marL="228600" indent="-228600" algn="just">
              <a:lnSpc>
                <a:spcPct val="200000"/>
              </a:lnSpc>
              <a:buAutoNum type="arabicPeriod"/>
            </a:pPr>
            <a:r>
              <a:rPr lang="en-US" altLang="zh-CN" sz="1200" b="1" dirty="0">
                <a:solidFill>
                  <a:schemeClr val="bg2">
                    <a:lumMod val="50000"/>
                  </a:schemeClr>
                </a:solidFill>
                <a:latin typeface="+mn-ea"/>
              </a:rPr>
              <a:t> User Prompt: </a:t>
            </a:r>
            <a:r>
              <a:rPr lang="en-US" altLang="zh-CN" sz="1200" dirty="0">
                <a:solidFill>
                  <a:schemeClr val="bg2">
                    <a:lumMod val="50000"/>
                  </a:schemeClr>
                </a:solidFill>
                <a:latin typeface="+mn-ea"/>
              </a:rPr>
              <a:t>User instructs the assistant to set a reminder.    </a:t>
            </a:r>
          </a:p>
          <a:p>
            <a:pPr marL="228600" indent="-228600" algn="just">
              <a:lnSpc>
                <a:spcPct val="200000"/>
              </a:lnSpc>
              <a:buAutoNum type="arabicPeriod"/>
            </a:pPr>
            <a:r>
              <a:rPr lang="en-US" altLang="zh-CN" sz="1200" b="1" dirty="0">
                <a:solidFill>
                  <a:schemeClr val="bg2">
                    <a:lumMod val="50000"/>
                  </a:schemeClr>
                </a:solidFill>
                <a:latin typeface="+mn-ea"/>
              </a:rPr>
              <a:t>Task and Time Input: </a:t>
            </a:r>
            <a:r>
              <a:rPr lang="en-US" altLang="zh-CN" sz="1200" dirty="0">
                <a:solidFill>
                  <a:schemeClr val="bg2">
                    <a:lumMod val="50000"/>
                  </a:schemeClr>
                </a:solidFill>
                <a:latin typeface="+mn-ea"/>
              </a:rPr>
              <a:t>Assistant gathers information on the task and time.    </a:t>
            </a:r>
          </a:p>
          <a:p>
            <a:pPr marL="228600" indent="-228600" algn="just">
              <a:lnSpc>
                <a:spcPct val="200000"/>
              </a:lnSpc>
              <a:buAutoNum type="arabicPeriod"/>
            </a:pPr>
            <a:r>
              <a:rPr lang="en-US" altLang="zh-CN" sz="1200" b="1" dirty="0">
                <a:solidFill>
                  <a:schemeClr val="bg2">
                    <a:lumMod val="50000"/>
                  </a:schemeClr>
                </a:solidFill>
                <a:latin typeface="+mn-ea"/>
              </a:rPr>
              <a:t>Reminder System Integration: </a:t>
            </a:r>
            <a:r>
              <a:rPr lang="en-US" altLang="zh-CN" sz="1200" dirty="0">
                <a:solidFill>
                  <a:schemeClr val="bg2">
                    <a:lumMod val="50000"/>
                  </a:schemeClr>
                </a:solidFill>
                <a:latin typeface="+mn-ea"/>
              </a:rPr>
              <a:t>Assistant integrates with the system's reminder functionality.   </a:t>
            </a:r>
          </a:p>
          <a:p>
            <a:pPr marL="228600" indent="-228600" algn="just">
              <a:lnSpc>
                <a:spcPct val="200000"/>
              </a:lnSpc>
              <a:buAutoNum type="arabicPeriod"/>
            </a:pPr>
            <a:r>
              <a:rPr lang="en-US" altLang="zh-CN" sz="1200" b="1" dirty="0">
                <a:solidFill>
                  <a:schemeClr val="bg2">
                    <a:lumMod val="50000"/>
                  </a:schemeClr>
                </a:solidFill>
                <a:latin typeface="+mn-ea"/>
              </a:rPr>
              <a:t>Confirmation: </a:t>
            </a:r>
            <a:r>
              <a:rPr lang="en-US" altLang="zh-CN" sz="1200" dirty="0">
                <a:solidFill>
                  <a:schemeClr val="bg2">
                    <a:lumMod val="50000"/>
                  </a:schemeClr>
                </a:solidFill>
                <a:latin typeface="+mn-ea"/>
              </a:rPr>
              <a:t>Assistant confirms the set reminder.</a:t>
            </a:r>
          </a:p>
        </p:txBody>
      </p:sp>
      <p:sp>
        <p:nvSpPr>
          <p:cNvPr id="52" name="文本框 51">
            <a:extLst>
              <a:ext uri="{FF2B5EF4-FFF2-40B4-BE49-F238E27FC236}">
                <a16:creationId xmlns:a16="http://schemas.microsoft.com/office/drawing/2014/main" id="{A74CB9A4-A00C-444F-A53E-107FDC4C69E9}"/>
              </a:ext>
            </a:extLst>
          </p:cNvPr>
          <p:cNvSpPr txBox="1"/>
          <p:nvPr/>
        </p:nvSpPr>
        <p:spPr>
          <a:xfrm>
            <a:off x="2867579" y="3441686"/>
            <a:ext cx="2223686" cy="523220"/>
          </a:xfrm>
          <a:prstGeom prst="rect">
            <a:avLst/>
          </a:prstGeom>
          <a:noFill/>
        </p:spPr>
        <p:txBody>
          <a:bodyPr wrap="none" rtlCol="0">
            <a:spAutoFit/>
          </a:bodyPr>
          <a:lstStyle/>
          <a:p>
            <a:r>
              <a:rPr lang="en-US" altLang="zh-CN" sz="2800" dirty="0">
                <a:latin typeface="+mj-ea"/>
                <a:ea typeface="+mj-ea"/>
              </a:rPr>
              <a:t>Playing Music</a:t>
            </a:r>
            <a:endParaRPr lang="zh-CN" altLang="en-US" sz="2800" dirty="0">
              <a:latin typeface="+mj-ea"/>
              <a:ea typeface="+mj-ea"/>
            </a:endParaRPr>
          </a:p>
        </p:txBody>
      </p:sp>
      <p:sp>
        <p:nvSpPr>
          <p:cNvPr id="53" name="文本框 52">
            <a:extLst>
              <a:ext uri="{FF2B5EF4-FFF2-40B4-BE49-F238E27FC236}">
                <a16:creationId xmlns:a16="http://schemas.microsoft.com/office/drawing/2014/main" id="{09997CEA-DC45-48EB-8F41-8C8D0D0C1961}"/>
              </a:ext>
            </a:extLst>
          </p:cNvPr>
          <p:cNvSpPr txBox="1"/>
          <p:nvPr/>
        </p:nvSpPr>
        <p:spPr>
          <a:xfrm>
            <a:off x="2789982" y="3964906"/>
            <a:ext cx="6124949" cy="1887761"/>
          </a:xfrm>
          <a:prstGeom prst="rect">
            <a:avLst/>
          </a:prstGeom>
          <a:noFill/>
        </p:spPr>
        <p:txBody>
          <a:bodyPr wrap="square" rtlCol="0">
            <a:spAutoFit/>
          </a:bodyPr>
          <a:lstStyle/>
          <a:p>
            <a:pPr>
              <a:lnSpc>
                <a:spcPct val="200000"/>
              </a:lnSpc>
            </a:pPr>
            <a:r>
              <a:rPr lang="en-US" altLang="zh-CN" sz="1200" dirty="0">
                <a:solidFill>
                  <a:schemeClr val="bg2">
                    <a:lumMod val="50000"/>
                  </a:schemeClr>
                </a:solidFill>
                <a:latin typeface="+mn-ea"/>
              </a:rPr>
              <a:t>Algorithm:</a:t>
            </a:r>
          </a:p>
          <a:p>
            <a:pPr marL="228600" indent="-228600">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requests the assistant to play music.    </a:t>
            </a:r>
          </a:p>
          <a:p>
            <a:pPr marL="228600" indent="-228600">
              <a:lnSpc>
                <a:spcPct val="200000"/>
              </a:lnSpc>
              <a:buAutoNum type="arabicPeriod"/>
            </a:pPr>
            <a:r>
              <a:rPr lang="en-US" altLang="zh-CN" sz="1200" b="1" dirty="0">
                <a:solidFill>
                  <a:schemeClr val="bg2">
                    <a:lumMod val="50000"/>
                  </a:schemeClr>
                </a:solidFill>
                <a:latin typeface="+mn-ea"/>
              </a:rPr>
              <a:t>Music Library Access: </a:t>
            </a:r>
            <a:r>
              <a:rPr lang="en-US" altLang="zh-CN" sz="1200" dirty="0">
                <a:solidFill>
                  <a:schemeClr val="bg2">
                    <a:lumMod val="50000"/>
                  </a:schemeClr>
                </a:solidFill>
                <a:latin typeface="+mn-ea"/>
              </a:rPr>
              <a:t>Assistant accesses the user's music library or a streaming service.    </a:t>
            </a:r>
          </a:p>
          <a:p>
            <a:pPr marL="228600" indent="-228600">
              <a:lnSpc>
                <a:spcPct val="200000"/>
              </a:lnSpc>
              <a:buAutoNum type="arabicPeriod"/>
            </a:pPr>
            <a:r>
              <a:rPr lang="en-US" altLang="zh-CN" sz="1200" b="1" dirty="0">
                <a:solidFill>
                  <a:schemeClr val="bg2">
                    <a:lumMod val="50000"/>
                  </a:schemeClr>
                </a:solidFill>
                <a:latin typeface="+mn-ea"/>
              </a:rPr>
              <a:t>Playback Control: </a:t>
            </a:r>
            <a:r>
              <a:rPr lang="en-US" altLang="zh-CN" sz="1200" dirty="0">
                <a:solidFill>
                  <a:schemeClr val="bg2">
                    <a:lumMod val="50000"/>
                  </a:schemeClr>
                </a:solidFill>
                <a:latin typeface="+mn-ea"/>
              </a:rPr>
              <a:t>Assistant plays the specified songs, artists, or genres.   </a:t>
            </a:r>
          </a:p>
          <a:p>
            <a:pPr marL="228600" indent="-228600">
              <a:lnSpc>
                <a:spcPct val="200000"/>
              </a:lnSpc>
              <a:buAutoNum type="arabicPeriod"/>
            </a:pPr>
            <a:r>
              <a:rPr lang="en-US" altLang="zh-CN" sz="1200" b="1" dirty="0">
                <a:solidFill>
                  <a:schemeClr val="bg2">
                    <a:lumMod val="50000"/>
                  </a:schemeClr>
                </a:solidFill>
                <a:latin typeface="+mn-ea"/>
              </a:rPr>
              <a:t>User Control: </a:t>
            </a:r>
            <a:r>
              <a:rPr lang="en-US" altLang="zh-CN" sz="1200" dirty="0">
                <a:solidFill>
                  <a:schemeClr val="bg2">
                    <a:lumMod val="50000"/>
                  </a:schemeClr>
                </a:solidFill>
                <a:latin typeface="+mn-ea"/>
              </a:rPr>
              <a:t>User can instruct the assistant to pause, skip, or adjust volume.</a:t>
            </a:r>
          </a:p>
        </p:txBody>
      </p:sp>
      <p:sp>
        <p:nvSpPr>
          <p:cNvPr id="54" name="PA_椭圆 24">
            <a:extLst>
              <a:ext uri="{FF2B5EF4-FFF2-40B4-BE49-F238E27FC236}">
                <a16:creationId xmlns:a16="http://schemas.microsoft.com/office/drawing/2014/main" id="{AE512AC7-3803-4E74-AB7F-0138678D53E3}"/>
              </a:ext>
            </a:extLst>
          </p:cNvPr>
          <p:cNvSpPr/>
          <p:nvPr>
            <p:custDataLst>
              <p:tags r:id="rId1"/>
            </p:custDataLst>
          </p:nvPr>
        </p:nvSpPr>
        <p:spPr>
          <a:xfrm>
            <a:off x="2197267" y="802403"/>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7</a:t>
            </a:r>
            <a:endParaRPr lang="zh-CN" altLang="en-US" dirty="0">
              <a:solidFill>
                <a:schemeClr val="tx1"/>
              </a:solidFill>
            </a:endParaRPr>
          </a:p>
        </p:txBody>
      </p:sp>
      <p:cxnSp>
        <p:nvCxnSpPr>
          <p:cNvPr id="55" name="直接连接符 54">
            <a:extLst>
              <a:ext uri="{FF2B5EF4-FFF2-40B4-BE49-F238E27FC236}">
                <a16:creationId xmlns:a16="http://schemas.microsoft.com/office/drawing/2014/main" id="{98246028-5FCB-41E4-B20E-452DCAE0A2F6}"/>
              </a:ext>
            </a:extLst>
          </p:cNvPr>
          <p:cNvCxnSpPr/>
          <p:nvPr/>
        </p:nvCxnSpPr>
        <p:spPr>
          <a:xfrm>
            <a:off x="2948542" y="4022737"/>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PA_椭圆 24">
            <a:extLst>
              <a:ext uri="{FF2B5EF4-FFF2-40B4-BE49-F238E27FC236}">
                <a16:creationId xmlns:a16="http://schemas.microsoft.com/office/drawing/2014/main" id="{0037C5C1-5643-4D38-B159-C6BAB13C8BB9}"/>
              </a:ext>
            </a:extLst>
          </p:cNvPr>
          <p:cNvSpPr/>
          <p:nvPr>
            <p:custDataLst>
              <p:tags r:id="rId2"/>
            </p:custDataLst>
          </p:nvPr>
        </p:nvSpPr>
        <p:spPr>
          <a:xfrm>
            <a:off x="2283323" y="3561972"/>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8</a:t>
            </a:r>
            <a:endParaRPr lang="zh-CN" altLang="en-US" dirty="0">
              <a:solidFill>
                <a:schemeClr val="tx1"/>
              </a:solidFill>
            </a:endParaRPr>
          </a:p>
        </p:txBody>
      </p:sp>
      <p:pic>
        <p:nvPicPr>
          <p:cNvPr id="12" name="图片 11">
            <a:extLst>
              <a:ext uri="{FF2B5EF4-FFF2-40B4-BE49-F238E27FC236}">
                <a16:creationId xmlns:a16="http://schemas.microsoft.com/office/drawing/2014/main" id="{26771181-EA35-4BB2-A1EA-B0232FB75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172" y="2760888"/>
            <a:ext cx="4088581" cy="5327834"/>
          </a:xfrm>
          <a:prstGeom prst="rect">
            <a:avLst/>
          </a:prstGeom>
        </p:spPr>
      </p:pic>
    </p:spTree>
    <p:extLst>
      <p:ext uri="{BB962C8B-B14F-4D97-AF65-F5344CB8AC3E}">
        <p14:creationId xmlns:p14="http://schemas.microsoft.com/office/powerpoint/2010/main" val="1439890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3.75E-6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8.33333E-7 -2.22222E-6 L -0.04557 -2.22222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14:presetBounceEnd="50000">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14:bounceEnd="50000">
                                          <p:cBhvr additive="base">
                                            <p:cTn id="22" dur="1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2.08333E-6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2.08333E-6 -7.40741E-7 L 0.025 -7.40741E-7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14:presetBounceEnd="5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50000">
                                          <p:cBhvr additive="base">
                                            <p:cTn id="41" dur="1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3.75E-6 -2.96296E-6 L -0.04557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8.33333E-7 -2.22222E-6 L -0.04557 -2.22222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1500" fill="hold"/>
                                            <p:tgtEl>
                                              <p:spTgt spid="54"/>
                                            </p:tgtEl>
                                            <p:attrNameLst>
                                              <p:attrName>ppt_x</p:attrName>
                                            </p:attrNameLst>
                                          </p:cBhvr>
                                          <p:tavLst>
                                            <p:tav tm="0">
                                              <p:val>
                                                <p:strVal val="0-#ppt_w/2"/>
                                              </p:val>
                                            </p:tav>
                                            <p:tav tm="100000">
                                              <p:val>
                                                <p:strVal val="#ppt_x"/>
                                              </p:val>
                                            </p:tav>
                                          </p:tavLst>
                                        </p:anim>
                                        <p:anim calcmode="lin" valueType="num">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2.08333E-6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2.08333E-6 -7.40741E-7 L 0.025 -7.40741E-7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500" fill="hold"/>
                                            <p:tgtEl>
                                              <p:spTgt spid="56"/>
                                            </p:tgtEl>
                                            <p:attrNameLst>
                                              <p:attrName>ppt_x</p:attrName>
                                            </p:attrNameLst>
                                          </p:cBhvr>
                                          <p:tavLst>
                                            <p:tav tm="0">
                                              <p:val>
                                                <p:strVal val="0-#ppt_w/2"/>
                                              </p:val>
                                            </p:tav>
                                            <p:tav tm="100000">
                                              <p:val>
                                                <p:strVal val="#ppt_x"/>
                                              </p:val>
                                            </p:tav>
                                          </p:tavLst>
                                        </p:anim>
                                        <p:anim calcmode="lin" valueType="num">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5">
            <a:extLst>
              <a:ext uri="{28A0092B-C50C-407E-A947-70E740481C1C}">
                <a14:useLocalDpi xmlns:a14="http://schemas.microsoft.com/office/drawing/2010/main" val="0"/>
              </a:ext>
            </a:extLst>
          </a:blip>
          <a:srcRect r="29269" b="33265"/>
          <a:stretch/>
        </p:blipFill>
        <p:spPr>
          <a:xfrm>
            <a:off x="-13252" y="2309586"/>
            <a:ext cx="2726328" cy="5144633"/>
          </a:xfrm>
          <a:prstGeom prst="rect">
            <a:avLst/>
          </a:prstGeom>
        </p:spPr>
      </p:pic>
      <p:sp>
        <p:nvSpPr>
          <p:cNvPr id="32" name="文本框 31">
            <a:extLst>
              <a:ext uri="{FF2B5EF4-FFF2-40B4-BE49-F238E27FC236}">
                <a16:creationId xmlns:a16="http://schemas.microsoft.com/office/drawing/2014/main" id="{D8923389-5B3A-40DA-9651-5460B225C129}"/>
              </a:ext>
            </a:extLst>
          </p:cNvPr>
          <p:cNvSpPr txBox="1"/>
          <p:nvPr/>
        </p:nvSpPr>
        <p:spPr>
          <a:xfrm>
            <a:off x="2867579" y="856547"/>
            <a:ext cx="3214341" cy="523220"/>
          </a:xfrm>
          <a:prstGeom prst="rect">
            <a:avLst/>
          </a:prstGeom>
          <a:noFill/>
        </p:spPr>
        <p:txBody>
          <a:bodyPr wrap="none" rtlCol="0">
            <a:spAutoFit/>
          </a:bodyPr>
          <a:lstStyle>
            <a:defPPr>
              <a:defRPr lang="zh-CN"/>
            </a:defPPr>
            <a:lvl1pPr>
              <a:defRPr sz="2800">
                <a:latin typeface="+mj-ea"/>
                <a:ea typeface="+mj-ea"/>
              </a:defRPr>
            </a:lvl1pPr>
          </a:lstStyle>
          <a:p>
            <a:r>
              <a:rPr lang="en-US" altLang="zh-CN" dirty="0"/>
              <a:t>Send Text Messages</a:t>
            </a:r>
            <a:endParaRPr lang="zh-CN" altLang="en-US" dirty="0"/>
          </a:p>
        </p:txBody>
      </p:sp>
      <p:sp>
        <p:nvSpPr>
          <p:cNvPr id="33" name="文本框 32">
            <a:extLst>
              <a:ext uri="{FF2B5EF4-FFF2-40B4-BE49-F238E27FC236}">
                <a16:creationId xmlns:a16="http://schemas.microsoft.com/office/drawing/2014/main" id="{304A66F8-604C-41F8-8A90-616E56F2E98A}"/>
              </a:ext>
            </a:extLst>
          </p:cNvPr>
          <p:cNvSpPr txBox="1"/>
          <p:nvPr/>
        </p:nvSpPr>
        <p:spPr>
          <a:xfrm>
            <a:off x="2713076" y="1376043"/>
            <a:ext cx="7472646" cy="1887761"/>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Algorithm:   </a:t>
            </a:r>
          </a:p>
          <a:p>
            <a:pPr marL="228600" indent="-228600" algn="just">
              <a:lnSpc>
                <a:spcPct val="200000"/>
              </a:lnSpc>
              <a:buAutoNum type="arabicPeriod"/>
            </a:pPr>
            <a:r>
              <a:rPr lang="en-US" altLang="zh-CN" sz="1200" b="1" dirty="0">
                <a:solidFill>
                  <a:schemeClr val="bg2">
                    <a:lumMod val="50000"/>
                  </a:schemeClr>
                </a:solidFill>
                <a:latin typeface="+mn-ea"/>
              </a:rPr>
              <a:t> User Prompt: </a:t>
            </a:r>
            <a:r>
              <a:rPr lang="en-US" altLang="zh-CN" sz="1200" dirty="0">
                <a:solidFill>
                  <a:schemeClr val="bg2">
                    <a:lumMod val="50000"/>
                  </a:schemeClr>
                </a:solidFill>
                <a:latin typeface="+mn-ea"/>
              </a:rPr>
              <a:t>User instructs the assistant to send a text message.   </a:t>
            </a:r>
          </a:p>
          <a:p>
            <a:pPr marL="228600" indent="-228600" algn="just">
              <a:lnSpc>
                <a:spcPct val="200000"/>
              </a:lnSpc>
              <a:buAutoNum type="arabicPeriod"/>
            </a:pPr>
            <a:r>
              <a:rPr lang="en-US" altLang="zh-CN" sz="1200" b="1" dirty="0">
                <a:solidFill>
                  <a:schemeClr val="bg2">
                    <a:lumMod val="50000"/>
                  </a:schemeClr>
                </a:solidFill>
                <a:latin typeface="+mn-ea"/>
              </a:rPr>
              <a:t> Recipient and Message Input: </a:t>
            </a:r>
            <a:r>
              <a:rPr lang="en-US" altLang="zh-CN" sz="1200" dirty="0">
                <a:solidFill>
                  <a:schemeClr val="bg2">
                    <a:lumMod val="50000"/>
                  </a:schemeClr>
                </a:solidFill>
                <a:latin typeface="+mn-ea"/>
              </a:rPr>
              <a:t>Assistant gathers information on the recipient and message content.    </a:t>
            </a:r>
          </a:p>
          <a:p>
            <a:pPr marL="228600" indent="-228600" algn="just">
              <a:lnSpc>
                <a:spcPct val="200000"/>
              </a:lnSpc>
              <a:buAutoNum type="arabicPeriod"/>
            </a:pPr>
            <a:r>
              <a:rPr lang="en-US" altLang="zh-CN" sz="1200" b="1" dirty="0">
                <a:solidFill>
                  <a:schemeClr val="bg2">
                    <a:lumMod val="50000"/>
                  </a:schemeClr>
                </a:solidFill>
                <a:latin typeface="+mn-ea"/>
              </a:rPr>
              <a:t>Text Messaging System Integration: </a:t>
            </a:r>
            <a:r>
              <a:rPr lang="en-US" altLang="zh-CN" sz="1200" dirty="0">
                <a:solidFill>
                  <a:schemeClr val="bg2">
                    <a:lumMod val="50000"/>
                  </a:schemeClr>
                </a:solidFill>
                <a:latin typeface="+mn-ea"/>
              </a:rPr>
              <a:t>Assistant integrates with the system's text messaging functionality</a:t>
            </a:r>
            <a:r>
              <a:rPr lang="en-US" altLang="zh-CN" sz="1200" b="1" dirty="0">
                <a:solidFill>
                  <a:schemeClr val="bg2">
                    <a:lumMod val="50000"/>
                  </a:schemeClr>
                </a:solidFill>
                <a:latin typeface="+mn-ea"/>
              </a:rPr>
              <a:t>.    </a:t>
            </a:r>
          </a:p>
          <a:p>
            <a:pPr marL="228600" indent="-228600" algn="just">
              <a:lnSpc>
                <a:spcPct val="200000"/>
              </a:lnSpc>
              <a:buAutoNum type="arabicPeriod"/>
            </a:pPr>
            <a:r>
              <a:rPr lang="en-US" altLang="zh-CN" sz="1200" b="1" dirty="0">
                <a:solidFill>
                  <a:schemeClr val="bg2">
                    <a:lumMod val="50000"/>
                  </a:schemeClr>
                </a:solidFill>
                <a:latin typeface="+mn-ea"/>
              </a:rPr>
              <a:t>Confirmation: </a:t>
            </a:r>
            <a:r>
              <a:rPr lang="en-US" altLang="zh-CN" sz="1200" dirty="0">
                <a:solidFill>
                  <a:schemeClr val="bg2">
                    <a:lumMod val="50000"/>
                  </a:schemeClr>
                </a:solidFill>
                <a:latin typeface="+mn-ea"/>
              </a:rPr>
              <a:t>Assistant confirms the message sent..</a:t>
            </a:r>
          </a:p>
        </p:txBody>
      </p:sp>
      <p:sp>
        <p:nvSpPr>
          <p:cNvPr id="52" name="文本框 51">
            <a:extLst>
              <a:ext uri="{FF2B5EF4-FFF2-40B4-BE49-F238E27FC236}">
                <a16:creationId xmlns:a16="http://schemas.microsoft.com/office/drawing/2014/main" id="{A74CB9A4-A00C-444F-A53E-107FDC4C69E9}"/>
              </a:ext>
            </a:extLst>
          </p:cNvPr>
          <p:cNvSpPr txBox="1"/>
          <p:nvPr/>
        </p:nvSpPr>
        <p:spPr>
          <a:xfrm>
            <a:off x="2867579" y="3441686"/>
            <a:ext cx="2956259" cy="523220"/>
          </a:xfrm>
          <a:prstGeom prst="rect">
            <a:avLst/>
          </a:prstGeom>
          <a:noFill/>
        </p:spPr>
        <p:txBody>
          <a:bodyPr wrap="none" rtlCol="0">
            <a:spAutoFit/>
          </a:bodyPr>
          <a:lstStyle/>
          <a:p>
            <a:r>
              <a:rPr lang="en-US" altLang="zh-CN" sz="2800" dirty="0">
                <a:latin typeface="+mj-ea"/>
                <a:ea typeface="+mj-ea"/>
              </a:rPr>
              <a:t>Open Applications</a:t>
            </a:r>
            <a:endParaRPr lang="zh-CN" altLang="en-US" sz="2800" dirty="0">
              <a:latin typeface="+mj-ea"/>
              <a:ea typeface="+mj-ea"/>
            </a:endParaRPr>
          </a:p>
        </p:txBody>
      </p:sp>
      <p:sp>
        <p:nvSpPr>
          <p:cNvPr id="53" name="文本框 52">
            <a:extLst>
              <a:ext uri="{FF2B5EF4-FFF2-40B4-BE49-F238E27FC236}">
                <a16:creationId xmlns:a16="http://schemas.microsoft.com/office/drawing/2014/main" id="{09997CEA-DC45-48EB-8F41-8C8D0D0C1961}"/>
              </a:ext>
            </a:extLst>
          </p:cNvPr>
          <p:cNvSpPr txBox="1"/>
          <p:nvPr/>
        </p:nvSpPr>
        <p:spPr>
          <a:xfrm>
            <a:off x="2799132" y="4080569"/>
            <a:ext cx="6211005" cy="1887761"/>
          </a:xfrm>
          <a:prstGeom prst="rect">
            <a:avLst/>
          </a:prstGeom>
          <a:noFill/>
        </p:spPr>
        <p:txBody>
          <a:bodyPr wrap="square" rtlCol="0">
            <a:spAutoFit/>
          </a:bodyPr>
          <a:lstStyle/>
          <a:p>
            <a:pPr>
              <a:lnSpc>
                <a:spcPct val="200000"/>
              </a:lnSpc>
            </a:pPr>
            <a:r>
              <a:rPr lang="en-US" altLang="zh-CN" sz="1200" dirty="0">
                <a:solidFill>
                  <a:schemeClr val="bg2">
                    <a:lumMod val="50000"/>
                  </a:schemeClr>
                </a:solidFill>
                <a:latin typeface="+mn-ea"/>
              </a:rPr>
              <a:t>Algorithm:</a:t>
            </a:r>
          </a:p>
          <a:p>
            <a:pPr marL="228600" indent="-228600">
              <a:lnSpc>
                <a:spcPct val="200000"/>
              </a:lnSpc>
              <a:buAutoNum type="arabicPeriod"/>
            </a:pPr>
            <a:r>
              <a:rPr lang="en-US" altLang="zh-CN" sz="1200" b="1" dirty="0">
                <a:solidFill>
                  <a:schemeClr val="bg2">
                    <a:lumMod val="50000"/>
                  </a:schemeClr>
                </a:solidFill>
                <a:latin typeface="+mn-ea"/>
              </a:rPr>
              <a:t>User Prompt: </a:t>
            </a:r>
            <a:r>
              <a:rPr lang="en-US" altLang="zh-CN" sz="1200" dirty="0">
                <a:solidFill>
                  <a:schemeClr val="bg2">
                    <a:lumMod val="50000"/>
                  </a:schemeClr>
                </a:solidFill>
                <a:latin typeface="+mn-ea"/>
              </a:rPr>
              <a:t>User requests the assistant to open a specific application.    </a:t>
            </a:r>
          </a:p>
          <a:p>
            <a:pPr marL="228600" indent="-228600">
              <a:lnSpc>
                <a:spcPct val="200000"/>
              </a:lnSpc>
              <a:buAutoNum type="arabicPeriod"/>
            </a:pPr>
            <a:r>
              <a:rPr lang="en-US" altLang="zh-CN" sz="1200" b="1" dirty="0">
                <a:solidFill>
                  <a:schemeClr val="bg2">
                    <a:lumMod val="50000"/>
                  </a:schemeClr>
                </a:solidFill>
                <a:latin typeface="+mn-ea"/>
              </a:rPr>
              <a:t>Application Recognition: </a:t>
            </a:r>
            <a:r>
              <a:rPr lang="en-US" altLang="zh-CN" sz="1200" dirty="0">
                <a:solidFill>
                  <a:schemeClr val="bg2">
                    <a:lumMod val="50000"/>
                  </a:schemeClr>
                </a:solidFill>
                <a:latin typeface="+mn-ea"/>
              </a:rPr>
              <a:t>Voice assistant recognizes the application mentioned.    </a:t>
            </a:r>
          </a:p>
          <a:p>
            <a:pPr marL="228600" indent="-228600">
              <a:lnSpc>
                <a:spcPct val="200000"/>
              </a:lnSpc>
              <a:buAutoNum type="arabicPeriod"/>
            </a:pPr>
            <a:r>
              <a:rPr lang="en-US" altLang="zh-CN" sz="1200" b="1" dirty="0">
                <a:solidFill>
                  <a:schemeClr val="bg2">
                    <a:lumMod val="50000"/>
                  </a:schemeClr>
                </a:solidFill>
                <a:latin typeface="+mn-ea"/>
              </a:rPr>
              <a:t>System Integration:</a:t>
            </a:r>
            <a:r>
              <a:rPr lang="en-US" altLang="zh-CN" sz="1200" dirty="0">
                <a:solidFill>
                  <a:schemeClr val="bg2">
                    <a:lumMod val="50000"/>
                  </a:schemeClr>
                </a:solidFill>
                <a:latin typeface="+mn-ea"/>
              </a:rPr>
              <a:t> Assistant interacts with the system to open the specified application.    </a:t>
            </a:r>
          </a:p>
          <a:p>
            <a:pPr marL="228600" indent="-228600">
              <a:lnSpc>
                <a:spcPct val="200000"/>
              </a:lnSpc>
              <a:buAutoNum type="arabicPeriod"/>
            </a:pPr>
            <a:r>
              <a:rPr lang="en-US" altLang="zh-CN" sz="1200" b="1" dirty="0">
                <a:solidFill>
                  <a:schemeClr val="bg2">
                    <a:lumMod val="50000"/>
                  </a:schemeClr>
                </a:solidFill>
                <a:latin typeface="+mn-ea"/>
              </a:rPr>
              <a:t>Confirmation: </a:t>
            </a:r>
            <a:r>
              <a:rPr lang="en-US" altLang="zh-CN" sz="1200" dirty="0">
                <a:solidFill>
                  <a:schemeClr val="bg2">
                    <a:lumMod val="50000"/>
                  </a:schemeClr>
                </a:solidFill>
                <a:latin typeface="+mn-ea"/>
              </a:rPr>
              <a:t>Assistant confirms the application is launched.</a:t>
            </a:r>
          </a:p>
        </p:txBody>
      </p:sp>
      <p:sp>
        <p:nvSpPr>
          <p:cNvPr id="54" name="PA_椭圆 24">
            <a:extLst>
              <a:ext uri="{FF2B5EF4-FFF2-40B4-BE49-F238E27FC236}">
                <a16:creationId xmlns:a16="http://schemas.microsoft.com/office/drawing/2014/main" id="{AE512AC7-3803-4E74-AB7F-0138678D53E3}"/>
              </a:ext>
            </a:extLst>
          </p:cNvPr>
          <p:cNvSpPr/>
          <p:nvPr>
            <p:custDataLst>
              <p:tags r:id="rId1"/>
            </p:custDataLst>
          </p:nvPr>
        </p:nvSpPr>
        <p:spPr>
          <a:xfrm>
            <a:off x="2197267" y="802403"/>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9</a:t>
            </a:r>
            <a:endParaRPr lang="zh-CN" altLang="en-US" dirty="0">
              <a:solidFill>
                <a:schemeClr val="tx1"/>
              </a:solidFill>
            </a:endParaRPr>
          </a:p>
        </p:txBody>
      </p:sp>
      <p:cxnSp>
        <p:nvCxnSpPr>
          <p:cNvPr id="55" name="直接连接符 54">
            <a:extLst>
              <a:ext uri="{FF2B5EF4-FFF2-40B4-BE49-F238E27FC236}">
                <a16:creationId xmlns:a16="http://schemas.microsoft.com/office/drawing/2014/main" id="{98246028-5FCB-41E4-B20E-452DCAE0A2F6}"/>
              </a:ext>
            </a:extLst>
          </p:cNvPr>
          <p:cNvCxnSpPr/>
          <p:nvPr/>
        </p:nvCxnSpPr>
        <p:spPr>
          <a:xfrm>
            <a:off x="2948542" y="4022737"/>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PA_椭圆 24">
            <a:extLst>
              <a:ext uri="{FF2B5EF4-FFF2-40B4-BE49-F238E27FC236}">
                <a16:creationId xmlns:a16="http://schemas.microsoft.com/office/drawing/2014/main" id="{0037C5C1-5643-4D38-B159-C6BAB13C8BB9}"/>
              </a:ext>
            </a:extLst>
          </p:cNvPr>
          <p:cNvSpPr/>
          <p:nvPr>
            <p:custDataLst>
              <p:tags r:id="rId2"/>
            </p:custDataLst>
          </p:nvPr>
        </p:nvSpPr>
        <p:spPr>
          <a:xfrm>
            <a:off x="2197267" y="3561972"/>
            <a:ext cx="601865" cy="52321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10</a:t>
            </a:r>
            <a:endParaRPr lang="zh-CN" altLang="en-US" dirty="0">
              <a:solidFill>
                <a:schemeClr val="tx1"/>
              </a:solidFill>
            </a:endParaRPr>
          </a:p>
        </p:txBody>
      </p:sp>
      <p:pic>
        <p:nvPicPr>
          <p:cNvPr id="12" name="图片 11">
            <a:extLst>
              <a:ext uri="{FF2B5EF4-FFF2-40B4-BE49-F238E27FC236}">
                <a16:creationId xmlns:a16="http://schemas.microsoft.com/office/drawing/2014/main" id="{26771181-EA35-4BB2-A1EA-B0232FB75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172" y="2760888"/>
            <a:ext cx="4088581" cy="5327834"/>
          </a:xfrm>
          <a:prstGeom prst="rect">
            <a:avLst/>
          </a:prstGeom>
        </p:spPr>
      </p:pic>
    </p:spTree>
    <p:extLst>
      <p:ext uri="{BB962C8B-B14F-4D97-AF65-F5344CB8AC3E}">
        <p14:creationId xmlns:p14="http://schemas.microsoft.com/office/powerpoint/2010/main" val="37281967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2.91667E-6 -2.96296E-6 L -0.04558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3.75E-6 -4.44444E-6 L -0.04558 -4.44444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14:presetBounceEnd="50000">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14:bounceEnd="50000">
                                          <p:cBhvr additive="base">
                                            <p:cTn id="22" dur="1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2.08333E-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4.79167E-6 1.11111E-6 L 0.025 1.11111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14:presetBounceEnd="5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50000">
                                          <p:cBhvr additive="base">
                                            <p:cTn id="41" dur="1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35" presetClass="path" presetSubtype="0" decel="100000" fill="hold" grpId="1" nodeType="withEffect">
                                      <p:stCondLst>
                                        <p:cond delay="250"/>
                                      </p:stCondLst>
                                      <p:childTnLst>
                                        <p:animMotion origin="layout" path="M 2.91667E-6 -2.96296E-6 L -0.04558 -2.96296E-6 " pathEditMode="relative" rAng="0" ptsTypes="AA">
                                          <p:cBhvr>
                                            <p:cTn id="14" dur="1500" spd="-100000" fill="hold"/>
                                            <p:tgtEl>
                                              <p:spTgt spid="32"/>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par>
                                    <p:cTn id="18" presetID="35" presetClass="path" presetSubtype="0" decel="100000" fill="hold" grpId="1" nodeType="withEffect">
                                      <p:stCondLst>
                                        <p:cond delay="500"/>
                                      </p:stCondLst>
                                      <p:childTnLst>
                                        <p:animMotion origin="layout" path="M 3.75E-6 -4.44444E-6 L -0.04558 -4.44444E-6 " pathEditMode="relative" rAng="0" ptsTypes="AA">
                                          <p:cBhvr>
                                            <p:cTn id="19" dur="1500" spd="-100000" fill="hold"/>
                                            <p:tgtEl>
                                              <p:spTgt spid="33"/>
                                            </p:tgtEl>
                                            <p:attrNameLst>
                                              <p:attrName>ppt_x</p:attrName>
                                              <p:attrName>ppt_y</p:attrName>
                                            </p:attrNameLst>
                                          </p:cBhvr>
                                          <p:rCtr x="-2279" y="0"/>
                                        </p:animMotion>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1500" fill="hold"/>
                                            <p:tgtEl>
                                              <p:spTgt spid="54"/>
                                            </p:tgtEl>
                                            <p:attrNameLst>
                                              <p:attrName>ppt_x</p:attrName>
                                            </p:attrNameLst>
                                          </p:cBhvr>
                                          <p:tavLst>
                                            <p:tav tm="0">
                                              <p:val>
                                                <p:strVal val="0-#ppt_w/2"/>
                                              </p:val>
                                            </p:tav>
                                            <p:tav tm="100000">
                                              <p:val>
                                                <p:strVal val="#ppt_x"/>
                                              </p:val>
                                            </p:tav>
                                          </p:tavLst>
                                        </p:anim>
                                        <p:anim calcmode="lin" valueType="num">
                                          <p:cBhvr additive="base">
                                            <p:cTn id="23" dur="1500" fill="hold"/>
                                            <p:tgtEl>
                                              <p:spTgt spid="5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7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800"/>
                                            <p:tgtEl>
                                              <p:spTgt spid="52"/>
                                            </p:tgtEl>
                                          </p:cBhvr>
                                        </p:animEffect>
                                      </p:childTnLst>
                                    </p:cTn>
                                  </p:par>
                                  <p:par>
                                    <p:cTn id="27" presetID="63" presetClass="path" presetSubtype="0" decel="100000" fill="hold" grpId="1" nodeType="withEffect">
                                      <p:stCondLst>
                                        <p:cond delay="1750"/>
                                      </p:stCondLst>
                                      <p:childTnLst>
                                        <p:animMotion origin="layout" path="M -2.08333E-7 3.7037E-6 L 0.025 3.7037E-6 " pathEditMode="relative" rAng="0" ptsTypes="AA">
                                          <p:cBhvr>
                                            <p:cTn id="28" dur="1250" spd="-100000" fill="hold"/>
                                            <p:tgtEl>
                                              <p:spTgt spid="52"/>
                                            </p:tgtEl>
                                            <p:attrNameLst>
                                              <p:attrName>ppt_x</p:attrName>
                                              <p:attrName>ppt_y</p:attrName>
                                            </p:attrNameLst>
                                          </p:cBhvr>
                                          <p:rCtr x="1250" y="0"/>
                                        </p:animMotion>
                                      </p:childTnLst>
                                    </p:cTn>
                                  </p:par>
                                  <p:par>
                                    <p:cTn id="29" presetID="10" presetClass="entr" presetSubtype="0" fill="hold" nodeType="withEffect">
                                      <p:stCondLst>
                                        <p:cond delay="20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800"/>
                                            <p:tgtEl>
                                              <p:spTgt spid="55"/>
                                            </p:tgtEl>
                                          </p:cBhvr>
                                        </p:animEffect>
                                      </p:childTnLst>
                                    </p:cTn>
                                  </p:par>
                                  <p:par>
                                    <p:cTn id="32" presetID="63" presetClass="path" presetSubtype="0" decel="100000" fill="hold" nodeType="withEffect">
                                      <p:stCondLst>
                                        <p:cond delay="2000"/>
                                      </p:stCondLst>
                                      <p:childTnLst>
                                        <p:animMotion origin="layout" path="M 4.375E-6 -4.07407E-6 L 0.025 -4.07407E-6 " pathEditMode="relative" rAng="0" ptsTypes="AA">
                                          <p:cBhvr>
                                            <p:cTn id="33" dur="1250" spd="-100000" fill="hold"/>
                                            <p:tgtEl>
                                              <p:spTgt spid="55"/>
                                            </p:tgtEl>
                                            <p:attrNameLst>
                                              <p:attrName>ppt_x</p:attrName>
                                              <p:attrName>ppt_y</p:attrName>
                                            </p:attrNameLst>
                                          </p:cBhvr>
                                          <p:rCtr x="1250" y="0"/>
                                        </p:animMotion>
                                      </p:childTnLst>
                                    </p:cTn>
                                  </p:par>
                                  <p:par>
                                    <p:cTn id="34" presetID="10" presetClass="entr" presetSubtype="0" fill="hold" grpId="0" nodeType="withEffect">
                                      <p:stCondLst>
                                        <p:cond delay="2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800"/>
                                            <p:tgtEl>
                                              <p:spTgt spid="53"/>
                                            </p:tgtEl>
                                          </p:cBhvr>
                                        </p:animEffect>
                                      </p:childTnLst>
                                    </p:cTn>
                                  </p:par>
                                  <p:par>
                                    <p:cTn id="37" presetID="63" presetClass="path" presetSubtype="0" decel="100000" fill="hold" grpId="1" nodeType="withEffect">
                                      <p:stCondLst>
                                        <p:cond delay="2250"/>
                                      </p:stCondLst>
                                      <p:childTnLst>
                                        <p:animMotion origin="layout" path="M -4.79167E-6 1.11111E-6 L 0.025 1.11111E-6 " pathEditMode="relative" rAng="0" ptsTypes="AA">
                                          <p:cBhvr>
                                            <p:cTn id="38" dur="1250" spd="-100000" fill="hold"/>
                                            <p:tgtEl>
                                              <p:spTgt spid="53"/>
                                            </p:tgtEl>
                                            <p:attrNameLst>
                                              <p:attrName>ppt_x</p:attrName>
                                              <p:attrName>ppt_y</p:attrName>
                                            </p:attrNameLst>
                                          </p:cBhvr>
                                          <p:rCtr x="1250" y="0"/>
                                        </p:animMotion>
                                      </p:childTnLst>
                                    </p:cTn>
                                  </p:par>
                                  <p:par>
                                    <p:cTn id="39" presetID="2" presetClass="entr" presetSubtype="8"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500" fill="hold"/>
                                            <p:tgtEl>
                                              <p:spTgt spid="56"/>
                                            </p:tgtEl>
                                            <p:attrNameLst>
                                              <p:attrName>ppt_x</p:attrName>
                                            </p:attrNameLst>
                                          </p:cBhvr>
                                          <p:tavLst>
                                            <p:tav tm="0">
                                              <p:val>
                                                <p:strVal val="0-#ppt_w/2"/>
                                              </p:val>
                                            </p:tav>
                                            <p:tav tm="100000">
                                              <p:val>
                                                <p:strVal val="#ppt_x"/>
                                              </p:val>
                                            </p:tav>
                                          </p:tavLst>
                                        </p:anim>
                                        <p:anim calcmode="lin" valueType="num">
                                          <p:cBhvr additive="base">
                                            <p:cTn id="42" dur="1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52" grpId="0"/>
          <p:bldP spid="52" grpId="1"/>
          <p:bldP spid="53" grpId="0"/>
          <p:bldP spid="53" grpId="1"/>
          <p:bldP spid="54" grpId="0" animBg="1"/>
          <p:bldP spid="56"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pic>
        <p:nvPicPr>
          <p:cNvPr id="6" name="图片 5">
            <a:extLst>
              <a:ext uri="{FF2B5EF4-FFF2-40B4-BE49-F238E27FC236}">
                <a16:creationId xmlns:a16="http://schemas.microsoft.com/office/drawing/2014/main" id="{EBE070D5-3301-4E3E-86C9-E76694B89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74" y="2033516"/>
            <a:ext cx="5456121" cy="4344584"/>
          </a:xfrm>
          <a:prstGeom prst="rect">
            <a:avLst/>
          </a:prstGeom>
          <a:effectLst>
            <a:outerShdw blurRad="381000" dist="254000" dir="12000000" sx="90000" sy="-19000" rotWithShape="0">
              <a:prstClr val="black">
                <a:alpha val="15000"/>
              </a:prstClr>
            </a:outerShdw>
          </a:effectLst>
        </p:spPr>
      </p:pic>
      <p:sp>
        <p:nvSpPr>
          <p:cNvPr id="7" name="文本框 6">
            <a:extLst>
              <a:ext uri="{FF2B5EF4-FFF2-40B4-BE49-F238E27FC236}">
                <a16:creationId xmlns:a16="http://schemas.microsoft.com/office/drawing/2014/main" id="{7B8F928F-1542-4A0E-86F9-3C5F08DC39C3}"/>
              </a:ext>
            </a:extLst>
          </p:cNvPr>
          <p:cNvSpPr txBox="1"/>
          <p:nvPr/>
        </p:nvSpPr>
        <p:spPr>
          <a:xfrm>
            <a:off x="6306833" y="697420"/>
            <a:ext cx="738664" cy="5673541"/>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3600" b="1" dirty="0">
                <a:solidFill>
                  <a:schemeClr val="bg1"/>
                </a:solidFill>
                <a:latin typeface="郑庆科智雅体" panose="02000603000000000000" pitchFamily="2" charset="-122"/>
                <a:ea typeface="郑庆科智雅体" panose="02000603000000000000" pitchFamily="2" charset="-122"/>
              </a:rPr>
              <a:t>What is to be done next</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8" name="图片 7">
            <a:extLst>
              <a:ext uri="{FF2B5EF4-FFF2-40B4-BE49-F238E27FC236}">
                <a16:creationId xmlns:a16="http://schemas.microsoft.com/office/drawing/2014/main" id="{73C1BEA0-061F-49F1-8A51-2B771DD0B7E8}"/>
              </a:ext>
            </a:extLst>
          </p:cNvPr>
          <p:cNvPicPr>
            <a:picLocks noChangeAspect="1"/>
          </p:cNvPicPr>
          <p:nvPr/>
        </p:nvPicPr>
        <p:blipFill rotWithShape="1">
          <a:blip r:embed="rId6">
            <a:extLst>
              <a:ext uri="{28A0092B-C50C-407E-A947-70E740481C1C}">
                <a14:useLocalDpi xmlns:a14="http://schemas.microsoft.com/office/drawing/2010/main" val="0"/>
              </a:ext>
            </a:extLst>
          </a:blip>
          <a:srcRect l="30163" t="24090" r="27426" b="25441"/>
          <a:stretch/>
        </p:blipFill>
        <p:spPr>
          <a:xfrm>
            <a:off x="3222634" y="1430342"/>
            <a:ext cx="3359090" cy="3997314"/>
          </a:xfrm>
          <a:prstGeom prst="rect">
            <a:avLst/>
          </a:prstGeom>
        </p:spPr>
      </p:pic>
    </p:spTree>
    <p:extLst>
      <p:ext uri="{BB962C8B-B14F-4D97-AF65-F5344CB8AC3E}">
        <p14:creationId xmlns:p14="http://schemas.microsoft.com/office/powerpoint/2010/main" val="34887495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63" presetClass="path" presetSubtype="0" decel="100000" fill="hold" grpId="1" nodeType="withEffect">
                                  <p:stCondLst>
                                    <p:cond delay="0"/>
                                  </p:stCondLst>
                                  <p:childTnLst>
                                    <p:animMotion origin="layout" path="M 3.95833E-6 2.22222E-6 L 0.025 2.22222E-6 " pathEditMode="relative" rAng="0" ptsTypes="AA">
                                      <p:cBhvr>
                                        <p:cTn id="15" dur="1250" spd="-100000" fill="hold"/>
                                        <p:tgtEl>
                                          <p:spTgt spid="7"/>
                                        </p:tgtEl>
                                        <p:attrNameLst>
                                          <p:attrName>ppt_x</p:attrName>
                                          <p:attrName>ppt_y</p:attrName>
                                        </p:attrNameLst>
                                      </p:cBhvr>
                                      <p:rCtr x="1250" y="0"/>
                                    </p:animMotion>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0"/>
                                  </p:stCondLst>
                                  <p:childTnLst>
                                    <p:animMotion origin="layout" path="M -3.33333E-6 0 L 0.025 0 " pathEditMode="relative" rAng="0" ptsTypes="AA">
                                      <p:cBhvr>
                                        <p:cTn id="21" dur="1250" spd="-100000" fill="hold"/>
                                        <p:tgtEl>
                                          <p:spTgt spid="8"/>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4">
            <a:extLst>
              <a:ext uri="{28A0092B-C50C-407E-A947-70E740481C1C}">
                <a14:useLocalDpi xmlns:a14="http://schemas.microsoft.com/office/drawing/2010/main" val="0"/>
              </a:ext>
            </a:extLst>
          </a:blip>
          <a:srcRect l="43802" t="61735" r="-239" b="2068"/>
          <a:stretch/>
        </p:blipFill>
        <p:spPr>
          <a:xfrm flipH="1">
            <a:off x="0" y="805631"/>
            <a:ext cx="4572000" cy="5860134"/>
          </a:xfrm>
          <a:prstGeom prst="rect">
            <a:avLst/>
          </a:prstGeom>
        </p:spPr>
      </p:pic>
      <p:pic>
        <p:nvPicPr>
          <p:cNvPr id="4" name="图片 3">
            <a:extLst>
              <a:ext uri="{FF2B5EF4-FFF2-40B4-BE49-F238E27FC236}">
                <a16:creationId xmlns:a16="http://schemas.microsoft.com/office/drawing/2014/main" id="{1381BA35-243A-402E-B30B-2CE214507A1A}"/>
              </a:ext>
            </a:extLst>
          </p:cNvPr>
          <p:cNvPicPr>
            <a:picLocks noChangeAspect="1"/>
          </p:cNvPicPr>
          <p:nvPr/>
        </p:nvPicPr>
        <p:blipFill>
          <a:blip r:embed="rId5">
            <a:duotone>
              <a:prstClr val="black"/>
              <a:schemeClr val="bg1">
                <a:tint val="45000"/>
                <a:satMod val="400000"/>
              </a:schemeClr>
            </a:duotone>
            <a:lum bright="100000"/>
          </a:blip>
          <a:stretch>
            <a:fillRect/>
          </a:stretch>
        </p:blipFill>
        <p:spPr>
          <a:xfrm>
            <a:off x="4774578" y="1384674"/>
            <a:ext cx="1434394" cy="3594100"/>
          </a:xfrm>
          <a:prstGeom prst="rect">
            <a:avLst/>
          </a:prstGeom>
        </p:spPr>
      </p:pic>
      <p:sp>
        <p:nvSpPr>
          <p:cNvPr id="5" name="文本框 4">
            <a:extLst>
              <a:ext uri="{FF2B5EF4-FFF2-40B4-BE49-F238E27FC236}">
                <a16:creationId xmlns:a16="http://schemas.microsoft.com/office/drawing/2014/main" id="{90DB0EDC-00AA-4D71-BAFB-EF79E65BD494}"/>
              </a:ext>
            </a:extLst>
          </p:cNvPr>
          <p:cNvSpPr txBox="1"/>
          <p:nvPr/>
        </p:nvSpPr>
        <p:spPr>
          <a:xfrm>
            <a:off x="6853398" y="1772524"/>
            <a:ext cx="738664" cy="3009157"/>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3600" b="1" dirty="0">
                <a:solidFill>
                  <a:schemeClr val="bg1"/>
                </a:solidFill>
                <a:latin typeface="郑庆科智雅体" panose="02000603000000000000" pitchFamily="2" charset="-122"/>
                <a:ea typeface="郑庆科智雅体" panose="02000603000000000000" pitchFamily="2" charset="-122"/>
              </a:rPr>
              <a:t>Introduction</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7" name="PA_图片 6">
            <a:extLst>
              <a:ext uri="{FF2B5EF4-FFF2-40B4-BE49-F238E27FC236}">
                <a16:creationId xmlns:a16="http://schemas.microsoft.com/office/drawing/2014/main" id="{08E589C9-239B-4424-BE32-88BA0005FC2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5400000">
            <a:off x="6453604" y="1119605"/>
            <a:ext cx="7935495" cy="3541295"/>
          </a:xfrm>
          <a:prstGeom prst="rect">
            <a:avLst/>
          </a:prstGeom>
        </p:spPr>
      </p:pic>
    </p:spTree>
    <p:extLst>
      <p:ext uri="{BB962C8B-B14F-4D97-AF65-F5344CB8AC3E}">
        <p14:creationId xmlns:p14="http://schemas.microsoft.com/office/powerpoint/2010/main" val="28860707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3" presetClass="path" presetSubtype="0" decel="100000" fill="hold" nodeType="withEffect">
                                  <p:stCondLst>
                                    <p:cond delay="0"/>
                                  </p:stCondLst>
                                  <p:childTnLst>
                                    <p:animMotion origin="layout" path="M 6.25E-7 -1.11111E-6 L 0.025 -1.11111E-6 " pathEditMode="relative" rAng="0" ptsTypes="AA">
                                      <p:cBhvr>
                                        <p:cTn id="9" dur="1250" spd="-100000" fill="hold"/>
                                        <p:tgtEl>
                                          <p:spTgt spid="4"/>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63" presetClass="path" presetSubtype="0" decel="100000" fill="hold" grpId="1" nodeType="withEffect">
                                  <p:stCondLst>
                                    <p:cond delay="0"/>
                                  </p:stCondLst>
                                  <p:childTnLst>
                                    <p:animMotion origin="layout" path="M 2.29167E-6 2.22222E-6 L 0.025 2.22222E-6 " pathEditMode="relative" rAng="0" ptsTypes="AA">
                                      <p:cBhvr>
                                        <p:cTn id="15"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rgbClr val="407ED1"/>
            </a:gs>
            <a:gs pos="23000">
              <a:srgbClr val="4AC6D7"/>
            </a:gs>
            <a:gs pos="38000">
              <a:srgbClr val="47ADDA"/>
            </a:gs>
            <a:gs pos="100000">
              <a:srgbClr val="3644DB"/>
            </a:gs>
            <a:gs pos="0">
              <a:srgbClr val="4CDFD4"/>
            </a:gs>
          </a:gsLst>
          <a:lin ang="2700000" scaled="1"/>
          <a:tileRect/>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3E3564D9-A279-40F6-9BEE-327D5D7279A2}"/>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26AAA558-6387-498C-9DBB-AF763E29223E}"/>
              </a:ext>
            </a:extLst>
          </p:cNvPr>
          <p:cNvPicPr>
            <a:picLocks noChangeAspect="1"/>
          </p:cNvPicPr>
          <p:nvPr/>
        </p:nvPicPr>
        <p:blipFill rotWithShape="1">
          <a:blip r:embed="rId3">
            <a:extLst>
              <a:ext uri="{28A0092B-C50C-407E-A947-70E740481C1C}">
                <a14:useLocalDpi xmlns:a14="http://schemas.microsoft.com/office/drawing/2010/main" val="0"/>
              </a:ext>
            </a:extLst>
          </a:blip>
          <a:srcRect b="36253"/>
          <a:stretch/>
        </p:blipFill>
        <p:spPr>
          <a:xfrm rot="16200000">
            <a:off x="-1838787" y="1261586"/>
            <a:ext cx="5003604" cy="6379259"/>
          </a:xfrm>
          <a:prstGeom prst="rect">
            <a:avLst/>
          </a:prstGeom>
        </p:spPr>
      </p:pic>
      <p:grpSp>
        <p:nvGrpSpPr>
          <p:cNvPr id="6" name="组合 5">
            <a:extLst>
              <a:ext uri="{FF2B5EF4-FFF2-40B4-BE49-F238E27FC236}">
                <a16:creationId xmlns:a16="http://schemas.microsoft.com/office/drawing/2014/main" id="{BECB18EE-4C6B-4A69-906C-FCF83B3D44F6}"/>
              </a:ext>
            </a:extLst>
          </p:cNvPr>
          <p:cNvGrpSpPr/>
          <p:nvPr/>
        </p:nvGrpSpPr>
        <p:grpSpPr>
          <a:xfrm>
            <a:off x="4216576" y="2010241"/>
            <a:ext cx="4253239" cy="252000"/>
            <a:chOff x="693420" y="3421857"/>
            <a:chExt cx="3196233" cy="209078"/>
          </a:xfrm>
        </p:grpSpPr>
        <p:cxnSp>
          <p:nvCxnSpPr>
            <p:cNvPr id="7" name="直接连接符 6">
              <a:extLst>
                <a:ext uri="{FF2B5EF4-FFF2-40B4-BE49-F238E27FC236}">
                  <a16:creationId xmlns:a16="http://schemas.microsoft.com/office/drawing/2014/main" id="{CABAD8BD-E1D8-437D-A14C-DA5EE7D0913F}"/>
                </a:ext>
              </a:extLst>
            </p:cNvPr>
            <p:cNvCxnSpPr/>
            <p:nvPr/>
          </p:nvCxnSpPr>
          <p:spPr>
            <a:xfrm flipH="1" flipV="1">
              <a:off x="3826668" y="3421857"/>
              <a:ext cx="62985" cy="20907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947B096-31C0-49BE-83CE-EF5B33567872}"/>
                </a:ext>
              </a:extLst>
            </p:cNvPr>
            <p:cNvCxnSpPr/>
            <p:nvPr/>
          </p:nvCxnSpPr>
          <p:spPr>
            <a:xfrm flipH="1">
              <a:off x="693420" y="3429000"/>
              <a:ext cx="313562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212EF4E9-977A-469E-BCC5-91A4F9EFFB8E}"/>
              </a:ext>
            </a:extLst>
          </p:cNvPr>
          <p:cNvSpPr txBox="1"/>
          <p:nvPr/>
        </p:nvSpPr>
        <p:spPr>
          <a:xfrm>
            <a:off x="5586545" y="1736307"/>
            <a:ext cx="1646605" cy="307777"/>
          </a:xfrm>
          <a:prstGeom prst="rect">
            <a:avLst/>
          </a:prstGeom>
          <a:noFill/>
        </p:spPr>
        <p:txBody>
          <a:bodyPr wrap="none" rtlCol="0">
            <a:spAutoFit/>
          </a:bodyPr>
          <a:lstStyle/>
          <a:p>
            <a:r>
              <a:rPr lang="en-IN" altLang="zh-CN" sz="1400" spc="300" dirty="0"/>
              <a:t>Development</a:t>
            </a:r>
            <a:endParaRPr lang="zh-CN" altLang="en-US" sz="1400" spc="300" dirty="0"/>
          </a:p>
        </p:txBody>
      </p:sp>
      <p:sp>
        <p:nvSpPr>
          <p:cNvPr id="10" name="文本框 9">
            <a:extLst>
              <a:ext uri="{FF2B5EF4-FFF2-40B4-BE49-F238E27FC236}">
                <a16:creationId xmlns:a16="http://schemas.microsoft.com/office/drawing/2014/main" id="{5A76792B-49A7-47D0-A216-3DCB7543B65B}"/>
              </a:ext>
            </a:extLst>
          </p:cNvPr>
          <p:cNvSpPr txBox="1"/>
          <p:nvPr/>
        </p:nvSpPr>
        <p:spPr>
          <a:xfrm>
            <a:off x="4168743" y="2003079"/>
            <a:ext cx="4341184" cy="1518429"/>
          </a:xfrm>
          <a:prstGeom prst="rect">
            <a:avLst/>
          </a:prstGeom>
          <a:noFill/>
        </p:spPr>
        <p:txBody>
          <a:bodyPr wrap="square" rtlCol="0">
            <a:spAutoFit/>
          </a:bodyPr>
          <a:lstStyle/>
          <a:p>
            <a:pPr marL="228600" indent="-228600" algn="just">
              <a:lnSpc>
                <a:spcPct val="200000"/>
              </a:lnSpc>
              <a:buAutoNum type="arabicPeriod"/>
            </a:pPr>
            <a:r>
              <a:rPr lang="en-US" altLang="zh-CN" sz="1200" dirty="0">
                <a:solidFill>
                  <a:schemeClr val="bg2">
                    <a:lumMod val="50000"/>
                  </a:schemeClr>
                </a:solidFill>
                <a:latin typeface="+mn-ea"/>
              </a:rPr>
              <a:t>Translate algorithms into executable code.</a:t>
            </a:r>
          </a:p>
          <a:p>
            <a:pPr marL="228600" indent="-228600" algn="just">
              <a:lnSpc>
                <a:spcPct val="200000"/>
              </a:lnSpc>
              <a:buAutoNum type="arabicPeriod"/>
            </a:pPr>
            <a:r>
              <a:rPr lang="en-US" altLang="zh-CN" sz="1200" dirty="0">
                <a:solidFill>
                  <a:schemeClr val="bg2">
                    <a:lumMod val="50000"/>
                  </a:schemeClr>
                </a:solidFill>
                <a:latin typeface="+mn-ea"/>
              </a:rPr>
              <a:t>Develop individual modules and integrate them into the main framework.</a:t>
            </a:r>
          </a:p>
          <a:p>
            <a:pPr marL="228600" indent="-228600" algn="just">
              <a:lnSpc>
                <a:spcPct val="200000"/>
              </a:lnSpc>
              <a:buAutoNum type="arabicPeriod"/>
            </a:pPr>
            <a:r>
              <a:rPr lang="en-US" altLang="zh-CN" sz="1200" dirty="0">
                <a:solidFill>
                  <a:schemeClr val="bg2">
                    <a:lumMod val="50000"/>
                  </a:schemeClr>
                </a:solidFill>
                <a:latin typeface="+mn-ea"/>
              </a:rPr>
              <a:t> Implement the proposed system structure.</a:t>
            </a:r>
          </a:p>
        </p:txBody>
      </p:sp>
      <p:grpSp>
        <p:nvGrpSpPr>
          <p:cNvPr id="11" name="组合 10">
            <a:extLst>
              <a:ext uri="{FF2B5EF4-FFF2-40B4-BE49-F238E27FC236}">
                <a16:creationId xmlns:a16="http://schemas.microsoft.com/office/drawing/2014/main" id="{90EE69C9-EA04-4567-A2F9-D91C49BF642A}"/>
              </a:ext>
            </a:extLst>
          </p:cNvPr>
          <p:cNvGrpSpPr/>
          <p:nvPr/>
        </p:nvGrpSpPr>
        <p:grpSpPr>
          <a:xfrm>
            <a:off x="8534672" y="1916186"/>
            <a:ext cx="593516" cy="593516"/>
            <a:chOff x="5548341" y="5049913"/>
            <a:chExt cx="593516" cy="593516"/>
          </a:xfrm>
        </p:grpSpPr>
        <p:sp>
          <p:nvSpPr>
            <p:cNvPr id="12" name="圆角矩形 29">
              <a:extLst>
                <a:ext uri="{FF2B5EF4-FFF2-40B4-BE49-F238E27FC236}">
                  <a16:creationId xmlns:a16="http://schemas.microsoft.com/office/drawing/2014/main" id="{748ECF63-4765-41B3-B9D0-5F62F2EE04A0}"/>
                </a:ext>
              </a:extLst>
            </p:cNvPr>
            <p:cNvSpPr/>
            <p:nvPr/>
          </p:nvSpPr>
          <p:spPr>
            <a:xfrm rot="2700000">
              <a:off x="5548341" y="5049913"/>
              <a:ext cx="593516" cy="593516"/>
            </a:xfrm>
            <a:prstGeom prst="roundRect">
              <a:avLst>
                <a:gd name="adj" fmla="val 50000"/>
              </a:avLst>
            </a:prstGeom>
            <a:gradFill flip="none" rotWithShape="0">
              <a:gsLst>
                <a:gs pos="56000">
                  <a:schemeClr val="bg1"/>
                </a:gs>
                <a:gs pos="99000">
                  <a:schemeClr val="bg1">
                    <a:lumMod val="75000"/>
                  </a:schemeClr>
                </a:gs>
              </a:gsLst>
              <a:lin ang="13500000" scaled="1"/>
              <a:tileRect/>
            </a:gradFill>
            <a:ln w="1905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23">
              <a:extLst>
                <a:ext uri="{FF2B5EF4-FFF2-40B4-BE49-F238E27FC236}">
                  <a16:creationId xmlns:a16="http://schemas.microsoft.com/office/drawing/2014/main" id="{7B12034E-9434-417D-B202-B2EA9EF4F4B9}"/>
                </a:ext>
              </a:extLst>
            </p:cNvPr>
            <p:cNvSpPr>
              <a:spLocks noChangeAspect="1" noChangeArrowheads="1"/>
            </p:cNvSpPr>
            <p:nvPr/>
          </p:nvSpPr>
          <p:spPr bwMode="auto">
            <a:xfrm>
              <a:off x="5720486" y="5220671"/>
              <a:ext cx="245520" cy="252000"/>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rgbClr val="7611D5"/>
            </a:solidFill>
            <a:ln>
              <a:noFill/>
            </a:ln>
            <a:effectLst/>
          </p:spPr>
          <p:txBody>
            <a:bodyPr wrap="none" lIns="45712" tIns="22856" rIns="45712" bIns="22856" anchor="ctr"/>
            <a:lstStyle/>
            <a:p>
              <a:pPr defTabSz="609494">
                <a:defRPr/>
              </a:pPr>
              <a:endParaRPr lang="en-US" dirty="0">
                <a:solidFill>
                  <a:srgbClr val="7F7F7F"/>
                </a:solidFill>
              </a:endParaRPr>
            </a:p>
          </p:txBody>
        </p:sp>
      </p:grpSp>
      <p:sp>
        <p:nvSpPr>
          <p:cNvPr id="40" name="文本框 39">
            <a:extLst>
              <a:ext uri="{FF2B5EF4-FFF2-40B4-BE49-F238E27FC236}">
                <a16:creationId xmlns:a16="http://schemas.microsoft.com/office/drawing/2014/main" id="{87608556-B0A8-49ED-B077-2E88B5AB15DA}"/>
              </a:ext>
            </a:extLst>
          </p:cNvPr>
          <p:cNvSpPr txBox="1"/>
          <p:nvPr/>
        </p:nvSpPr>
        <p:spPr>
          <a:xfrm>
            <a:off x="3527672" y="903382"/>
            <a:ext cx="3360215" cy="461665"/>
          </a:xfrm>
          <a:prstGeom prst="rect">
            <a:avLst/>
          </a:prstGeom>
          <a:noFill/>
        </p:spPr>
        <p:txBody>
          <a:bodyPr wrap="none" rtlCol="0">
            <a:spAutoFit/>
          </a:bodyPr>
          <a:lstStyle/>
          <a:p>
            <a:r>
              <a:rPr lang="en-US" altLang="zh-CN" sz="2400">
                <a:latin typeface="+mn-ea"/>
              </a:rPr>
              <a:t>What is to be done next</a:t>
            </a:r>
            <a:endParaRPr lang="en-US" altLang="zh-CN" sz="2400" dirty="0">
              <a:latin typeface="+mn-ea"/>
            </a:endParaRPr>
          </a:p>
        </p:txBody>
      </p:sp>
      <p:grpSp>
        <p:nvGrpSpPr>
          <p:cNvPr id="42" name="组合 41">
            <a:extLst>
              <a:ext uri="{FF2B5EF4-FFF2-40B4-BE49-F238E27FC236}">
                <a16:creationId xmlns:a16="http://schemas.microsoft.com/office/drawing/2014/main" id="{8E945BE1-523B-42DD-A3BC-FC4BEE23E28C}"/>
              </a:ext>
            </a:extLst>
          </p:cNvPr>
          <p:cNvGrpSpPr/>
          <p:nvPr/>
        </p:nvGrpSpPr>
        <p:grpSpPr>
          <a:xfrm>
            <a:off x="4168743" y="4046562"/>
            <a:ext cx="4253239" cy="307776"/>
            <a:chOff x="693420" y="3421857"/>
            <a:chExt cx="3196233" cy="209078"/>
          </a:xfrm>
        </p:grpSpPr>
        <p:cxnSp>
          <p:nvCxnSpPr>
            <p:cNvPr id="43" name="直接连接符 42">
              <a:extLst>
                <a:ext uri="{FF2B5EF4-FFF2-40B4-BE49-F238E27FC236}">
                  <a16:creationId xmlns:a16="http://schemas.microsoft.com/office/drawing/2014/main" id="{D6970E2D-81C7-4FFE-B68F-12F204F58DE2}"/>
                </a:ext>
              </a:extLst>
            </p:cNvPr>
            <p:cNvCxnSpPr/>
            <p:nvPr/>
          </p:nvCxnSpPr>
          <p:spPr>
            <a:xfrm flipH="1" flipV="1">
              <a:off x="3826668" y="3421857"/>
              <a:ext cx="62985" cy="20907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86C0493-87A4-4073-ADF6-78E673EFD8DB}"/>
                </a:ext>
              </a:extLst>
            </p:cNvPr>
            <p:cNvCxnSpPr/>
            <p:nvPr/>
          </p:nvCxnSpPr>
          <p:spPr>
            <a:xfrm flipH="1">
              <a:off x="693420" y="3429000"/>
              <a:ext cx="3135629"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178819DB-B686-4A4D-96AC-29BD83C31818}"/>
              </a:ext>
            </a:extLst>
          </p:cNvPr>
          <p:cNvSpPr txBox="1"/>
          <p:nvPr/>
        </p:nvSpPr>
        <p:spPr>
          <a:xfrm>
            <a:off x="5207779" y="3762406"/>
            <a:ext cx="3057247" cy="307777"/>
          </a:xfrm>
          <a:prstGeom prst="rect">
            <a:avLst/>
          </a:prstGeom>
          <a:noFill/>
        </p:spPr>
        <p:txBody>
          <a:bodyPr wrap="none" rtlCol="0">
            <a:spAutoFit/>
          </a:bodyPr>
          <a:lstStyle/>
          <a:p>
            <a:r>
              <a:rPr lang="en-IN" altLang="zh-CN" sz="1400" spc="300" dirty="0"/>
              <a:t>Testing and Optimization</a:t>
            </a:r>
            <a:endParaRPr lang="zh-CN" altLang="en-US" sz="1400" spc="300" dirty="0"/>
          </a:p>
        </p:txBody>
      </p:sp>
      <p:sp>
        <p:nvSpPr>
          <p:cNvPr id="46" name="文本框 45">
            <a:extLst>
              <a:ext uri="{FF2B5EF4-FFF2-40B4-BE49-F238E27FC236}">
                <a16:creationId xmlns:a16="http://schemas.microsoft.com/office/drawing/2014/main" id="{B27CA823-5D05-42E1-9C4F-6E7CA863EC9B}"/>
              </a:ext>
            </a:extLst>
          </p:cNvPr>
          <p:cNvSpPr txBox="1"/>
          <p:nvPr/>
        </p:nvSpPr>
        <p:spPr>
          <a:xfrm>
            <a:off x="4183293" y="4076858"/>
            <a:ext cx="4453110" cy="1149097"/>
          </a:xfrm>
          <a:prstGeom prst="rect">
            <a:avLst/>
          </a:prstGeom>
          <a:noFill/>
        </p:spPr>
        <p:txBody>
          <a:bodyPr wrap="square" rtlCol="0">
            <a:spAutoFit/>
          </a:bodyPr>
          <a:lstStyle/>
          <a:p>
            <a:pPr algn="just">
              <a:lnSpc>
                <a:spcPct val="200000"/>
              </a:lnSpc>
            </a:pPr>
            <a:r>
              <a:rPr lang="en-US" altLang="zh-CN" sz="1200" dirty="0">
                <a:solidFill>
                  <a:schemeClr val="bg2">
                    <a:lumMod val="50000"/>
                  </a:schemeClr>
                </a:solidFill>
                <a:latin typeface="+mn-ea"/>
              </a:rPr>
              <a:t>4. Test and debug for stability and reliability.</a:t>
            </a:r>
          </a:p>
          <a:p>
            <a:pPr algn="just">
              <a:lnSpc>
                <a:spcPct val="200000"/>
              </a:lnSpc>
            </a:pPr>
            <a:r>
              <a:rPr lang="en-US" altLang="zh-CN" sz="1200" dirty="0">
                <a:solidFill>
                  <a:schemeClr val="bg2">
                    <a:lumMod val="50000"/>
                  </a:schemeClr>
                </a:solidFill>
                <a:latin typeface="+mn-ea"/>
              </a:rPr>
              <a:t>.5. Design a user-friendly interface.</a:t>
            </a:r>
          </a:p>
          <a:p>
            <a:pPr algn="just">
              <a:lnSpc>
                <a:spcPct val="200000"/>
              </a:lnSpc>
            </a:pPr>
            <a:r>
              <a:rPr lang="en-US" altLang="zh-CN" sz="1200" dirty="0">
                <a:solidFill>
                  <a:schemeClr val="bg2">
                    <a:lumMod val="50000"/>
                  </a:schemeClr>
                </a:solidFill>
                <a:latin typeface="+mn-ea"/>
              </a:rPr>
              <a:t>6. Conduct internal reviews and gather feedback for refinement.</a:t>
            </a:r>
          </a:p>
        </p:txBody>
      </p:sp>
      <p:grpSp>
        <p:nvGrpSpPr>
          <p:cNvPr id="47" name="组合 46">
            <a:extLst>
              <a:ext uri="{FF2B5EF4-FFF2-40B4-BE49-F238E27FC236}">
                <a16:creationId xmlns:a16="http://schemas.microsoft.com/office/drawing/2014/main" id="{D1CD8CA0-7D6C-41D6-9766-D71E81160F03}"/>
              </a:ext>
            </a:extLst>
          </p:cNvPr>
          <p:cNvGrpSpPr/>
          <p:nvPr/>
        </p:nvGrpSpPr>
        <p:grpSpPr>
          <a:xfrm>
            <a:off x="8534672" y="3958882"/>
            <a:ext cx="593516" cy="593516"/>
            <a:chOff x="5548341" y="5049913"/>
            <a:chExt cx="593516" cy="593516"/>
          </a:xfrm>
        </p:grpSpPr>
        <p:sp>
          <p:nvSpPr>
            <p:cNvPr id="48" name="圆角矩形 29">
              <a:extLst>
                <a:ext uri="{FF2B5EF4-FFF2-40B4-BE49-F238E27FC236}">
                  <a16:creationId xmlns:a16="http://schemas.microsoft.com/office/drawing/2014/main" id="{F4FAC7AD-D7F1-4489-A0CE-64EC16CF167F}"/>
                </a:ext>
              </a:extLst>
            </p:cNvPr>
            <p:cNvSpPr/>
            <p:nvPr/>
          </p:nvSpPr>
          <p:spPr>
            <a:xfrm rot="2700000">
              <a:off x="5548341" y="5049913"/>
              <a:ext cx="593516" cy="593516"/>
            </a:xfrm>
            <a:prstGeom prst="roundRect">
              <a:avLst>
                <a:gd name="adj" fmla="val 50000"/>
              </a:avLst>
            </a:prstGeom>
            <a:gradFill flip="none" rotWithShape="0">
              <a:gsLst>
                <a:gs pos="56000">
                  <a:schemeClr val="bg1"/>
                </a:gs>
                <a:gs pos="99000">
                  <a:schemeClr val="bg1">
                    <a:lumMod val="75000"/>
                  </a:schemeClr>
                </a:gs>
              </a:gsLst>
              <a:lin ang="13500000" scaled="1"/>
              <a:tileRect/>
            </a:gradFill>
            <a:ln w="19050">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123">
              <a:extLst>
                <a:ext uri="{FF2B5EF4-FFF2-40B4-BE49-F238E27FC236}">
                  <a16:creationId xmlns:a16="http://schemas.microsoft.com/office/drawing/2014/main" id="{EC21EF3D-A33E-4E16-A079-C540A664CF59}"/>
                </a:ext>
              </a:extLst>
            </p:cNvPr>
            <p:cNvSpPr>
              <a:spLocks noChangeAspect="1" noChangeArrowheads="1"/>
            </p:cNvSpPr>
            <p:nvPr/>
          </p:nvSpPr>
          <p:spPr bwMode="auto">
            <a:xfrm>
              <a:off x="5720486" y="5220671"/>
              <a:ext cx="245520" cy="252000"/>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rgbClr val="7611D5"/>
            </a:solidFill>
            <a:ln>
              <a:noFill/>
            </a:ln>
            <a:effectLst/>
          </p:spPr>
          <p:txBody>
            <a:bodyPr wrap="none" lIns="45712" tIns="22856" rIns="45712" bIns="22856" anchor="ctr"/>
            <a:lstStyle/>
            <a:p>
              <a:pPr defTabSz="609494">
                <a:defRPr/>
              </a:pPr>
              <a:endParaRPr lang="en-US" dirty="0">
                <a:solidFill>
                  <a:srgbClr val="7F7F7F"/>
                </a:solidFill>
              </a:endParaRPr>
            </a:p>
          </p:txBody>
        </p:sp>
      </p:grpSp>
      <p:pic>
        <p:nvPicPr>
          <p:cNvPr id="2" name="图片 3">
            <a:extLst>
              <a:ext uri="{FF2B5EF4-FFF2-40B4-BE49-F238E27FC236}">
                <a16:creationId xmlns:a16="http://schemas.microsoft.com/office/drawing/2014/main" id="{4BC8127D-6C81-92D2-AF1B-D5EAB5BC5B57}"/>
              </a:ext>
            </a:extLst>
          </p:cNvPr>
          <p:cNvPicPr>
            <a:picLocks noChangeAspect="1"/>
          </p:cNvPicPr>
          <p:nvPr/>
        </p:nvPicPr>
        <p:blipFill rotWithShape="1">
          <a:blip r:embed="rId3">
            <a:extLst>
              <a:ext uri="{28A0092B-C50C-407E-A947-70E740481C1C}">
                <a14:useLocalDpi xmlns:a14="http://schemas.microsoft.com/office/drawing/2010/main" val="0"/>
              </a:ext>
            </a:extLst>
          </a:blip>
          <a:srcRect l="54232" t="63677"/>
          <a:stretch/>
        </p:blipFill>
        <p:spPr>
          <a:xfrm rot="16200000">
            <a:off x="9371158" y="-808200"/>
            <a:ext cx="2778117" cy="4409605"/>
          </a:xfrm>
          <a:prstGeom prst="rect">
            <a:avLst/>
          </a:prstGeom>
        </p:spPr>
      </p:pic>
    </p:spTree>
    <p:extLst>
      <p:ext uri="{BB962C8B-B14F-4D97-AF65-F5344CB8AC3E}">
        <p14:creationId xmlns:p14="http://schemas.microsoft.com/office/powerpoint/2010/main" val="16521674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par>
                                <p:cTn id="12" presetID="63" presetClass="path" presetSubtype="0" decel="100000" fill="hold" grpId="1" nodeType="withEffect">
                                  <p:stCondLst>
                                    <p:cond delay="0"/>
                                  </p:stCondLst>
                                  <p:childTnLst>
                                    <p:animMotion origin="layout" path="M -1.04167E-6 -4.44444E-6 L 0.025 -4.44444E-6 " pathEditMode="relative" rAng="0" ptsTypes="AA">
                                      <p:cBhvr>
                                        <p:cTn id="13" dur="1250" spd="-100000" fill="hold"/>
                                        <p:tgtEl>
                                          <p:spTgt spid="9"/>
                                        </p:tgtEl>
                                        <p:attrNameLst>
                                          <p:attrName>ppt_x</p:attrName>
                                          <p:attrName>ppt_y</p:attrName>
                                        </p:attrNameLst>
                                      </p:cBhvr>
                                      <p:rCtr x="1250" y="0"/>
                                    </p:animMotion>
                                  </p:childTnLst>
                                </p:cTn>
                              </p:par>
                              <p:par>
                                <p:cTn id="14" presetID="10" presetClass="entr" presetSubtype="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800"/>
                                        <p:tgtEl>
                                          <p:spTgt spid="10"/>
                                        </p:tgtEl>
                                      </p:cBhvr>
                                    </p:animEffect>
                                  </p:childTnLst>
                                </p:cTn>
                              </p:par>
                              <p:par>
                                <p:cTn id="17" presetID="63" presetClass="path" presetSubtype="0" decel="100000" fill="hold" grpId="1" nodeType="withEffect">
                                  <p:stCondLst>
                                    <p:cond delay="250"/>
                                  </p:stCondLst>
                                  <p:childTnLst>
                                    <p:animMotion origin="layout" path="M -1.875E-6 2.22222E-6 L 0.025 2.22222E-6 " pathEditMode="relative" rAng="0" ptsTypes="AA">
                                      <p:cBhvr>
                                        <p:cTn id="18" dur="1250" spd="-100000" fill="hold"/>
                                        <p:tgtEl>
                                          <p:spTgt spid="10"/>
                                        </p:tgtEl>
                                        <p:attrNameLst>
                                          <p:attrName>ppt_x</p:attrName>
                                          <p:attrName>ppt_y</p:attrName>
                                        </p:attrNameLst>
                                      </p:cBhvr>
                                      <p:rCtr x="1250" y="0"/>
                                    </p:animMotion>
                                  </p:childTnLst>
                                </p:cTn>
                              </p:par>
                              <p:par>
                                <p:cTn id="19" presetID="10" presetClass="entr" presetSubtype="0" fill="hold" nodeType="with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50"/>
                                        <p:tgtEl>
                                          <p:spTgt spid="11"/>
                                        </p:tgtEl>
                                      </p:cBhvr>
                                    </p:animEffect>
                                  </p:childTnLst>
                                </p:cTn>
                              </p:par>
                              <p:par>
                                <p:cTn id="22" presetID="64" presetClass="path" presetSubtype="0" decel="100000" fill="hold" nodeType="withEffect">
                                  <p:stCondLst>
                                    <p:cond delay="1000"/>
                                  </p:stCondLst>
                                  <p:childTnLst>
                                    <p:animMotion origin="layout" path="M 1.04167E-6 4.81481E-6 L 1.04167E-6 -0.08658 " pathEditMode="relative" rAng="0" ptsTypes="AA">
                                      <p:cBhvr>
                                        <p:cTn id="23" dur="1250" spd="-100000" fill="hold"/>
                                        <p:tgtEl>
                                          <p:spTgt spid="11"/>
                                        </p:tgtEl>
                                        <p:attrNameLst>
                                          <p:attrName>ppt_x</p:attrName>
                                          <p:attrName>ppt_y</p:attrName>
                                        </p:attrNameLst>
                                      </p:cBhvr>
                                      <p:rCtr x="0" y="-4329"/>
                                    </p:animMotion>
                                  </p:childTnLst>
                                </p:cTn>
                              </p:par>
                              <p:par>
                                <p:cTn id="24" presetID="10" presetClass="entr" presetSubtype="0" fill="hold" grpId="0"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50"/>
                                        <p:tgtEl>
                                          <p:spTgt spid="40"/>
                                        </p:tgtEl>
                                      </p:cBhvr>
                                    </p:animEffect>
                                  </p:childTnLst>
                                </p:cTn>
                              </p:par>
                              <p:par>
                                <p:cTn id="27" presetID="35" presetClass="path" presetSubtype="0" decel="100000" fill="hold" grpId="1" nodeType="withEffect">
                                  <p:stCondLst>
                                    <p:cond delay="250"/>
                                  </p:stCondLst>
                                  <p:childTnLst>
                                    <p:animMotion origin="layout" path="M -3.33333E-6 2.22222E-6 L -0.04557 2.22222E-6 " pathEditMode="relative" rAng="0" ptsTypes="AA">
                                      <p:cBhvr>
                                        <p:cTn id="28" dur="1500" spd="-100000" fill="hold"/>
                                        <p:tgtEl>
                                          <p:spTgt spid="40"/>
                                        </p:tgtEl>
                                        <p:attrNameLst>
                                          <p:attrName>ppt_x</p:attrName>
                                          <p:attrName>ppt_y</p:attrName>
                                        </p:attrNameLst>
                                      </p:cBhvr>
                                      <p:rCtr x="-2279" y="0"/>
                                    </p:animMotion>
                                  </p:childTnLst>
                                </p:cTn>
                              </p:par>
                            </p:childTnLst>
                          </p:cTn>
                        </p:par>
                        <p:par>
                          <p:cTn id="29" fill="hold">
                            <p:stCondLst>
                              <p:cond delay="2750"/>
                            </p:stCondLst>
                            <p:childTnLst>
                              <p:par>
                                <p:cTn id="30" presetID="22" presetClass="entr" presetSubtype="2"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800"/>
                                        <p:tgtEl>
                                          <p:spTgt spid="45"/>
                                        </p:tgtEl>
                                      </p:cBhvr>
                                    </p:animEffect>
                                  </p:childTnLst>
                                </p:cTn>
                              </p:par>
                              <p:par>
                                <p:cTn id="37" presetID="63" presetClass="path" presetSubtype="0" decel="100000" fill="hold" grpId="1" nodeType="withEffect">
                                  <p:stCondLst>
                                    <p:cond delay="0"/>
                                  </p:stCondLst>
                                  <p:childTnLst>
                                    <p:animMotion origin="layout" path="M -3.95833E-6 -4.81481E-6 L 0.025 -4.81481E-6 " pathEditMode="relative" rAng="0" ptsTypes="AA">
                                      <p:cBhvr>
                                        <p:cTn id="38" dur="1250" spd="-100000" fill="hold"/>
                                        <p:tgtEl>
                                          <p:spTgt spid="45"/>
                                        </p:tgtEl>
                                        <p:attrNameLst>
                                          <p:attrName>ppt_x</p:attrName>
                                          <p:attrName>ppt_y</p:attrName>
                                        </p:attrNameLst>
                                      </p:cBhvr>
                                      <p:rCtr x="1250" y="0"/>
                                    </p:animMotion>
                                  </p:childTnLst>
                                </p:cTn>
                              </p:par>
                              <p:par>
                                <p:cTn id="39" presetID="10" presetClass="entr" presetSubtype="0" fill="hold" grpId="0"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800"/>
                                        <p:tgtEl>
                                          <p:spTgt spid="46"/>
                                        </p:tgtEl>
                                      </p:cBhvr>
                                    </p:animEffect>
                                  </p:childTnLst>
                                </p:cTn>
                              </p:par>
                              <p:par>
                                <p:cTn id="42" presetID="63" presetClass="path" presetSubtype="0" decel="100000" fill="hold" grpId="1" nodeType="withEffect">
                                  <p:stCondLst>
                                    <p:cond delay="250"/>
                                  </p:stCondLst>
                                  <p:childTnLst>
                                    <p:animMotion origin="layout" path="M -1.04167E-6 -7.40741E-7 L 0.025 -7.40741E-7 " pathEditMode="relative" rAng="0" ptsTypes="AA">
                                      <p:cBhvr>
                                        <p:cTn id="43" dur="1250" spd="-100000" fill="hold"/>
                                        <p:tgtEl>
                                          <p:spTgt spid="46"/>
                                        </p:tgtEl>
                                        <p:attrNameLst>
                                          <p:attrName>ppt_x</p:attrName>
                                          <p:attrName>ppt_y</p:attrName>
                                        </p:attrNameLst>
                                      </p:cBhvr>
                                      <p:rCtr x="1250" y="0"/>
                                    </p:animMotion>
                                  </p:childTnLst>
                                </p:cTn>
                              </p:par>
                              <p:par>
                                <p:cTn id="44" presetID="10" presetClass="entr" presetSubtype="0" fill="hold" nodeType="withEffect">
                                  <p:stCondLst>
                                    <p:cond delay="10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750"/>
                                        <p:tgtEl>
                                          <p:spTgt spid="47"/>
                                        </p:tgtEl>
                                      </p:cBhvr>
                                    </p:animEffect>
                                  </p:childTnLst>
                                </p:cTn>
                              </p:par>
                              <p:par>
                                <p:cTn id="47" presetID="64" presetClass="path" presetSubtype="0" decel="100000" fill="hold" nodeType="withEffect">
                                  <p:stCondLst>
                                    <p:cond delay="1000"/>
                                  </p:stCondLst>
                                  <p:childTnLst>
                                    <p:animMotion origin="layout" path="M 1.04167E-6 -1.85185E-6 L 1.04167E-6 -0.08657 " pathEditMode="relative" rAng="0" ptsTypes="AA">
                                      <p:cBhvr>
                                        <p:cTn id="48" dur="1250" spd="-100000" fill="hold"/>
                                        <p:tgtEl>
                                          <p:spTgt spid="47"/>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40" grpId="0"/>
      <p:bldP spid="40" grpId="1"/>
      <p:bldP spid="45" grpId="0"/>
      <p:bldP spid="45" grpId="1"/>
      <p:bldP spid="46" grpId="0"/>
      <p:bldP spid="46"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4">
            <a:extLst>
              <a:ext uri="{28A0092B-C50C-407E-A947-70E740481C1C}">
                <a14:useLocalDpi xmlns:a14="http://schemas.microsoft.com/office/drawing/2010/main" val="0"/>
              </a:ext>
            </a:extLst>
          </a:blip>
          <a:srcRect l="43802" t="61735" r="-239" b="2068"/>
          <a:stretch/>
        </p:blipFill>
        <p:spPr>
          <a:xfrm flipH="1">
            <a:off x="0" y="805631"/>
            <a:ext cx="4572000" cy="5860134"/>
          </a:xfrm>
          <a:prstGeom prst="rect">
            <a:avLst/>
          </a:prstGeom>
        </p:spPr>
      </p:pic>
      <p:pic>
        <p:nvPicPr>
          <p:cNvPr id="4" name="图片 3">
            <a:extLst>
              <a:ext uri="{FF2B5EF4-FFF2-40B4-BE49-F238E27FC236}">
                <a16:creationId xmlns:a16="http://schemas.microsoft.com/office/drawing/2014/main" id="{1381BA35-243A-402E-B30B-2CE214507A1A}"/>
              </a:ext>
            </a:extLst>
          </p:cNvPr>
          <p:cNvPicPr>
            <a:picLocks noChangeAspect="1"/>
          </p:cNvPicPr>
          <p:nvPr/>
        </p:nvPicPr>
        <p:blipFill rotWithShape="1">
          <a:blip r:embed="rId5">
            <a:extLst>
              <a:ext uri="{28A0092B-C50C-407E-A947-70E740481C1C}">
                <a14:useLocalDpi xmlns:a14="http://schemas.microsoft.com/office/drawing/2010/main" val="0"/>
              </a:ext>
            </a:extLst>
          </a:blip>
          <a:srcRect l="27838" t="22656" r="28877" b="18438"/>
          <a:stretch/>
        </p:blipFill>
        <p:spPr>
          <a:xfrm>
            <a:off x="4585667" y="1772524"/>
            <a:ext cx="2418178" cy="3290927"/>
          </a:xfrm>
          <a:prstGeom prst="rect">
            <a:avLst/>
          </a:prstGeom>
        </p:spPr>
      </p:pic>
      <p:sp>
        <p:nvSpPr>
          <p:cNvPr id="5" name="文本框 4">
            <a:extLst>
              <a:ext uri="{FF2B5EF4-FFF2-40B4-BE49-F238E27FC236}">
                <a16:creationId xmlns:a16="http://schemas.microsoft.com/office/drawing/2014/main" id="{90DB0EDC-00AA-4D71-BAFB-EF79E65BD494}"/>
              </a:ext>
            </a:extLst>
          </p:cNvPr>
          <p:cNvSpPr txBox="1"/>
          <p:nvPr/>
        </p:nvSpPr>
        <p:spPr>
          <a:xfrm>
            <a:off x="6881338" y="805631"/>
            <a:ext cx="738664" cy="5208670"/>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3600" b="1" dirty="0">
                <a:solidFill>
                  <a:schemeClr val="bg1"/>
                </a:solidFill>
                <a:latin typeface="郑庆科智雅体" panose="02000603000000000000" pitchFamily="2" charset="-122"/>
                <a:ea typeface="郑庆科智雅体" panose="02000603000000000000" pitchFamily="2" charset="-122"/>
              </a:rPr>
              <a:t>Research Paper Status</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7" name="PA_图片 6">
            <a:extLst>
              <a:ext uri="{FF2B5EF4-FFF2-40B4-BE49-F238E27FC236}">
                <a16:creationId xmlns:a16="http://schemas.microsoft.com/office/drawing/2014/main" id="{08E589C9-239B-4424-BE32-88BA0005FC2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5400000">
            <a:off x="6453604" y="1119605"/>
            <a:ext cx="7935495" cy="3541295"/>
          </a:xfrm>
          <a:prstGeom prst="rect">
            <a:avLst/>
          </a:prstGeom>
        </p:spPr>
      </p:pic>
    </p:spTree>
    <p:extLst>
      <p:ext uri="{BB962C8B-B14F-4D97-AF65-F5344CB8AC3E}">
        <p14:creationId xmlns:p14="http://schemas.microsoft.com/office/powerpoint/2010/main" val="9327208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3" presetClass="path" presetSubtype="0" decel="100000" fill="hold" nodeType="withEffect">
                                  <p:stCondLst>
                                    <p:cond delay="0"/>
                                  </p:stCondLst>
                                  <p:childTnLst>
                                    <p:animMotion origin="layout" path="M -4.16667E-7 3.7037E-7 L 0.025 3.7037E-7 " pathEditMode="relative" rAng="0" ptsTypes="AA">
                                      <p:cBhvr>
                                        <p:cTn id="9" dur="1250" spd="-100000" fill="hold"/>
                                        <p:tgtEl>
                                          <p:spTgt spid="4"/>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63" presetClass="path" presetSubtype="0" decel="100000" fill="hold" grpId="1" nodeType="withEffect">
                                  <p:stCondLst>
                                    <p:cond delay="0"/>
                                  </p:stCondLst>
                                  <p:childTnLst>
                                    <p:animMotion origin="layout" path="M -1.45833E-6 -2.22222E-6 L 0.025 -2.22222E-6 " pathEditMode="relative" rAng="0" ptsTypes="AA">
                                      <p:cBhvr>
                                        <p:cTn id="15"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rgbClr val="407ED1"/>
            </a:gs>
            <a:gs pos="23000">
              <a:srgbClr val="4AC6D7"/>
            </a:gs>
            <a:gs pos="38000">
              <a:srgbClr val="47ADDA"/>
            </a:gs>
            <a:gs pos="100000">
              <a:srgbClr val="3644DB"/>
            </a:gs>
            <a:gs pos="0">
              <a:srgbClr val="4CDFD4"/>
            </a:gs>
          </a:gsLst>
          <a:lin ang="2700000" scaled="1"/>
          <a:tileRect/>
        </a:gra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A71721-E822-49F3-8D14-16298DF979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209533" y="-3429000"/>
            <a:ext cx="6858000" cy="13716000"/>
          </a:xfrm>
          <a:prstGeom prst="rect">
            <a:avLst/>
          </a:prstGeom>
        </p:spPr>
      </p:pic>
      <p:sp>
        <p:nvSpPr>
          <p:cNvPr id="3" name="圆角矩形 3">
            <a:extLst>
              <a:ext uri="{FF2B5EF4-FFF2-40B4-BE49-F238E27FC236}">
                <a16:creationId xmlns:a16="http://schemas.microsoft.com/office/drawing/2014/main" id="{0A199663-38D1-4EB2-8F19-CAD27106DDEA}"/>
              </a:ext>
            </a:extLst>
          </p:cNvPr>
          <p:cNvSpPr/>
          <p:nvPr/>
        </p:nvSpPr>
        <p:spPr>
          <a:xfrm>
            <a:off x="694734" y="581749"/>
            <a:ext cx="10802533" cy="6063980"/>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26AAA558-6387-498C-9DBB-AF763E29223E}"/>
              </a:ext>
            </a:extLst>
          </p:cNvPr>
          <p:cNvPicPr>
            <a:picLocks noChangeAspect="1"/>
          </p:cNvPicPr>
          <p:nvPr/>
        </p:nvPicPr>
        <p:blipFill rotWithShape="1">
          <a:blip r:embed="rId7">
            <a:extLst>
              <a:ext uri="{28A0092B-C50C-407E-A947-70E740481C1C}">
                <a14:useLocalDpi xmlns:a14="http://schemas.microsoft.com/office/drawing/2010/main" val="0"/>
              </a:ext>
            </a:extLst>
          </a:blip>
          <a:srcRect l="58607" t="60626"/>
          <a:stretch/>
        </p:blipFill>
        <p:spPr>
          <a:xfrm rot="16200000">
            <a:off x="7376899" y="-1280900"/>
            <a:ext cx="2838734" cy="5400533"/>
          </a:xfrm>
          <a:prstGeom prst="rect">
            <a:avLst/>
          </a:prstGeom>
        </p:spPr>
      </p:pic>
      <p:pic>
        <p:nvPicPr>
          <p:cNvPr id="7" name="图片 6">
            <a:extLst>
              <a:ext uri="{FF2B5EF4-FFF2-40B4-BE49-F238E27FC236}">
                <a16:creationId xmlns:a16="http://schemas.microsoft.com/office/drawing/2014/main" id="{C72DC1EF-0E1E-4145-9792-53C0D5B5E32D}"/>
              </a:ext>
            </a:extLst>
          </p:cNvPr>
          <p:cNvPicPr>
            <a:picLocks noChangeAspect="1"/>
          </p:cNvPicPr>
          <p:nvPr/>
        </p:nvPicPr>
        <p:blipFill rotWithShape="1">
          <a:blip r:embed="rId8"/>
          <a:srcRect l="42823" t="10859"/>
          <a:stretch/>
        </p:blipFill>
        <p:spPr>
          <a:xfrm>
            <a:off x="4370029" y="1971669"/>
            <a:ext cx="5688371" cy="4992468"/>
          </a:xfrm>
          <a:prstGeom prst="rect">
            <a:avLst/>
          </a:prstGeom>
        </p:spPr>
      </p:pic>
      <p:grpSp>
        <p:nvGrpSpPr>
          <p:cNvPr id="13" name="PA_组合 5">
            <a:extLst>
              <a:ext uri="{FF2B5EF4-FFF2-40B4-BE49-F238E27FC236}">
                <a16:creationId xmlns:a16="http://schemas.microsoft.com/office/drawing/2014/main" id="{8DB7C3A1-1757-4038-AEF6-4D0F65CD1DFB}"/>
              </a:ext>
            </a:extLst>
          </p:cNvPr>
          <p:cNvGrpSpPr/>
          <p:nvPr>
            <p:custDataLst>
              <p:tags r:id="rId1"/>
            </p:custDataLst>
          </p:nvPr>
        </p:nvGrpSpPr>
        <p:grpSpPr>
          <a:xfrm>
            <a:off x="2317198" y="740519"/>
            <a:ext cx="718779" cy="719061"/>
            <a:chOff x="2993727" y="1854613"/>
            <a:chExt cx="718779" cy="719061"/>
          </a:xfrm>
        </p:grpSpPr>
        <p:sp>
          <p:nvSpPr>
            <p:cNvPr id="14" name="Shape 702">
              <a:extLst>
                <a:ext uri="{FF2B5EF4-FFF2-40B4-BE49-F238E27FC236}">
                  <a16:creationId xmlns:a16="http://schemas.microsoft.com/office/drawing/2014/main" id="{D87F9714-1EDB-4929-B43A-88803A41D1C9}"/>
                </a:ext>
              </a:extLst>
            </p:cNvPr>
            <p:cNvSpPr/>
            <p:nvPr/>
          </p:nvSpPr>
          <p:spPr>
            <a:xfrm>
              <a:off x="2993727" y="1854613"/>
              <a:ext cx="718779" cy="719061"/>
            </a:xfrm>
            <a:prstGeom prst="ellipse">
              <a:avLst/>
            </a:prstGeom>
            <a:solidFill>
              <a:srgbClr val="7611D5"/>
            </a:solidFill>
            <a:ln>
              <a:noFill/>
            </a:ln>
          </p:spPr>
          <p:txBody>
            <a:bodyPr lIns="45713" tIns="22850" rIns="45713" bIns="22850" anchor="ctr" anchorCtr="0">
              <a:noAutofit/>
            </a:bodyPr>
            <a:lstStyle/>
            <a:p>
              <a:pPr algn="r"/>
              <a:endParaRPr>
                <a:cs typeface="+mn-ea"/>
                <a:sym typeface="+mn-lt"/>
              </a:endParaRPr>
            </a:p>
          </p:txBody>
        </p:sp>
        <p:sp>
          <p:nvSpPr>
            <p:cNvPr id="15" name="Shape 708">
              <a:extLst>
                <a:ext uri="{FF2B5EF4-FFF2-40B4-BE49-F238E27FC236}">
                  <a16:creationId xmlns:a16="http://schemas.microsoft.com/office/drawing/2014/main" id="{0C80B7DE-F4E1-4BAC-A4CC-01429988F46C}"/>
                </a:ext>
              </a:extLst>
            </p:cNvPr>
            <p:cNvSpPr/>
            <p:nvPr/>
          </p:nvSpPr>
          <p:spPr>
            <a:xfrm>
              <a:off x="3191788" y="2057194"/>
              <a:ext cx="334134" cy="290945"/>
            </a:xfrm>
            <a:custGeom>
              <a:avLst/>
              <a:gdLst/>
              <a:ahLst/>
              <a:cxnLst/>
              <a:rect l="0" t="0" r="0" b="0"/>
              <a:pathLst>
                <a:path w="120000" h="120000" extrusionOk="0">
                  <a:moveTo>
                    <a:pt x="60000" y="99661"/>
                  </a:moveTo>
                  <a:cubicBezTo>
                    <a:pt x="58235" y="99661"/>
                    <a:pt x="54705" y="99661"/>
                    <a:pt x="51176" y="99661"/>
                  </a:cubicBezTo>
                  <a:cubicBezTo>
                    <a:pt x="42352" y="107796"/>
                    <a:pt x="31764" y="113898"/>
                    <a:pt x="19411" y="117966"/>
                  </a:cubicBezTo>
                  <a:cubicBezTo>
                    <a:pt x="17647" y="117966"/>
                    <a:pt x="15882" y="120000"/>
                    <a:pt x="12352" y="120000"/>
                  </a:cubicBezTo>
                  <a:cubicBezTo>
                    <a:pt x="10588" y="120000"/>
                    <a:pt x="10588" y="117966"/>
                    <a:pt x="8823" y="115932"/>
                  </a:cubicBezTo>
                  <a:cubicBezTo>
                    <a:pt x="8823" y="115932"/>
                    <a:pt x="8823" y="115932"/>
                    <a:pt x="8823" y="115932"/>
                  </a:cubicBezTo>
                  <a:cubicBezTo>
                    <a:pt x="8823" y="113898"/>
                    <a:pt x="10588" y="113898"/>
                    <a:pt x="10588" y="111864"/>
                  </a:cubicBezTo>
                  <a:cubicBezTo>
                    <a:pt x="15882" y="105762"/>
                    <a:pt x="19411" y="101694"/>
                    <a:pt x="22941" y="89491"/>
                  </a:cubicBezTo>
                  <a:cubicBezTo>
                    <a:pt x="8823" y="79322"/>
                    <a:pt x="0" y="65084"/>
                    <a:pt x="0" y="50847"/>
                  </a:cubicBezTo>
                  <a:cubicBezTo>
                    <a:pt x="0" y="22372"/>
                    <a:pt x="28235" y="0"/>
                    <a:pt x="60000" y="0"/>
                  </a:cubicBezTo>
                  <a:cubicBezTo>
                    <a:pt x="93529" y="0"/>
                    <a:pt x="120000" y="22372"/>
                    <a:pt x="120000" y="50847"/>
                  </a:cubicBezTo>
                  <a:cubicBezTo>
                    <a:pt x="120000" y="77288"/>
                    <a:pt x="93529" y="99661"/>
                    <a:pt x="60000" y="99661"/>
                  </a:cubicBezTo>
                  <a:close/>
                </a:path>
              </a:pathLst>
            </a:custGeom>
            <a:solidFill>
              <a:srgbClr val="FFFFFF"/>
            </a:solidFill>
            <a:ln w="9525" cap="flat" cmpd="sng">
              <a:noFill/>
              <a:prstDash val="solid"/>
              <a:round/>
              <a:headEnd type="none" w="med" len="med"/>
              <a:tailEnd type="none" w="med" len="med"/>
            </a:ln>
          </p:spPr>
          <p:txBody>
            <a:bodyPr lIns="45713" tIns="22850" rIns="45713" bIns="22850" anchor="t" anchorCtr="0">
              <a:noAutofit/>
            </a:bodyPr>
            <a:lstStyle/>
            <a:p>
              <a:endParaRPr>
                <a:cs typeface="+mn-ea"/>
                <a:sym typeface="+mn-lt"/>
              </a:endParaRPr>
            </a:p>
          </p:txBody>
        </p:sp>
      </p:grpSp>
      <p:grpSp>
        <p:nvGrpSpPr>
          <p:cNvPr id="16" name="PA_组合 6">
            <a:extLst>
              <a:ext uri="{FF2B5EF4-FFF2-40B4-BE49-F238E27FC236}">
                <a16:creationId xmlns:a16="http://schemas.microsoft.com/office/drawing/2014/main" id="{393E4135-5697-4D66-8A0D-2EFAAC156B6F}"/>
              </a:ext>
            </a:extLst>
          </p:cNvPr>
          <p:cNvGrpSpPr/>
          <p:nvPr>
            <p:custDataLst>
              <p:tags r:id="rId2"/>
            </p:custDataLst>
          </p:nvPr>
        </p:nvGrpSpPr>
        <p:grpSpPr>
          <a:xfrm>
            <a:off x="3373796" y="2422237"/>
            <a:ext cx="718779" cy="719061"/>
            <a:chOff x="2993727" y="3133577"/>
            <a:chExt cx="718779" cy="719061"/>
          </a:xfrm>
        </p:grpSpPr>
        <p:sp>
          <p:nvSpPr>
            <p:cNvPr id="17" name="Shape 705">
              <a:extLst>
                <a:ext uri="{FF2B5EF4-FFF2-40B4-BE49-F238E27FC236}">
                  <a16:creationId xmlns:a16="http://schemas.microsoft.com/office/drawing/2014/main" id="{47C57CAA-766F-46C3-9C3D-5690DCFE03DF}"/>
                </a:ext>
              </a:extLst>
            </p:cNvPr>
            <p:cNvSpPr/>
            <p:nvPr/>
          </p:nvSpPr>
          <p:spPr>
            <a:xfrm>
              <a:off x="2993727" y="3133577"/>
              <a:ext cx="718779" cy="719061"/>
            </a:xfrm>
            <a:prstGeom prst="ellipse">
              <a:avLst/>
            </a:prstGeom>
            <a:solidFill>
              <a:srgbClr val="4CDFD4"/>
            </a:solidFill>
            <a:ln>
              <a:noFill/>
            </a:ln>
          </p:spPr>
          <p:txBody>
            <a:bodyPr lIns="45713" tIns="22850" rIns="45713" bIns="22850" anchor="ctr" anchorCtr="0">
              <a:noAutofit/>
            </a:bodyPr>
            <a:lstStyle/>
            <a:p>
              <a:pPr algn="r"/>
              <a:endParaRPr dirty="0">
                <a:cs typeface="+mn-ea"/>
                <a:sym typeface="+mn-lt"/>
              </a:endParaRPr>
            </a:p>
          </p:txBody>
        </p:sp>
        <p:sp>
          <p:nvSpPr>
            <p:cNvPr id="18" name="Shape 709">
              <a:extLst>
                <a:ext uri="{FF2B5EF4-FFF2-40B4-BE49-F238E27FC236}">
                  <a16:creationId xmlns:a16="http://schemas.microsoft.com/office/drawing/2014/main" id="{9B3E4F5B-53AF-4818-9E82-B129BBB3F403}"/>
                </a:ext>
              </a:extLst>
            </p:cNvPr>
            <p:cNvSpPr/>
            <p:nvPr/>
          </p:nvSpPr>
          <p:spPr>
            <a:xfrm>
              <a:off x="3169374" y="3331314"/>
              <a:ext cx="373708" cy="273131"/>
            </a:xfrm>
            <a:custGeom>
              <a:avLst/>
              <a:gdLst>
                <a:gd name="connsiteX0" fmla="*/ 98964 w 332326"/>
                <a:gd name="connsiteY0" fmla="*/ 120650 h 242887"/>
                <a:gd name="connsiteX1" fmla="*/ 227552 w 332326"/>
                <a:gd name="connsiteY1" fmla="*/ 120650 h 242887"/>
                <a:gd name="connsiteX2" fmla="*/ 227552 w 332326"/>
                <a:gd name="connsiteY2" fmla="*/ 141288 h 242887"/>
                <a:gd name="connsiteX3" fmla="*/ 205327 w 332326"/>
                <a:gd name="connsiteY3" fmla="*/ 141288 h 242887"/>
                <a:gd name="connsiteX4" fmla="*/ 205327 w 332326"/>
                <a:gd name="connsiteY4" fmla="*/ 241300 h 242887"/>
                <a:gd name="connsiteX5" fmla="*/ 110077 w 332326"/>
                <a:gd name="connsiteY5" fmla="*/ 241300 h 242887"/>
                <a:gd name="connsiteX6" fmla="*/ 110077 w 332326"/>
                <a:gd name="connsiteY6" fmla="*/ 141288 h 242887"/>
                <a:gd name="connsiteX7" fmla="*/ 98964 w 332326"/>
                <a:gd name="connsiteY7" fmla="*/ 141288 h 242887"/>
                <a:gd name="connsiteX8" fmla="*/ 321916 w 332326"/>
                <a:gd name="connsiteY8" fmla="*/ 95250 h 242887"/>
                <a:gd name="connsiteX9" fmla="*/ 332326 w 332326"/>
                <a:gd name="connsiteY9" fmla="*/ 95250 h 242887"/>
                <a:gd name="connsiteX10" fmla="*/ 332326 w 332326"/>
                <a:gd name="connsiteY10" fmla="*/ 116074 h 242887"/>
                <a:gd name="connsiteX11" fmla="*/ 297193 w 332326"/>
                <a:gd name="connsiteY11" fmla="*/ 182449 h 242887"/>
                <a:gd name="connsiteX12" fmla="*/ 297193 w 332326"/>
                <a:gd name="connsiteY12" fmla="*/ 217588 h 242887"/>
                <a:gd name="connsiteX13" fmla="*/ 308904 w 332326"/>
                <a:gd name="connsiteY13" fmla="*/ 217588 h 242887"/>
                <a:gd name="connsiteX14" fmla="*/ 331025 w 332326"/>
                <a:gd name="connsiteY14" fmla="*/ 239713 h 242887"/>
                <a:gd name="connsiteX15" fmla="*/ 320615 w 332326"/>
                <a:gd name="connsiteY15" fmla="*/ 239713 h 242887"/>
                <a:gd name="connsiteX16" fmla="*/ 308904 w 332326"/>
                <a:gd name="connsiteY16" fmla="*/ 229301 h 242887"/>
                <a:gd name="connsiteX17" fmla="*/ 275072 w 332326"/>
                <a:gd name="connsiteY17" fmla="*/ 229301 h 242887"/>
                <a:gd name="connsiteX18" fmla="*/ 263361 w 332326"/>
                <a:gd name="connsiteY18" fmla="*/ 239713 h 242887"/>
                <a:gd name="connsiteX19" fmla="*/ 252951 w 332326"/>
                <a:gd name="connsiteY19" fmla="*/ 239713 h 242887"/>
                <a:gd name="connsiteX20" fmla="*/ 275072 w 332326"/>
                <a:gd name="connsiteY20" fmla="*/ 217588 h 242887"/>
                <a:gd name="connsiteX21" fmla="*/ 286783 w 332326"/>
                <a:gd name="connsiteY21" fmla="*/ 217588 h 242887"/>
                <a:gd name="connsiteX22" fmla="*/ 286783 w 332326"/>
                <a:gd name="connsiteY22" fmla="*/ 186353 h 242887"/>
                <a:gd name="connsiteX23" fmla="*/ 264662 w 332326"/>
                <a:gd name="connsiteY23" fmla="*/ 187655 h 242887"/>
                <a:gd name="connsiteX24" fmla="*/ 264662 w 332326"/>
                <a:gd name="connsiteY24" fmla="*/ 177243 h 242887"/>
                <a:gd name="connsiteX25" fmla="*/ 321916 w 332326"/>
                <a:gd name="connsiteY25" fmla="*/ 116074 h 242887"/>
                <a:gd name="connsiteX26" fmla="*/ 321916 w 332326"/>
                <a:gd name="connsiteY26" fmla="*/ 95250 h 242887"/>
                <a:gd name="connsiteX27" fmla="*/ 35410 w 332326"/>
                <a:gd name="connsiteY27" fmla="*/ 52387 h 242887"/>
                <a:gd name="connsiteX28" fmla="*/ 41921 w 332326"/>
                <a:gd name="connsiteY28" fmla="*/ 52387 h 242887"/>
                <a:gd name="connsiteX29" fmla="*/ 47129 w 332326"/>
                <a:gd name="connsiteY29" fmla="*/ 54962 h 242887"/>
                <a:gd name="connsiteX30" fmla="*/ 60151 w 332326"/>
                <a:gd name="connsiteY30" fmla="*/ 69120 h 242887"/>
                <a:gd name="connsiteX31" fmla="*/ 99214 w 332326"/>
                <a:gd name="connsiteY31" fmla="*/ 80705 h 242887"/>
                <a:gd name="connsiteX32" fmla="*/ 113537 w 332326"/>
                <a:gd name="connsiteY32" fmla="*/ 85853 h 242887"/>
                <a:gd name="connsiteX33" fmla="*/ 107027 w 332326"/>
                <a:gd name="connsiteY33" fmla="*/ 100012 h 242887"/>
                <a:gd name="connsiteX34" fmla="*/ 83589 w 332326"/>
                <a:gd name="connsiteY34" fmla="*/ 105161 h 242887"/>
                <a:gd name="connsiteX35" fmla="*/ 57546 w 332326"/>
                <a:gd name="connsiteY35" fmla="*/ 96151 h 242887"/>
                <a:gd name="connsiteX36" fmla="*/ 48432 w 332326"/>
                <a:gd name="connsiteY36" fmla="*/ 136053 h 242887"/>
                <a:gd name="connsiteX37" fmla="*/ 36713 w 332326"/>
                <a:gd name="connsiteY37" fmla="*/ 148924 h 242887"/>
                <a:gd name="connsiteX38" fmla="*/ 36713 w 332326"/>
                <a:gd name="connsiteY38" fmla="*/ 228728 h 242887"/>
                <a:gd name="connsiteX39" fmla="*/ 22389 w 332326"/>
                <a:gd name="connsiteY39" fmla="*/ 242887 h 242887"/>
                <a:gd name="connsiteX40" fmla="*/ 8066 w 332326"/>
                <a:gd name="connsiteY40" fmla="*/ 228728 h 242887"/>
                <a:gd name="connsiteX41" fmla="*/ 8066 w 332326"/>
                <a:gd name="connsiteY41" fmla="*/ 145063 h 242887"/>
                <a:gd name="connsiteX42" fmla="*/ 253 w 332326"/>
                <a:gd name="connsiteY42" fmla="*/ 125755 h 242887"/>
                <a:gd name="connsiteX43" fmla="*/ 13274 w 332326"/>
                <a:gd name="connsiteY43" fmla="*/ 67833 h 242887"/>
                <a:gd name="connsiteX44" fmla="*/ 35410 w 332326"/>
                <a:gd name="connsiteY44" fmla="*/ 52387 h 242887"/>
                <a:gd name="connsiteX45" fmla="*/ 164051 w 332326"/>
                <a:gd name="connsiteY45" fmla="*/ 47332 h 242887"/>
                <a:gd name="connsiteX46" fmla="*/ 167903 w 332326"/>
                <a:gd name="connsiteY46" fmla="*/ 47332 h 242887"/>
                <a:gd name="connsiteX47" fmla="*/ 203849 w 332326"/>
                <a:gd name="connsiteY47" fmla="*/ 77119 h 242887"/>
                <a:gd name="connsiteX48" fmla="*/ 215404 w 332326"/>
                <a:gd name="connsiteY48" fmla="*/ 78414 h 242887"/>
                <a:gd name="connsiteX49" fmla="*/ 256485 w 332326"/>
                <a:gd name="connsiteY49" fmla="*/ 88774 h 242887"/>
                <a:gd name="connsiteX50" fmla="*/ 268040 w 332326"/>
                <a:gd name="connsiteY50" fmla="*/ 77119 h 242887"/>
                <a:gd name="connsiteX51" fmla="*/ 273175 w 332326"/>
                <a:gd name="connsiteY51" fmla="*/ 75824 h 242887"/>
                <a:gd name="connsiteX52" fmla="*/ 278310 w 332326"/>
                <a:gd name="connsiteY52" fmla="*/ 74529 h 242887"/>
                <a:gd name="connsiteX53" fmla="*/ 300135 w 332326"/>
                <a:gd name="connsiteY53" fmla="*/ 90069 h 242887"/>
                <a:gd name="connsiteX54" fmla="*/ 311689 w 332326"/>
                <a:gd name="connsiteY54" fmla="*/ 148347 h 242887"/>
                <a:gd name="connsiteX55" fmla="*/ 257769 w 332326"/>
                <a:gd name="connsiteY55" fmla="*/ 174249 h 242887"/>
                <a:gd name="connsiteX56" fmla="*/ 246215 w 332326"/>
                <a:gd name="connsiteY56" fmla="*/ 231232 h 242887"/>
                <a:gd name="connsiteX57" fmla="*/ 233377 w 332326"/>
                <a:gd name="connsiteY57" fmla="*/ 242887 h 242887"/>
                <a:gd name="connsiteX58" fmla="*/ 230809 w 332326"/>
                <a:gd name="connsiteY58" fmla="*/ 241592 h 242887"/>
                <a:gd name="connsiteX59" fmla="*/ 219255 w 332326"/>
                <a:gd name="connsiteY59" fmla="*/ 227346 h 242887"/>
                <a:gd name="connsiteX60" fmla="*/ 234661 w 332326"/>
                <a:gd name="connsiteY60" fmla="*/ 161298 h 242887"/>
                <a:gd name="connsiteX61" fmla="*/ 264188 w 332326"/>
                <a:gd name="connsiteY61" fmla="*/ 144462 h 242887"/>
                <a:gd name="connsiteX62" fmla="*/ 256485 w 332326"/>
                <a:gd name="connsiteY62" fmla="*/ 108200 h 242887"/>
                <a:gd name="connsiteX63" fmla="*/ 248783 w 332326"/>
                <a:gd name="connsiteY63" fmla="*/ 108200 h 242887"/>
                <a:gd name="connsiteX64" fmla="*/ 202566 w 332326"/>
                <a:gd name="connsiteY64" fmla="*/ 92660 h 242887"/>
                <a:gd name="connsiteX65" fmla="*/ 199998 w 332326"/>
                <a:gd name="connsiteY65" fmla="*/ 81004 h 242887"/>
                <a:gd name="connsiteX66" fmla="*/ 165335 w 332326"/>
                <a:gd name="connsiteY66" fmla="*/ 51217 h 242887"/>
                <a:gd name="connsiteX67" fmla="*/ 164051 w 332326"/>
                <a:gd name="connsiteY67" fmla="*/ 47332 h 242887"/>
                <a:gd name="connsiteX68" fmla="*/ 262476 w 332326"/>
                <a:gd name="connsiteY68" fmla="*/ 26987 h 242887"/>
                <a:gd name="connsiteX69" fmla="*/ 287876 w 332326"/>
                <a:gd name="connsiteY69" fmla="*/ 52387 h 242887"/>
                <a:gd name="connsiteX70" fmla="*/ 262476 w 332326"/>
                <a:gd name="connsiteY70" fmla="*/ 77787 h 242887"/>
                <a:gd name="connsiteX71" fmla="*/ 237076 w 332326"/>
                <a:gd name="connsiteY71" fmla="*/ 52387 h 242887"/>
                <a:gd name="connsiteX72" fmla="*/ 262476 w 332326"/>
                <a:gd name="connsiteY72" fmla="*/ 26987 h 242887"/>
                <a:gd name="connsiteX73" fmla="*/ 52927 w 332326"/>
                <a:gd name="connsiteY73" fmla="*/ 0 h 242887"/>
                <a:gd name="connsiteX74" fmla="*/ 79915 w 332326"/>
                <a:gd name="connsiteY74" fmla="*/ 26194 h 242887"/>
                <a:gd name="connsiteX75" fmla="*/ 52927 w 332326"/>
                <a:gd name="connsiteY75" fmla="*/ 52388 h 242887"/>
                <a:gd name="connsiteX76" fmla="*/ 25939 w 332326"/>
                <a:gd name="connsiteY76" fmla="*/ 26194 h 242887"/>
                <a:gd name="connsiteX77" fmla="*/ 52927 w 332326"/>
                <a:gd name="connsiteY77" fmla="*/ 0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2326" h="242887">
                  <a:moveTo>
                    <a:pt x="98964" y="120650"/>
                  </a:moveTo>
                  <a:lnTo>
                    <a:pt x="227552" y="120650"/>
                  </a:lnTo>
                  <a:lnTo>
                    <a:pt x="227552" y="141288"/>
                  </a:lnTo>
                  <a:lnTo>
                    <a:pt x="205327" y="141288"/>
                  </a:lnTo>
                  <a:lnTo>
                    <a:pt x="205327" y="241300"/>
                  </a:lnTo>
                  <a:lnTo>
                    <a:pt x="110077" y="241300"/>
                  </a:lnTo>
                  <a:lnTo>
                    <a:pt x="110077" y="141288"/>
                  </a:lnTo>
                  <a:lnTo>
                    <a:pt x="98964" y="141288"/>
                  </a:lnTo>
                  <a:close/>
                  <a:moveTo>
                    <a:pt x="321916" y="95250"/>
                  </a:moveTo>
                  <a:cubicBezTo>
                    <a:pt x="321916" y="95250"/>
                    <a:pt x="321916" y="95250"/>
                    <a:pt x="332326" y="95250"/>
                  </a:cubicBezTo>
                  <a:cubicBezTo>
                    <a:pt x="332326" y="95250"/>
                    <a:pt x="332326" y="95250"/>
                    <a:pt x="332326" y="116074"/>
                  </a:cubicBezTo>
                  <a:cubicBezTo>
                    <a:pt x="332326" y="143405"/>
                    <a:pt x="329724" y="172037"/>
                    <a:pt x="297193" y="182449"/>
                  </a:cubicBezTo>
                  <a:cubicBezTo>
                    <a:pt x="297193" y="182449"/>
                    <a:pt x="297193" y="182449"/>
                    <a:pt x="297193" y="217588"/>
                  </a:cubicBezTo>
                  <a:cubicBezTo>
                    <a:pt x="297193" y="217588"/>
                    <a:pt x="297193" y="217588"/>
                    <a:pt x="308904" y="217588"/>
                  </a:cubicBezTo>
                  <a:cubicBezTo>
                    <a:pt x="321916" y="217588"/>
                    <a:pt x="331025" y="228000"/>
                    <a:pt x="331025" y="239713"/>
                  </a:cubicBezTo>
                  <a:cubicBezTo>
                    <a:pt x="331025" y="239713"/>
                    <a:pt x="331025" y="239713"/>
                    <a:pt x="320615" y="239713"/>
                  </a:cubicBezTo>
                  <a:cubicBezTo>
                    <a:pt x="320615" y="233206"/>
                    <a:pt x="315410" y="229301"/>
                    <a:pt x="308904" y="229301"/>
                  </a:cubicBezTo>
                  <a:cubicBezTo>
                    <a:pt x="308904" y="229301"/>
                    <a:pt x="308904" y="229301"/>
                    <a:pt x="275072" y="229301"/>
                  </a:cubicBezTo>
                  <a:cubicBezTo>
                    <a:pt x="268566" y="229301"/>
                    <a:pt x="263361" y="233206"/>
                    <a:pt x="263361" y="239713"/>
                  </a:cubicBezTo>
                  <a:cubicBezTo>
                    <a:pt x="263361" y="239713"/>
                    <a:pt x="263361" y="239713"/>
                    <a:pt x="252951" y="239713"/>
                  </a:cubicBezTo>
                  <a:cubicBezTo>
                    <a:pt x="252951" y="228000"/>
                    <a:pt x="263361" y="217588"/>
                    <a:pt x="275072" y="217588"/>
                  </a:cubicBezTo>
                  <a:cubicBezTo>
                    <a:pt x="275072" y="217588"/>
                    <a:pt x="275072" y="217588"/>
                    <a:pt x="286783" y="217588"/>
                  </a:cubicBezTo>
                  <a:cubicBezTo>
                    <a:pt x="286783" y="217588"/>
                    <a:pt x="286783" y="217588"/>
                    <a:pt x="286783" y="186353"/>
                  </a:cubicBezTo>
                  <a:cubicBezTo>
                    <a:pt x="280277" y="187655"/>
                    <a:pt x="273771" y="187655"/>
                    <a:pt x="264662" y="187655"/>
                  </a:cubicBezTo>
                  <a:cubicBezTo>
                    <a:pt x="264662" y="187655"/>
                    <a:pt x="264662" y="187655"/>
                    <a:pt x="264662" y="177243"/>
                  </a:cubicBezTo>
                  <a:cubicBezTo>
                    <a:pt x="318013" y="177243"/>
                    <a:pt x="321916" y="151213"/>
                    <a:pt x="321916" y="116074"/>
                  </a:cubicBezTo>
                  <a:cubicBezTo>
                    <a:pt x="321916" y="116074"/>
                    <a:pt x="321916" y="116074"/>
                    <a:pt x="321916" y="95250"/>
                  </a:cubicBezTo>
                  <a:close/>
                  <a:moveTo>
                    <a:pt x="35410" y="52387"/>
                  </a:moveTo>
                  <a:cubicBezTo>
                    <a:pt x="35410" y="52387"/>
                    <a:pt x="39317" y="52387"/>
                    <a:pt x="41921" y="52387"/>
                  </a:cubicBezTo>
                  <a:cubicBezTo>
                    <a:pt x="44525" y="53674"/>
                    <a:pt x="47129" y="54962"/>
                    <a:pt x="47129" y="54962"/>
                  </a:cubicBezTo>
                  <a:cubicBezTo>
                    <a:pt x="53640" y="57536"/>
                    <a:pt x="56244" y="62685"/>
                    <a:pt x="60151" y="69120"/>
                  </a:cubicBezTo>
                  <a:cubicBezTo>
                    <a:pt x="70567" y="84566"/>
                    <a:pt x="82286" y="88428"/>
                    <a:pt x="99214" y="80705"/>
                  </a:cubicBezTo>
                  <a:cubicBezTo>
                    <a:pt x="104422" y="78130"/>
                    <a:pt x="110933" y="80705"/>
                    <a:pt x="113537" y="85853"/>
                  </a:cubicBezTo>
                  <a:cubicBezTo>
                    <a:pt x="114839" y="91002"/>
                    <a:pt x="113537" y="97438"/>
                    <a:pt x="107027" y="100012"/>
                  </a:cubicBezTo>
                  <a:cubicBezTo>
                    <a:pt x="99214" y="103874"/>
                    <a:pt x="91401" y="105161"/>
                    <a:pt x="83589" y="105161"/>
                  </a:cubicBezTo>
                  <a:cubicBezTo>
                    <a:pt x="74474" y="105161"/>
                    <a:pt x="65359" y="102587"/>
                    <a:pt x="57546" y="96151"/>
                  </a:cubicBezTo>
                  <a:cubicBezTo>
                    <a:pt x="57546" y="96151"/>
                    <a:pt x="57546" y="96151"/>
                    <a:pt x="48432" y="136053"/>
                  </a:cubicBezTo>
                  <a:cubicBezTo>
                    <a:pt x="47129" y="142489"/>
                    <a:pt x="41921" y="146350"/>
                    <a:pt x="36713" y="148924"/>
                  </a:cubicBezTo>
                  <a:cubicBezTo>
                    <a:pt x="36713" y="148924"/>
                    <a:pt x="36713" y="148924"/>
                    <a:pt x="36713" y="228728"/>
                  </a:cubicBezTo>
                  <a:cubicBezTo>
                    <a:pt x="36713" y="236451"/>
                    <a:pt x="30202" y="242887"/>
                    <a:pt x="22389" y="242887"/>
                  </a:cubicBezTo>
                  <a:cubicBezTo>
                    <a:pt x="14577" y="242887"/>
                    <a:pt x="8066" y="236451"/>
                    <a:pt x="8066" y="228728"/>
                  </a:cubicBezTo>
                  <a:cubicBezTo>
                    <a:pt x="8066" y="228728"/>
                    <a:pt x="8066" y="228728"/>
                    <a:pt x="8066" y="145063"/>
                  </a:cubicBezTo>
                  <a:cubicBezTo>
                    <a:pt x="2858" y="139914"/>
                    <a:pt x="-1049" y="133478"/>
                    <a:pt x="253" y="125755"/>
                  </a:cubicBezTo>
                  <a:cubicBezTo>
                    <a:pt x="253" y="125755"/>
                    <a:pt x="253" y="125755"/>
                    <a:pt x="13274" y="67833"/>
                  </a:cubicBezTo>
                  <a:cubicBezTo>
                    <a:pt x="15879" y="57536"/>
                    <a:pt x="26296" y="52387"/>
                    <a:pt x="35410" y="52387"/>
                  </a:cubicBezTo>
                  <a:close/>
                  <a:moveTo>
                    <a:pt x="164051" y="47332"/>
                  </a:moveTo>
                  <a:cubicBezTo>
                    <a:pt x="165335" y="46037"/>
                    <a:pt x="166619" y="46037"/>
                    <a:pt x="167903" y="47332"/>
                  </a:cubicBezTo>
                  <a:cubicBezTo>
                    <a:pt x="167903" y="47332"/>
                    <a:pt x="167903" y="47332"/>
                    <a:pt x="203849" y="77119"/>
                  </a:cubicBezTo>
                  <a:cubicBezTo>
                    <a:pt x="207701" y="74529"/>
                    <a:pt x="212836" y="74529"/>
                    <a:pt x="215404" y="78414"/>
                  </a:cubicBezTo>
                  <a:cubicBezTo>
                    <a:pt x="225674" y="86184"/>
                    <a:pt x="239796" y="90069"/>
                    <a:pt x="256485" y="88774"/>
                  </a:cubicBezTo>
                  <a:cubicBezTo>
                    <a:pt x="259053" y="83594"/>
                    <a:pt x="262905" y="79709"/>
                    <a:pt x="268040" y="77119"/>
                  </a:cubicBezTo>
                  <a:cubicBezTo>
                    <a:pt x="268040" y="77119"/>
                    <a:pt x="270607" y="75824"/>
                    <a:pt x="273175" y="75824"/>
                  </a:cubicBezTo>
                  <a:cubicBezTo>
                    <a:pt x="275743" y="74529"/>
                    <a:pt x="278310" y="74529"/>
                    <a:pt x="278310" y="74529"/>
                  </a:cubicBezTo>
                  <a:cubicBezTo>
                    <a:pt x="287297" y="75824"/>
                    <a:pt x="297567" y="79709"/>
                    <a:pt x="300135" y="90069"/>
                  </a:cubicBezTo>
                  <a:cubicBezTo>
                    <a:pt x="300135" y="90069"/>
                    <a:pt x="311689" y="141872"/>
                    <a:pt x="311689" y="148347"/>
                  </a:cubicBezTo>
                  <a:cubicBezTo>
                    <a:pt x="311689" y="171659"/>
                    <a:pt x="275743" y="175544"/>
                    <a:pt x="257769" y="174249"/>
                  </a:cubicBezTo>
                  <a:cubicBezTo>
                    <a:pt x="257769" y="174249"/>
                    <a:pt x="250066" y="209216"/>
                    <a:pt x="246215" y="231232"/>
                  </a:cubicBezTo>
                  <a:cubicBezTo>
                    <a:pt x="244931" y="237707"/>
                    <a:pt x="238512" y="242887"/>
                    <a:pt x="233377" y="242887"/>
                  </a:cubicBezTo>
                  <a:cubicBezTo>
                    <a:pt x="232093" y="242887"/>
                    <a:pt x="230809" y="241592"/>
                    <a:pt x="230809" y="241592"/>
                  </a:cubicBezTo>
                  <a:cubicBezTo>
                    <a:pt x="223106" y="240297"/>
                    <a:pt x="219255" y="233822"/>
                    <a:pt x="219255" y="227346"/>
                  </a:cubicBezTo>
                  <a:cubicBezTo>
                    <a:pt x="223106" y="210511"/>
                    <a:pt x="229525" y="170364"/>
                    <a:pt x="234661" y="161298"/>
                  </a:cubicBezTo>
                  <a:cubicBezTo>
                    <a:pt x="235945" y="157413"/>
                    <a:pt x="241080" y="150938"/>
                    <a:pt x="264188" y="144462"/>
                  </a:cubicBezTo>
                  <a:cubicBezTo>
                    <a:pt x="264188" y="144462"/>
                    <a:pt x="264188" y="144462"/>
                    <a:pt x="256485" y="108200"/>
                  </a:cubicBezTo>
                  <a:cubicBezTo>
                    <a:pt x="253918" y="108200"/>
                    <a:pt x="251350" y="108200"/>
                    <a:pt x="248783" y="108200"/>
                  </a:cubicBezTo>
                  <a:cubicBezTo>
                    <a:pt x="230809" y="108200"/>
                    <a:pt x="214120" y="103020"/>
                    <a:pt x="202566" y="92660"/>
                  </a:cubicBezTo>
                  <a:cubicBezTo>
                    <a:pt x="199998" y="90069"/>
                    <a:pt x="198714" y="84889"/>
                    <a:pt x="199998" y="81004"/>
                  </a:cubicBezTo>
                  <a:cubicBezTo>
                    <a:pt x="199998" y="81004"/>
                    <a:pt x="199998" y="81004"/>
                    <a:pt x="165335" y="51217"/>
                  </a:cubicBezTo>
                  <a:cubicBezTo>
                    <a:pt x="164051" y="51217"/>
                    <a:pt x="164051" y="48627"/>
                    <a:pt x="164051" y="47332"/>
                  </a:cubicBezTo>
                  <a:close/>
                  <a:moveTo>
                    <a:pt x="262476" y="26987"/>
                  </a:moveTo>
                  <a:cubicBezTo>
                    <a:pt x="276504" y="26987"/>
                    <a:pt x="287876" y="38359"/>
                    <a:pt x="287876" y="52387"/>
                  </a:cubicBezTo>
                  <a:cubicBezTo>
                    <a:pt x="287876" y="66415"/>
                    <a:pt x="276504" y="77787"/>
                    <a:pt x="262476" y="77787"/>
                  </a:cubicBezTo>
                  <a:cubicBezTo>
                    <a:pt x="248448" y="77787"/>
                    <a:pt x="237076" y="66415"/>
                    <a:pt x="237076" y="52387"/>
                  </a:cubicBezTo>
                  <a:cubicBezTo>
                    <a:pt x="237076" y="38359"/>
                    <a:pt x="248448" y="26987"/>
                    <a:pt x="262476" y="26987"/>
                  </a:cubicBezTo>
                  <a:close/>
                  <a:moveTo>
                    <a:pt x="52927" y="0"/>
                  </a:moveTo>
                  <a:cubicBezTo>
                    <a:pt x="67832" y="0"/>
                    <a:pt x="79915" y="11727"/>
                    <a:pt x="79915" y="26194"/>
                  </a:cubicBezTo>
                  <a:cubicBezTo>
                    <a:pt x="79915" y="40661"/>
                    <a:pt x="67832" y="52388"/>
                    <a:pt x="52927" y="52388"/>
                  </a:cubicBezTo>
                  <a:cubicBezTo>
                    <a:pt x="38022" y="52388"/>
                    <a:pt x="25939" y="40661"/>
                    <a:pt x="25939" y="26194"/>
                  </a:cubicBezTo>
                  <a:cubicBezTo>
                    <a:pt x="25939" y="11727"/>
                    <a:pt x="38022" y="0"/>
                    <a:pt x="52927" y="0"/>
                  </a:cubicBezTo>
                  <a:close/>
                </a:path>
              </a:pathLst>
            </a:custGeom>
            <a:solidFill>
              <a:srgbClr val="FFFFFF"/>
            </a:solidFill>
            <a:ln w="9525" cap="flat" cmpd="sng">
              <a:noFill/>
              <a:prstDash val="solid"/>
              <a:round/>
              <a:headEnd type="none" w="med" len="med"/>
              <a:tailEnd type="none" w="med" len="med"/>
            </a:ln>
          </p:spPr>
          <p:txBody>
            <a:bodyPr lIns="45713" tIns="22850" rIns="45713" bIns="2285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cs typeface="+mn-ea"/>
                <a:sym typeface="+mn-lt"/>
              </a:endParaRPr>
            </a:p>
          </p:txBody>
        </p:sp>
      </p:grpSp>
      <p:grpSp>
        <p:nvGrpSpPr>
          <p:cNvPr id="22" name="PA_组合 3">
            <a:extLst>
              <a:ext uri="{FF2B5EF4-FFF2-40B4-BE49-F238E27FC236}">
                <a16:creationId xmlns:a16="http://schemas.microsoft.com/office/drawing/2014/main" id="{55E9C8D7-2E97-4522-B082-F0979F773233}"/>
              </a:ext>
            </a:extLst>
          </p:cNvPr>
          <p:cNvGrpSpPr/>
          <p:nvPr>
            <p:custDataLst>
              <p:tags r:id="rId3"/>
            </p:custDataLst>
          </p:nvPr>
        </p:nvGrpSpPr>
        <p:grpSpPr>
          <a:xfrm>
            <a:off x="2133600" y="923879"/>
            <a:ext cx="3330048" cy="1137427"/>
            <a:chOff x="546839" y="-284952"/>
            <a:chExt cx="3897779" cy="2770627"/>
          </a:xfrm>
        </p:grpSpPr>
        <p:sp>
          <p:nvSpPr>
            <p:cNvPr id="23" name="Shape 739">
              <a:extLst>
                <a:ext uri="{FF2B5EF4-FFF2-40B4-BE49-F238E27FC236}">
                  <a16:creationId xmlns:a16="http://schemas.microsoft.com/office/drawing/2014/main" id="{5D64E598-930C-41A2-861E-1630DBDB375A}"/>
                </a:ext>
              </a:extLst>
            </p:cNvPr>
            <p:cNvSpPr txBox="1"/>
            <p:nvPr/>
          </p:nvSpPr>
          <p:spPr>
            <a:xfrm>
              <a:off x="1642888" y="-284952"/>
              <a:ext cx="2801730" cy="369337"/>
            </a:xfrm>
            <a:prstGeom prst="rect">
              <a:avLst/>
            </a:prstGeom>
            <a:noFill/>
            <a:ln>
              <a:noFill/>
            </a:ln>
          </p:spPr>
          <p:txBody>
            <a:bodyPr lIns="91438" tIns="45713" rIns="91438" bIns="45713" anchor="t" anchorCtr="0">
              <a:noAutofit/>
            </a:bodyPr>
            <a:lstStyle/>
            <a:p>
              <a:pPr algn="r">
                <a:buSzPct val="25000"/>
              </a:pPr>
              <a:r>
                <a:rPr lang="en-US" dirty="0">
                  <a:cs typeface="+mn-ea"/>
                  <a:sym typeface="+mn-lt"/>
                </a:rPr>
                <a:t>Research Paper Status</a:t>
              </a:r>
            </a:p>
          </p:txBody>
        </p:sp>
        <p:sp>
          <p:nvSpPr>
            <p:cNvPr id="24" name="Shape 740">
              <a:extLst>
                <a:ext uri="{FF2B5EF4-FFF2-40B4-BE49-F238E27FC236}">
                  <a16:creationId xmlns:a16="http://schemas.microsoft.com/office/drawing/2014/main" id="{0C676311-2482-4C79-9EF8-2C0D97C54490}"/>
                </a:ext>
              </a:extLst>
            </p:cNvPr>
            <p:cNvSpPr/>
            <p:nvPr/>
          </p:nvSpPr>
          <p:spPr>
            <a:xfrm>
              <a:off x="546839" y="1839339"/>
              <a:ext cx="2387837" cy="646336"/>
            </a:xfrm>
            <a:prstGeom prst="rect">
              <a:avLst/>
            </a:prstGeom>
            <a:noFill/>
            <a:ln>
              <a:noFill/>
            </a:ln>
          </p:spPr>
          <p:txBody>
            <a:bodyPr lIns="91438" tIns="45713" rIns="91438" bIns="45713" anchor="t" anchorCtr="0">
              <a:noAutofit/>
            </a:bodyPr>
            <a:lstStyle/>
            <a:p>
              <a:pPr algn="r">
                <a:lnSpc>
                  <a:spcPct val="150000"/>
                </a:lnSpc>
                <a:buSzPct val="25000"/>
              </a:pPr>
              <a:endParaRPr lang="en-US" sz="1200" dirty="0">
                <a:cs typeface="+mn-ea"/>
                <a:sym typeface="+mn-lt"/>
              </a:endParaRPr>
            </a:p>
          </p:txBody>
        </p:sp>
      </p:grpSp>
      <p:grpSp>
        <p:nvGrpSpPr>
          <p:cNvPr id="28" name="PA_组合 41">
            <a:extLst>
              <a:ext uri="{FF2B5EF4-FFF2-40B4-BE49-F238E27FC236}">
                <a16:creationId xmlns:a16="http://schemas.microsoft.com/office/drawing/2014/main" id="{DF657344-B1C0-4AAD-B796-EF523537D637}"/>
              </a:ext>
            </a:extLst>
          </p:cNvPr>
          <p:cNvGrpSpPr/>
          <p:nvPr>
            <p:custDataLst>
              <p:tags r:id="rId4"/>
            </p:custDataLst>
          </p:nvPr>
        </p:nvGrpSpPr>
        <p:grpSpPr>
          <a:xfrm>
            <a:off x="658494" y="2074523"/>
            <a:ext cx="2801730" cy="646336"/>
            <a:chOff x="719249" y="-410752"/>
            <a:chExt cx="2801730" cy="646336"/>
          </a:xfrm>
        </p:grpSpPr>
        <p:sp>
          <p:nvSpPr>
            <p:cNvPr id="29" name="Shape 739">
              <a:extLst>
                <a:ext uri="{FF2B5EF4-FFF2-40B4-BE49-F238E27FC236}">
                  <a16:creationId xmlns:a16="http://schemas.microsoft.com/office/drawing/2014/main" id="{165DA2F2-A52C-46D0-B42A-85DAD4F809DA}"/>
                </a:ext>
              </a:extLst>
            </p:cNvPr>
            <p:cNvSpPr txBox="1"/>
            <p:nvPr/>
          </p:nvSpPr>
          <p:spPr>
            <a:xfrm>
              <a:off x="719249" y="-372974"/>
              <a:ext cx="2801730" cy="369337"/>
            </a:xfrm>
            <a:prstGeom prst="rect">
              <a:avLst/>
            </a:prstGeom>
            <a:noFill/>
            <a:ln>
              <a:noFill/>
            </a:ln>
          </p:spPr>
          <p:txBody>
            <a:bodyPr lIns="91438" tIns="45713" rIns="91438" bIns="45713" anchor="t" anchorCtr="0">
              <a:noAutofit/>
            </a:bodyPr>
            <a:lstStyle/>
            <a:p>
              <a:pPr algn="r">
                <a:buSzPct val="25000"/>
              </a:pPr>
              <a:endParaRPr lang="en-US" dirty="0">
                <a:cs typeface="+mn-ea"/>
                <a:sym typeface="+mn-lt"/>
              </a:endParaRPr>
            </a:p>
          </p:txBody>
        </p:sp>
        <p:sp>
          <p:nvSpPr>
            <p:cNvPr id="30" name="Shape 740">
              <a:extLst>
                <a:ext uri="{FF2B5EF4-FFF2-40B4-BE49-F238E27FC236}">
                  <a16:creationId xmlns:a16="http://schemas.microsoft.com/office/drawing/2014/main" id="{60DD9E1A-F41E-4F9D-8F81-0A9FE9ADD37C}"/>
                </a:ext>
              </a:extLst>
            </p:cNvPr>
            <p:cNvSpPr/>
            <p:nvPr/>
          </p:nvSpPr>
          <p:spPr>
            <a:xfrm>
              <a:off x="1184034" y="-410752"/>
              <a:ext cx="1808617" cy="646336"/>
            </a:xfrm>
            <a:prstGeom prst="rect">
              <a:avLst/>
            </a:prstGeom>
            <a:noFill/>
            <a:ln>
              <a:noFill/>
            </a:ln>
          </p:spPr>
          <p:txBody>
            <a:bodyPr lIns="91438" tIns="45713" rIns="91438" bIns="45713" anchor="t" anchorCtr="0">
              <a:noAutofit/>
            </a:bodyPr>
            <a:lstStyle/>
            <a:p>
              <a:pPr algn="just">
                <a:lnSpc>
                  <a:spcPct val="150000"/>
                </a:lnSpc>
                <a:buSzPct val="25000"/>
              </a:pPr>
              <a:r>
                <a:rPr lang="en-US" sz="1200" dirty="0">
                  <a:cs typeface="+mn-ea"/>
                  <a:sym typeface="+mn-lt"/>
                </a:rPr>
                <a:t>In Review 1, the research paper has made significant progress with the completion of the literature review and the initiation of the abstract.</a:t>
              </a:r>
            </a:p>
          </p:txBody>
        </p:sp>
      </p:grpSp>
    </p:spTree>
    <p:extLst>
      <p:ext uri="{BB962C8B-B14F-4D97-AF65-F5344CB8AC3E}">
        <p14:creationId xmlns:p14="http://schemas.microsoft.com/office/powerpoint/2010/main" val="30886472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9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17" presetClass="entr" presetSubtype="1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strVal val="#ppt_h"/>
                                          </p:val>
                                        </p:tav>
                                        <p:tav tm="100000">
                                          <p:val>
                                            <p:strVal val="#ppt_h"/>
                                          </p:val>
                                        </p:tav>
                                      </p:tavLst>
                                    </p:anim>
                                  </p:childTnLst>
                                </p:cTn>
                              </p:par>
                              <p:par>
                                <p:cTn id="19" presetID="17" presetClass="entr" presetSubtype="10" fill="hold" nodeType="withEffect">
                                  <p:stCondLst>
                                    <p:cond delay="21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pic>
        <p:nvPicPr>
          <p:cNvPr id="6" name="图片 5">
            <a:extLst>
              <a:ext uri="{FF2B5EF4-FFF2-40B4-BE49-F238E27FC236}">
                <a16:creationId xmlns:a16="http://schemas.microsoft.com/office/drawing/2014/main" id="{0631A57C-5B7E-4DDA-BAFD-4B3C2C4EC8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68350" y="1612899"/>
            <a:ext cx="1457174" cy="3632200"/>
          </a:xfrm>
          <a:prstGeom prst="rect">
            <a:avLst/>
          </a:prstGeom>
        </p:spPr>
      </p:pic>
      <p:sp>
        <p:nvSpPr>
          <p:cNvPr id="7" name="文本框 6">
            <a:extLst>
              <a:ext uri="{FF2B5EF4-FFF2-40B4-BE49-F238E27FC236}">
                <a16:creationId xmlns:a16="http://schemas.microsoft.com/office/drawing/2014/main" id="{36D69B71-B8E8-44C9-91A7-6D43BF55B8E9}"/>
              </a:ext>
            </a:extLst>
          </p:cNvPr>
          <p:cNvSpPr txBox="1"/>
          <p:nvPr/>
        </p:nvSpPr>
        <p:spPr>
          <a:xfrm>
            <a:off x="2204236" y="815835"/>
            <a:ext cx="615553" cy="5597366"/>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2800" b="1" dirty="0">
                <a:solidFill>
                  <a:schemeClr val="bg1"/>
                </a:solidFill>
                <a:latin typeface="郑庆科智雅体" panose="02000603000000000000" pitchFamily="2" charset="-122"/>
                <a:ea typeface="郑庆科智雅体" panose="02000603000000000000" pitchFamily="2" charset="-122"/>
              </a:rPr>
              <a:t>Guide Approval Mail Snapshot</a:t>
            </a:r>
          </a:p>
        </p:txBody>
      </p:sp>
      <p:pic>
        <p:nvPicPr>
          <p:cNvPr id="2" name="图片 5">
            <a:extLst>
              <a:ext uri="{FF2B5EF4-FFF2-40B4-BE49-F238E27FC236}">
                <a16:creationId xmlns:a16="http://schemas.microsoft.com/office/drawing/2014/main" id="{8D3BA248-D21B-E712-71B5-E4A9AE36F986}"/>
              </a:ext>
            </a:extLst>
          </p:cNvPr>
          <p:cNvPicPr>
            <a:picLocks noChangeAspect="1"/>
          </p:cNvPicPr>
          <p:nvPr/>
        </p:nvPicPr>
        <p:blipFill rotWithShape="1">
          <a:blip r:embed="rId6">
            <a:extLst>
              <a:ext uri="{28A0092B-C50C-407E-A947-70E740481C1C}">
                <a14:useLocalDpi xmlns:a14="http://schemas.microsoft.com/office/drawing/2010/main" val="0"/>
              </a:ext>
            </a:extLst>
          </a:blip>
          <a:srcRect l="31827" t="25682" r="30972" b="24966"/>
          <a:stretch/>
        </p:blipFill>
        <p:spPr>
          <a:xfrm>
            <a:off x="4525524" y="1612899"/>
            <a:ext cx="2823793" cy="3746179"/>
          </a:xfrm>
          <a:prstGeom prst="rect">
            <a:avLst/>
          </a:prstGeom>
        </p:spPr>
      </p:pic>
    </p:spTree>
    <p:extLst>
      <p:ext uri="{BB962C8B-B14F-4D97-AF65-F5344CB8AC3E}">
        <p14:creationId xmlns:p14="http://schemas.microsoft.com/office/powerpoint/2010/main" val="590875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nodeType="withEffect">
                                  <p:stCondLst>
                                    <p:cond delay="0"/>
                                  </p:stCondLst>
                                  <p:childTnLst>
                                    <p:animMotion origin="layout" path="M 1.66667E-6 0 L 0.025 0 " pathEditMode="relative" rAng="0" ptsTypes="AA">
                                      <p:cBhvr>
                                        <p:cTn id="9" dur="1250" spd="-100000" fill="hold"/>
                                        <p:tgtEl>
                                          <p:spTgt spid="6"/>
                                        </p:tgtEl>
                                        <p:attrNameLst>
                                          <p:attrName>ppt_x</p:attrName>
                                          <p:attrName>ppt_y</p:attrName>
                                        </p:attrNameLst>
                                      </p:cBhvr>
                                      <p:rCtr x="1250"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63" presetClass="path" presetSubtype="0" decel="100000" fill="hold" nodeType="withEffect">
                                  <p:stCondLst>
                                    <p:cond delay="0"/>
                                  </p:stCondLst>
                                  <p:childTnLst>
                                    <p:animMotion origin="layout" path="M 8.33333E-7 -3.33333E-6 L 0.025 -3.33333E-6 " pathEditMode="relative" rAng="0" ptsTypes="AA">
                                      <p:cBhvr>
                                        <p:cTn id="14" dur="1250" spd="-100000" fill="hold"/>
                                        <p:tgtEl>
                                          <p:spTgt spid="2"/>
                                        </p:tgtEl>
                                        <p:attrNameLst>
                                          <p:attrName>ppt_x</p:attrName>
                                          <p:attrName>ppt_y</p:attrName>
                                        </p:attrNameLst>
                                      </p:cBhvr>
                                      <p:rCtr x="1250"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par>
                                <p:cTn id="19" presetID="63" presetClass="path" presetSubtype="0" decel="100000" fill="hold" grpId="1" nodeType="withEffect">
                                  <p:stCondLst>
                                    <p:cond delay="0"/>
                                  </p:stCondLst>
                                  <p:childTnLst>
                                    <p:animMotion origin="layout" path="M 4.16667E-7 -3.33333E-6 L 0.025 -3.33333E-6 " pathEditMode="relative" rAng="0" ptsTypes="AA">
                                      <p:cBhvr>
                                        <p:cTn id="20" dur="1250" spd="-100000" fill="hold"/>
                                        <p:tgtEl>
                                          <p:spTgt spid="7"/>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7611D5"/>
            </a:gs>
            <a:gs pos="23000">
              <a:srgbClr val="3644DB"/>
            </a:gs>
            <a:gs pos="0">
              <a:srgbClr val="3644DB"/>
            </a:gs>
          </a:gsLst>
          <a:lin ang="2700000" scaled="1"/>
          <a:tileRect/>
        </a:gradFill>
        <a:effectLst/>
      </p:bgPr>
    </p:bg>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FE15F3E-8720-43B0-AF0E-0A59991C61B7}"/>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2A5C6E11-199B-44DA-92E5-A11BBF3D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039" y="0"/>
            <a:ext cx="4071959" cy="1817153"/>
          </a:xfrm>
          <a:prstGeom prst="rect">
            <a:avLst/>
          </a:prstGeom>
        </p:spPr>
      </p:pic>
      <p:pic>
        <p:nvPicPr>
          <p:cNvPr id="2" name="图片 1">
            <a:extLst>
              <a:ext uri="{FF2B5EF4-FFF2-40B4-BE49-F238E27FC236}">
                <a16:creationId xmlns:a16="http://schemas.microsoft.com/office/drawing/2014/main" id="{1F13BAF3-BC4D-4856-BD3A-5689206373DF}"/>
              </a:ext>
            </a:extLst>
          </p:cNvPr>
          <p:cNvPicPr>
            <a:picLocks noChangeAspect="1"/>
          </p:cNvPicPr>
          <p:nvPr/>
        </p:nvPicPr>
        <p:blipFill>
          <a:blip r:embed="rId4"/>
          <a:stretch>
            <a:fillRect/>
          </a:stretch>
        </p:blipFill>
        <p:spPr>
          <a:xfrm>
            <a:off x="578553" y="-715857"/>
            <a:ext cx="15339073" cy="8700448"/>
          </a:xfrm>
          <a:prstGeom prst="rect">
            <a:avLst/>
          </a:prstGeom>
        </p:spPr>
      </p:pic>
      <p:cxnSp>
        <p:nvCxnSpPr>
          <p:cNvPr id="5" name="直接连接符 4">
            <a:extLst>
              <a:ext uri="{FF2B5EF4-FFF2-40B4-BE49-F238E27FC236}">
                <a16:creationId xmlns:a16="http://schemas.microsoft.com/office/drawing/2014/main" id="{565C68BE-86E0-4325-846C-7BE5B5F62ECB}"/>
              </a:ext>
            </a:extLst>
          </p:cNvPr>
          <p:cNvCxnSpPr/>
          <p:nvPr/>
        </p:nvCxnSpPr>
        <p:spPr>
          <a:xfrm>
            <a:off x="64986" y="3210106"/>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140C10C-4E7C-4BF5-B39D-95724B177296}"/>
              </a:ext>
            </a:extLst>
          </p:cNvPr>
          <p:cNvGrpSpPr/>
          <p:nvPr/>
        </p:nvGrpSpPr>
        <p:grpSpPr>
          <a:xfrm>
            <a:off x="2095274" y="2768994"/>
            <a:ext cx="859631" cy="859631"/>
            <a:chOff x="3793332" y="3605420"/>
            <a:chExt cx="859631" cy="859631"/>
          </a:xfrm>
        </p:grpSpPr>
        <p:sp>
          <p:nvSpPr>
            <p:cNvPr id="7" name="椭圆 6">
              <a:extLst>
                <a:ext uri="{FF2B5EF4-FFF2-40B4-BE49-F238E27FC236}">
                  <a16:creationId xmlns:a16="http://schemas.microsoft.com/office/drawing/2014/main" id="{F3BFD029-E54C-4A3B-927D-172F30B6F5A3}"/>
                </a:ext>
              </a:extLst>
            </p:cNvPr>
            <p:cNvSpPr/>
            <p:nvPr/>
          </p:nvSpPr>
          <p:spPr>
            <a:xfrm>
              <a:off x="3793332"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a:extLst>
                <a:ext uri="{FF2B5EF4-FFF2-40B4-BE49-F238E27FC236}">
                  <a16:creationId xmlns:a16="http://schemas.microsoft.com/office/drawing/2014/main" id="{C6056810-842A-45E5-B767-B71EFF3DA694}"/>
                </a:ext>
              </a:extLst>
            </p:cNvPr>
            <p:cNvSpPr/>
            <p:nvPr/>
          </p:nvSpPr>
          <p:spPr>
            <a:xfrm>
              <a:off x="4165998"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a:extLst>
              <a:ext uri="{FF2B5EF4-FFF2-40B4-BE49-F238E27FC236}">
                <a16:creationId xmlns:a16="http://schemas.microsoft.com/office/drawing/2014/main" id="{FC67B740-906D-4000-98C7-7B35B3DD82AE}"/>
              </a:ext>
            </a:extLst>
          </p:cNvPr>
          <p:cNvGrpSpPr/>
          <p:nvPr/>
        </p:nvGrpSpPr>
        <p:grpSpPr>
          <a:xfrm>
            <a:off x="9500054" y="2737271"/>
            <a:ext cx="859631" cy="859631"/>
            <a:chOff x="7527925" y="3605420"/>
            <a:chExt cx="859631" cy="859631"/>
          </a:xfrm>
        </p:grpSpPr>
        <p:sp>
          <p:nvSpPr>
            <p:cNvPr id="13" name="椭圆 12">
              <a:extLst>
                <a:ext uri="{FF2B5EF4-FFF2-40B4-BE49-F238E27FC236}">
                  <a16:creationId xmlns:a16="http://schemas.microsoft.com/office/drawing/2014/main" id="{CE6D5FE6-859B-41C4-B6CB-2F5B9BBB80E7}"/>
                </a:ext>
              </a:extLst>
            </p:cNvPr>
            <p:cNvSpPr/>
            <p:nvPr/>
          </p:nvSpPr>
          <p:spPr>
            <a:xfrm>
              <a:off x="7527925"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id="{8D9E67AD-E7F7-4800-8DFB-4D2696999642}"/>
                </a:ext>
              </a:extLst>
            </p:cNvPr>
            <p:cNvSpPr/>
            <p:nvPr/>
          </p:nvSpPr>
          <p:spPr>
            <a:xfrm>
              <a:off x="7907953"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a:extLst>
              <a:ext uri="{FF2B5EF4-FFF2-40B4-BE49-F238E27FC236}">
                <a16:creationId xmlns:a16="http://schemas.microsoft.com/office/drawing/2014/main" id="{6B5DD255-BFA9-48CE-B9B8-FC008D66F3F7}"/>
              </a:ext>
            </a:extLst>
          </p:cNvPr>
          <p:cNvGrpSpPr/>
          <p:nvPr/>
        </p:nvGrpSpPr>
        <p:grpSpPr>
          <a:xfrm>
            <a:off x="10466969" y="2712640"/>
            <a:ext cx="859631" cy="859631"/>
            <a:chOff x="8501063" y="3605420"/>
            <a:chExt cx="859631" cy="859631"/>
          </a:xfrm>
        </p:grpSpPr>
        <p:sp>
          <p:nvSpPr>
            <p:cNvPr id="16" name="椭圆 15">
              <a:extLst>
                <a:ext uri="{FF2B5EF4-FFF2-40B4-BE49-F238E27FC236}">
                  <a16:creationId xmlns:a16="http://schemas.microsoft.com/office/drawing/2014/main" id="{47E31694-A402-4E5B-AA3F-2CE8AB3D0312}"/>
                </a:ext>
              </a:extLst>
            </p:cNvPr>
            <p:cNvSpPr/>
            <p:nvPr/>
          </p:nvSpPr>
          <p:spPr>
            <a:xfrm>
              <a:off x="8501063" y="3605420"/>
              <a:ext cx="859631" cy="859631"/>
            </a:xfrm>
            <a:prstGeom prst="ellipse">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a:extLst>
                <a:ext uri="{FF2B5EF4-FFF2-40B4-BE49-F238E27FC236}">
                  <a16:creationId xmlns:a16="http://schemas.microsoft.com/office/drawing/2014/main" id="{2B5212F0-2B63-4FC1-A460-62F90BDBFF29}"/>
                </a:ext>
              </a:extLst>
            </p:cNvPr>
            <p:cNvSpPr/>
            <p:nvPr/>
          </p:nvSpPr>
          <p:spPr>
            <a:xfrm>
              <a:off x="8881685" y="3978481"/>
              <a:ext cx="113109" cy="1131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a:extLst>
              <a:ext uri="{FF2B5EF4-FFF2-40B4-BE49-F238E27FC236}">
                <a16:creationId xmlns:a16="http://schemas.microsoft.com/office/drawing/2014/main" id="{7287BAA3-E3C4-4CF0-B397-2F038D88B3E7}"/>
              </a:ext>
            </a:extLst>
          </p:cNvPr>
          <p:cNvSpPr txBox="1"/>
          <p:nvPr/>
        </p:nvSpPr>
        <p:spPr>
          <a:xfrm>
            <a:off x="4206733" y="804616"/>
            <a:ext cx="4201791" cy="461665"/>
          </a:xfrm>
          <a:prstGeom prst="rect">
            <a:avLst/>
          </a:prstGeom>
          <a:noFill/>
        </p:spPr>
        <p:txBody>
          <a:bodyPr wrap="none" rtlCol="0">
            <a:spAutoFit/>
          </a:bodyPr>
          <a:lstStyle/>
          <a:p>
            <a:r>
              <a:rPr lang="en-US" altLang="zh-CN" sz="2400" dirty="0">
                <a:latin typeface="+mn-ea"/>
              </a:rPr>
              <a:t>Guide Approval Mail Snapshot</a:t>
            </a:r>
            <a:endParaRPr lang="zh-CN" altLang="en-US" sz="2400" dirty="0">
              <a:latin typeface="+mn-ea"/>
            </a:endParaRPr>
          </a:p>
        </p:txBody>
      </p:sp>
      <p:grpSp>
        <p:nvGrpSpPr>
          <p:cNvPr id="23" name="组合 22">
            <a:extLst>
              <a:ext uri="{FF2B5EF4-FFF2-40B4-BE49-F238E27FC236}">
                <a16:creationId xmlns:a16="http://schemas.microsoft.com/office/drawing/2014/main" id="{2C0BF100-714D-402A-B773-9B10E45A0533}"/>
              </a:ext>
            </a:extLst>
          </p:cNvPr>
          <p:cNvGrpSpPr/>
          <p:nvPr/>
        </p:nvGrpSpPr>
        <p:grpSpPr>
          <a:xfrm>
            <a:off x="776938" y="2617675"/>
            <a:ext cx="1193752" cy="1184862"/>
            <a:chOff x="2006601" y="3199814"/>
            <a:chExt cx="1673224" cy="1673224"/>
          </a:xfrm>
        </p:grpSpPr>
        <p:sp useBgFill="1">
          <p:nvSpPr>
            <p:cNvPr id="24" name="椭圆 23">
              <a:extLst>
                <a:ext uri="{FF2B5EF4-FFF2-40B4-BE49-F238E27FC236}">
                  <a16:creationId xmlns:a16="http://schemas.microsoft.com/office/drawing/2014/main" id="{E3851A55-9536-484E-BCE5-B3A674F9C50B}"/>
                </a:ext>
              </a:extLst>
            </p:cNvPr>
            <p:cNvSpPr/>
            <p:nvPr/>
          </p:nvSpPr>
          <p:spPr>
            <a:xfrm>
              <a:off x="2310561" y="3511550"/>
              <a:ext cx="1085850" cy="10858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同心圆 2">
              <a:extLst>
                <a:ext uri="{FF2B5EF4-FFF2-40B4-BE49-F238E27FC236}">
                  <a16:creationId xmlns:a16="http://schemas.microsoft.com/office/drawing/2014/main" id="{381BD22F-AD0D-4ADE-9E7E-224DEB4A398E}"/>
                </a:ext>
              </a:extLst>
            </p:cNvPr>
            <p:cNvSpPr/>
            <p:nvPr/>
          </p:nvSpPr>
          <p:spPr>
            <a:xfrm>
              <a:off x="2006601" y="3199814"/>
              <a:ext cx="1673224" cy="1673224"/>
            </a:xfrm>
            <a:prstGeom prst="donut">
              <a:avLst>
                <a:gd name="adj" fmla="val 20057"/>
              </a:avLst>
            </a:prstGeom>
            <a:solidFill>
              <a:schemeClr val="bg1"/>
            </a:solidFill>
            <a:ln>
              <a:noFill/>
            </a:ln>
            <a:effectLst>
              <a:outerShdw blurRad="1270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A5A37BEE-710F-4CC3-936C-4884F23CAFAB}"/>
                </a:ext>
              </a:extLst>
            </p:cNvPr>
            <p:cNvSpPr/>
            <p:nvPr/>
          </p:nvSpPr>
          <p:spPr>
            <a:xfrm>
              <a:off x="2181225" y="3373250"/>
              <a:ext cx="1323976" cy="132397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 name="Picture 9">
            <a:extLst>
              <a:ext uri="{FF2B5EF4-FFF2-40B4-BE49-F238E27FC236}">
                <a16:creationId xmlns:a16="http://schemas.microsoft.com/office/drawing/2014/main" id="{5B280DD6-18EC-EB61-4402-26E21C9B2D67}"/>
              </a:ext>
            </a:extLst>
          </p:cNvPr>
          <p:cNvPicPr>
            <a:picLocks noChangeAspect="1"/>
          </p:cNvPicPr>
          <p:nvPr/>
        </p:nvPicPr>
        <p:blipFill>
          <a:blip r:embed="rId5"/>
          <a:stretch>
            <a:fillRect/>
          </a:stretch>
        </p:blipFill>
        <p:spPr>
          <a:xfrm>
            <a:off x="3308669" y="1960190"/>
            <a:ext cx="5866403" cy="1971065"/>
          </a:xfrm>
          <a:prstGeom prst="rect">
            <a:avLst/>
          </a:prstGeom>
        </p:spPr>
      </p:pic>
    </p:spTree>
    <p:extLst>
      <p:ext uri="{BB962C8B-B14F-4D97-AF65-F5344CB8AC3E}">
        <p14:creationId xmlns:p14="http://schemas.microsoft.com/office/powerpoint/2010/main" val="2629591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35" presetClass="path" presetSubtype="0" decel="100000" fill="hold" nodeType="withEffect">
                                  <p:stCondLst>
                                    <p:cond delay="500"/>
                                  </p:stCondLst>
                                  <p:childTnLst>
                                    <p:animMotion origin="layout" path="M 2.08333E-7 -2.59259E-6 L -0.04557 -2.59259E-6 " pathEditMode="relative" rAng="0" ptsTypes="AA">
                                      <p:cBhvr>
                                        <p:cTn id="9" dur="1500" spd="-100000" fill="hold"/>
                                        <p:tgtEl>
                                          <p:spTgt spid="5"/>
                                        </p:tgtEl>
                                        <p:attrNameLst>
                                          <p:attrName>ppt_x</p:attrName>
                                          <p:attrName>ppt_y</p:attrName>
                                        </p:attrNameLst>
                                      </p:cBhvr>
                                      <p:rCtr x="-2279" y="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par>
                                <p:cTn id="14" presetID="35" presetClass="path" presetSubtype="0" decel="100000" fill="hold" nodeType="withEffect">
                                  <p:stCondLst>
                                    <p:cond delay="0"/>
                                  </p:stCondLst>
                                  <p:childTnLst>
                                    <p:animMotion origin="layout" path="M 2.22045E-16 -1.85185E-6 L -0.04557 -1.85185E-6 " pathEditMode="relative" rAng="0" ptsTypes="AA">
                                      <p:cBhvr>
                                        <p:cTn id="15" dur="1500" spd="-100000" fill="hold"/>
                                        <p:tgtEl>
                                          <p:spTgt spid="15"/>
                                        </p:tgtEl>
                                        <p:attrNameLst>
                                          <p:attrName>ppt_x</p:attrName>
                                          <p:attrName>ppt_y</p:attrName>
                                        </p:attrNameLst>
                                      </p:cBhvr>
                                      <p:rCtr x="-2279" y="0"/>
                                    </p:animMotion>
                                  </p:childTnLst>
                                </p:cTn>
                              </p:par>
                              <p:par>
                                <p:cTn id="16" presetID="10" presetClass="entr" presetSubtype="0"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35" presetClass="path" presetSubtype="0" decel="100000" fill="hold" nodeType="withEffect">
                                  <p:stCondLst>
                                    <p:cond delay="250"/>
                                  </p:stCondLst>
                                  <p:childTnLst>
                                    <p:animMotion origin="layout" path="M -3.125E-6 4.44444E-6 L -0.04557 4.44444E-6 " pathEditMode="relative" rAng="0" ptsTypes="AA">
                                      <p:cBhvr>
                                        <p:cTn id="20" dur="1500" spd="-100000" fill="hold"/>
                                        <p:tgtEl>
                                          <p:spTgt spid="12"/>
                                        </p:tgtEl>
                                        <p:attrNameLst>
                                          <p:attrName>ppt_x</p:attrName>
                                          <p:attrName>ppt_y</p:attrName>
                                        </p:attrNameLst>
                                      </p:cBhvr>
                                      <p:rCtr x="-2279" y="0"/>
                                    </p:animMotion>
                                  </p:childTnLst>
                                </p:cTn>
                              </p:par>
                            </p:childTnLst>
                          </p:cTn>
                        </p:par>
                        <p:par>
                          <p:cTn id="21" fill="hold">
                            <p:stCondLst>
                              <p:cond delay="375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4250"/>
                            </p:stCondLst>
                            <p:childTnLst>
                              <p:par>
                                <p:cTn id="26" presetID="35" presetClass="path" presetSubtype="0" accel="50000" decel="50000" fill="hold" nodeType="afterEffect">
                                  <p:stCondLst>
                                    <p:cond delay="0"/>
                                  </p:stCondLst>
                                  <p:childTnLst>
                                    <p:animMotion origin="layout" path="M -0.01797 -0.00278 L -0.01797 -0.00255 " pathEditMode="relative" rAng="0" ptsTypes="AA">
                                      <p:cBhvr>
                                        <p:cTn id="27" dur="2000" fill="hold"/>
                                        <p:tgtEl>
                                          <p:spTgt spid="10"/>
                                        </p:tgtEl>
                                        <p:attrNameLst>
                                          <p:attrName>ppt_x</p:attrName>
                                          <p:attrName>ppt_y</p:attrName>
                                        </p:attrNameLst>
                                      </p:cBhvr>
                                      <p:rCtr x="0" y="0"/>
                                    </p:animMotion>
                                  </p:childTnLst>
                                </p:cTn>
                              </p:par>
                              <p:par>
                                <p:cTn id="28" presetID="10" presetClass="entr" presetSubtype="0" fill="hold" nodeType="with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par>
                                <p:cTn id="31" presetID="35" presetClass="path" presetSubtype="0" decel="100000" fill="hold" nodeType="withEffect">
                                  <p:stCondLst>
                                    <p:cond delay="1000"/>
                                  </p:stCondLst>
                                  <p:childTnLst>
                                    <p:animMotion origin="layout" path="M -1.25E-6 4.81481E-6 L -0.04557 4.81481E-6 " pathEditMode="relative" rAng="0" ptsTypes="AA">
                                      <p:cBhvr>
                                        <p:cTn id="32" dur="1500" spd="-100000" fill="hold"/>
                                        <p:tgtEl>
                                          <p:spTgt spid="6"/>
                                        </p:tgtEl>
                                        <p:attrNameLst>
                                          <p:attrName>ppt_x</p:attrName>
                                          <p:attrName>ppt_y</p:attrName>
                                        </p:attrNameLst>
                                      </p:cBhvr>
                                      <p:rCtr x="-2279" y="0"/>
                                    </p:animMotion>
                                  </p:childTnLst>
                                </p:cTn>
                              </p:par>
                              <p:par>
                                <p:cTn id="33" presetID="10" presetClass="entr" presetSubtype="0" fill="hold" nodeType="withEffect">
                                  <p:stCondLst>
                                    <p:cond delay="1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par>
                                <p:cTn id="36" presetID="35" presetClass="path" presetSubtype="0" decel="100000" fill="hold" nodeType="withEffect">
                                  <p:stCondLst>
                                    <p:cond delay="1250"/>
                                  </p:stCondLst>
                                  <p:childTnLst>
                                    <p:animMotion origin="layout" path="M -2.08333E-7 4.44444E-6 L -0.04557 4.44444E-6 " pathEditMode="relative" rAng="0" ptsTypes="AA">
                                      <p:cBhvr>
                                        <p:cTn id="37" dur="1500" spd="-100000" fill="hold"/>
                                        <p:tgtEl>
                                          <p:spTgt spid="23"/>
                                        </p:tgtEl>
                                        <p:attrNameLst>
                                          <p:attrName>ppt_x</p:attrName>
                                          <p:attrName>ppt_y</p:attrName>
                                        </p:attrNameLst>
                                      </p:cBhvr>
                                      <p:rCtr x="-2279" y="0"/>
                                    </p:animMotion>
                                  </p:childTnLst>
                                </p:cTn>
                              </p:par>
                            </p:childTnLst>
                          </p:cTn>
                        </p:par>
                        <p:par>
                          <p:cTn id="38" fill="hold">
                            <p:stCondLst>
                              <p:cond delay="7000"/>
                            </p:stCondLst>
                            <p:childTnLst>
                              <p:par>
                                <p:cTn id="39" presetID="22" presetClass="entr" presetSubtype="4"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A9B7FB-CBB3-48FA-9D0F-029B52F3B84F}"/>
              </a:ext>
            </a:extLst>
          </p:cNvPr>
          <p:cNvPicPr>
            <a:picLocks noChangeAspect="1"/>
          </p:cNvPicPr>
          <p:nvPr/>
        </p:nvPicPr>
        <p:blipFill rotWithShape="1">
          <a:blip r:embed="rId3">
            <a:extLst>
              <a:ext uri="{28A0092B-C50C-407E-A947-70E740481C1C}">
                <a14:useLocalDpi xmlns:a14="http://schemas.microsoft.com/office/drawing/2010/main" val="0"/>
              </a:ext>
            </a:extLst>
          </a:blip>
          <a:srcRect l="43802" t="61735" r="-239" b="2068"/>
          <a:stretch/>
        </p:blipFill>
        <p:spPr>
          <a:xfrm flipH="1">
            <a:off x="0" y="805631"/>
            <a:ext cx="4085335" cy="5236354"/>
          </a:xfrm>
          <a:prstGeom prst="rect">
            <a:avLst/>
          </a:prstGeom>
        </p:spPr>
      </p:pic>
      <p:pic>
        <p:nvPicPr>
          <p:cNvPr id="4" name="图片 3">
            <a:extLst>
              <a:ext uri="{FF2B5EF4-FFF2-40B4-BE49-F238E27FC236}">
                <a16:creationId xmlns:a16="http://schemas.microsoft.com/office/drawing/2014/main" id="{22E166F0-6B83-4799-B61B-E23C5FD437D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288" t="9747" r="11345" b="12459"/>
          <a:stretch/>
        </p:blipFill>
        <p:spPr>
          <a:xfrm>
            <a:off x="7634397" y="2068371"/>
            <a:ext cx="4357377" cy="4217781"/>
          </a:xfrm>
          <a:prstGeom prst="rect">
            <a:avLst/>
          </a:prstGeom>
        </p:spPr>
      </p:pic>
      <p:sp>
        <p:nvSpPr>
          <p:cNvPr id="5" name="文本框 4">
            <a:extLst>
              <a:ext uri="{FF2B5EF4-FFF2-40B4-BE49-F238E27FC236}">
                <a16:creationId xmlns:a16="http://schemas.microsoft.com/office/drawing/2014/main" id="{01DE0B7E-F956-45FA-A817-77E33D6AF8D1}"/>
              </a:ext>
            </a:extLst>
          </p:cNvPr>
          <p:cNvSpPr txBox="1"/>
          <p:nvPr/>
        </p:nvSpPr>
        <p:spPr>
          <a:xfrm>
            <a:off x="3861983" y="2068371"/>
            <a:ext cx="738664" cy="2626232"/>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3600" b="1" dirty="0">
                <a:solidFill>
                  <a:schemeClr val="bg1"/>
                </a:solidFill>
                <a:latin typeface="郑庆科智雅体" panose="02000603000000000000" pitchFamily="2" charset="-122"/>
                <a:ea typeface="郑庆科智雅体" panose="02000603000000000000" pitchFamily="2" charset="-122"/>
              </a:rPr>
              <a:t>References</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pic>
        <p:nvPicPr>
          <p:cNvPr id="6" name="图片 5">
            <a:extLst>
              <a:ext uri="{FF2B5EF4-FFF2-40B4-BE49-F238E27FC236}">
                <a16:creationId xmlns:a16="http://schemas.microsoft.com/office/drawing/2014/main" id="{25282E85-A8B9-4CD5-BB38-81B40E195E0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0647" y="1342345"/>
            <a:ext cx="1495353" cy="3727366"/>
          </a:xfrm>
          <a:prstGeom prst="rect">
            <a:avLst/>
          </a:prstGeom>
        </p:spPr>
      </p:pic>
      <p:pic>
        <p:nvPicPr>
          <p:cNvPr id="2" name="图片 5">
            <a:extLst>
              <a:ext uri="{FF2B5EF4-FFF2-40B4-BE49-F238E27FC236}">
                <a16:creationId xmlns:a16="http://schemas.microsoft.com/office/drawing/2014/main" id="{6E02214A-F5CA-239F-8F26-02C7EB1C85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2044" y="1342345"/>
            <a:ext cx="1482649" cy="3695700"/>
          </a:xfrm>
          <a:prstGeom prst="rect">
            <a:avLst/>
          </a:prstGeom>
        </p:spPr>
      </p:pic>
    </p:spTree>
    <p:extLst>
      <p:ext uri="{BB962C8B-B14F-4D97-AF65-F5344CB8AC3E}">
        <p14:creationId xmlns:p14="http://schemas.microsoft.com/office/powerpoint/2010/main" val="39102578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63" presetClass="path" presetSubtype="0" decel="100000" fill="hold" nodeType="withEffect">
                                  <p:stCondLst>
                                    <p:cond delay="0"/>
                                  </p:stCondLst>
                                  <p:childTnLst>
                                    <p:animMotion origin="layout" path="M -1.875E-6 -2.59259E-6 L 0.025 -2.59259E-6 " pathEditMode="relative" rAng="0" ptsTypes="AA">
                                      <p:cBhvr>
                                        <p:cTn id="15" dur="1250" spd="-100000" fill="hold"/>
                                        <p:tgtEl>
                                          <p:spTgt spid="6"/>
                                        </p:tgtEl>
                                        <p:attrNameLst>
                                          <p:attrName>ppt_x</p:attrName>
                                          <p:attrName>ppt_y</p:attrName>
                                        </p:attrNameLst>
                                      </p:cBhvr>
                                      <p:rCtr x="1250" y="0"/>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childTnLst>
                                </p:cTn>
                              </p:par>
                              <p:par>
                                <p:cTn id="19" presetID="63" presetClass="path" presetSubtype="0" decel="100000" fill="hold" nodeType="withEffect">
                                  <p:stCondLst>
                                    <p:cond delay="0"/>
                                  </p:stCondLst>
                                  <p:childTnLst>
                                    <p:animMotion origin="layout" path="M 1.45833E-6 2.22222E-6 L 0.025 2.22222E-6 " pathEditMode="relative" rAng="0" ptsTypes="AA">
                                      <p:cBhvr>
                                        <p:cTn id="20" dur="1250" spd="-100000" fill="hold"/>
                                        <p:tgtEl>
                                          <p:spTgt spid="2"/>
                                        </p:tgtEl>
                                        <p:attrNameLst>
                                          <p:attrName>ppt_x</p:attrName>
                                          <p:attrName>ppt_y</p:attrName>
                                        </p:attrNameLst>
                                      </p:cBhvr>
                                      <p:rCtr x="1250" y="0"/>
                                    </p:animMotion>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0"/>
                                  </p:stCondLst>
                                  <p:childTnLst>
                                    <p:animMotion origin="layout" path="M 4.79167E-6 4.44444E-6 L 0.025 4.44444E-6 " pathEditMode="relative" rAng="0" ptsTypes="AA">
                                      <p:cBhvr>
                                        <p:cTn id="26" dur="1250" spd="-100000" fill="hold"/>
                                        <p:tgtEl>
                                          <p:spTgt spid="5"/>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3" y="581748"/>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5DEACFEF-8AC6-4301-B97A-9CE7F38D12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3828" y="3957562"/>
            <a:ext cx="4191833" cy="2959434"/>
          </a:xfrm>
          <a:prstGeom prst="rect">
            <a:avLst/>
          </a:prstGeom>
        </p:spPr>
      </p:pic>
      <p:sp>
        <p:nvSpPr>
          <p:cNvPr id="44" name="TextBox 12">
            <a:extLst>
              <a:ext uri="{FF2B5EF4-FFF2-40B4-BE49-F238E27FC236}">
                <a16:creationId xmlns:a16="http://schemas.microsoft.com/office/drawing/2014/main" id="{836DF195-72B1-4BBE-AEC2-49A240D9479A}"/>
              </a:ext>
            </a:extLst>
          </p:cNvPr>
          <p:cNvSpPr txBox="1"/>
          <p:nvPr/>
        </p:nvSpPr>
        <p:spPr>
          <a:xfrm>
            <a:off x="1727842" y="795118"/>
            <a:ext cx="9769423"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V. </a:t>
            </a:r>
            <a:r>
              <a:rPr lang="en-US" sz="1000" dirty="0" err="1">
                <a:cs typeface="+mn-ea"/>
                <a:sym typeface="+mn-lt"/>
              </a:rPr>
              <a:t>Appalaraju</a:t>
            </a:r>
            <a:r>
              <a:rPr lang="en-US" sz="1000" dirty="0">
                <a:cs typeface="+mn-ea"/>
                <a:sym typeface="+mn-lt"/>
              </a:rPr>
              <a:t>, V. Rajesh, K. </a:t>
            </a:r>
            <a:r>
              <a:rPr lang="en-US" sz="1000" dirty="0" err="1">
                <a:cs typeface="+mn-ea"/>
                <a:sym typeface="+mn-lt"/>
              </a:rPr>
              <a:t>Saikumar</a:t>
            </a:r>
            <a:r>
              <a:rPr lang="en-US" sz="1000" dirty="0">
                <a:cs typeface="+mn-ea"/>
                <a:sym typeface="+mn-lt"/>
              </a:rPr>
              <a:t>, P. </a:t>
            </a:r>
            <a:r>
              <a:rPr lang="en-US" sz="1000" dirty="0" err="1">
                <a:cs typeface="+mn-ea"/>
                <a:sym typeface="+mn-lt"/>
              </a:rPr>
              <a:t>Sabitha</a:t>
            </a:r>
            <a:r>
              <a:rPr lang="en-US" sz="1000" dirty="0">
                <a:cs typeface="+mn-ea"/>
                <a:sym typeface="+mn-lt"/>
              </a:rPr>
              <a:t> and K. R. Kiran, "Design and Development of Intelligent Voice Personal Assistant using Python," 2021 3rd International Conference on Advances in Computing, Communication Control and Networking (ICAC3N), Greater Noida, India, 2021, pp. 1650-1654, </a:t>
            </a:r>
            <a:r>
              <a:rPr lang="en-US" sz="1000" dirty="0" err="1">
                <a:cs typeface="+mn-ea"/>
                <a:sym typeface="+mn-lt"/>
              </a:rPr>
              <a:t>doi</a:t>
            </a:r>
            <a:r>
              <a:rPr lang="en-US" sz="1000" dirty="0">
                <a:cs typeface="+mn-ea"/>
                <a:sym typeface="+mn-lt"/>
              </a:rPr>
              <a:t>: 10.1109/ICAC3N53548.2021.9725753.</a:t>
            </a:r>
          </a:p>
        </p:txBody>
      </p:sp>
      <p:grpSp>
        <p:nvGrpSpPr>
          <p:cNvPr id="45" name="组合 44">
            <a:extLst>
              <a:ext uri="{FF2B5EF4-FFF2-40B4-BE49-F238E27FC236}">
                <a16:creationId xmlns:a16="http://schemas.microsoft.com/office/drawing/2014/main" id="{D9E30060-F303-42C6-99B0-949DAC5C3402}"/>
              </a:ext>
            </a:extLst>
          </p:cNvPr>
          <p:cNvGrpSpPr/>
          <p:nvPr/>
        </p:nvGrpSpPr>
        <p:grpSpPr>
          <a:xfrm>
            <a:off x="1017245" y="813448"/>
            <a:ext cx="594686" cy="594686"/>
            <a:chOff x="2473756" y="1298026"/>
            <a:chExt cx="594686" cy="594686"/>
          </a:xfrm>
        </p:grpSpPr>
        <p:sp>
          <p:nvSpPr>
            <p:cNvPr id="46" name="PA_矩形 4">
              <a:extLst>
                <a:ext uri="{FF2B5EF4-FFF2-40B4-BE49-F238E27FC236}">
                  <a16:creationId xmlns:a16="http://schemas.microsoft.com/office/drawing/2014/main" id="{9AFC72EA-2FB5-40E7-A43D-D95B6226E0A2}"/>
                </a:ext>
              </a:extLst>
            </p:cNvPr>
            <p:cNvSpPr/>
            <p:nvPr>
              <p:custDataLst>
                <p:tags r:id="rId5"/>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7" name="Shape 3624">
              <a:extLst>
                <a:ext uri="{FF2B5EF4-FFF2-40B4-BE49-F238E27FC236}">
                  <a16:creationId xmlns:a16="http://schemas.microsoft.com/office/drawing/2014/main" id="{F68715AE-196B-4FA0-BC3B-CFA641642759}"/>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grpSp>
        <p:nvGrpSpPr>
          <p:cNvPr id="48" name="组合 47">
            <a:extLst>
              <a:ext uri="{FF2B5EF4-FFF2-40B4-BE49-F238E27FC236}">
                <a16:creationId xmlns:a16="http://schemas.microsoft.com/office/drawing/2014/main" id="{5032C34A-7F3A-48A6-B617-30076DCA4300}"/>
              </a:ext>
            </a:extLst>
          </p:cNvPr>
          <p:cNvGrpSpPr/>
          <p:nvPr/>
        </p:nvGrpSpPr>
        <p:grpSpPr>
          <a:xfrm>
            <a:off x="1031521" y="2880423"/>
            <a:ext cx="594686" cy="594686"/>
            <a:chOff x="2476375" y="3901778"/>
            <a:chExt cx="594686" cy="594686"/>
          </a:xfrm>
        </p:grpSpPr>
        <p:sp>
          <p:nvSpPr>
            <p:cNvPr id="49" name="PA_矩形 4">
              <a:extLst>
                <a:ext uri="{FF2B5EF4-FFF2-40B4-BE49-F238E27FC236}">
                  <a16:creationId xmlns:a16="http://schemas.microsoft.com/office/drawing/2014/main" id="{39BCFB36-A462-45FB-850A-39C880A61D5C}"/>
                </a:ext>
              </a:extLst>
            </p:cNvPr>
            <p:cNvSpPr/>
            <p:nvPr>
              <p:custDataLst>
                <p:tags r:id="rId4"/>
              </p:custDataLst>
            </p:nvPr>
          </p:nvSpPr>
          <p:spPr>
            <a:xfrm>
              <a:off x="2476375" y="3901778"/>
              <a:ext cx="594686" cy="594686"/>
            </a:xfrm>
            <a:prstGeom prst="rect">
              <a:avLst/>
            </a:prstGeom>
            <a:solidFill>
              <a:srgbClr val="3636D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Shape 3620">
              <a:extLst>
                <a:ext uri="{FF2B5EF4-FFF2-40B4-BE49-F238E27FC236}">
                  <a16:creationId xmlns:a16="http://schemas.microsoft.com/office/drawing/2014/main" id="{84AD4479-35C2-46FD-B91B-F37E9DD37BCB}"/>
                </a:ext>
              </a:extLst>
            </p:cNvPr>
            <p:cNvSpPr/>
            <p:nvPr/>
          </p:nvSpPr>
          <p:spPr>
            <a:xfrm>
              <a:off x="2596559"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2" name="TextBox 16">
            <a:extLst>
              <a:ext uri="{FF2B5EF4-FFF2-40B4-BE49-F238E27FC236}">
                <a16:creationId xmlns:a16="http://schemas.microsoft.com/office/drawing/2014/main" id="{C85228E7-4907-4EE7-88A4-D99FABE7EBE2}"/>
              </a:ext>
            </a:extLst>
          </p:cNvPr>
          <p:cNvSpPr txBox="1"/>
          <p:nvPr/>
        </p:nvSpPr>
        <p:spPr>
          <a:xfrm>
            <a:off x="1791865" y="2848629"/>
            <a:ext cx="9705399" cy="438197"/>
          </a:xfrm>
          <a:prstGeom prst="rect">
            <a:avLst/>
          </a:prstGeom>
          <a:noFill/>
        </p:spPr>
        <p:txBody>
          <a:bodyPr wrap="square" lIns="0" tIns="0" rIns="91440" bIns="0" rtlCol="0">
            <a:spAutoFit/>
          </a:bodyPr>
          <a:lstStyle/>
          <a:p>
            <a:pPr algn="just">
              <a:lnSpc>
                <a:spcPct val="150000"/>
              </a:lnSpc>
            </a:pPr>
            <a:r>
              <a:rPr lang="en-US" sz="1000">
                <a:cs typeface="+mn-ea"/>
                <a:sym typeface="+mn-lt"/>
              </a:rPr>
              <a:t>T. M. N. Vamsi, B. Suchitra, S. Kumar, K. V. V. Varma and K. N. S. H. Kumar, "An IoT based Smart Home with Virtual Assistant," 2021 6th International Conference for Convergence in Technology (I2CT), Maharashtra, India, 2021, pp. 1-4, doi: 10.1109/I2CT51068.2021.9417883.</a:t>
            </a:r>
            <a:endParaRPr lang="en-US" sz="1000" dirty="0">
              <a:cs typeface="+mn-ea"/>
              <a:sym typeface="+mn-lt"/>
            </a:endParaRPr>
          </a:p>
        </p:txBody>
      </p:sp>
      <p:grpSp>
        <p:nvGrpSpPr>
          <p:cNvPr id="53" name="组合 52">
            <a:extLst>
              <a:ext uri="{FF2B5EF4-FFF2-40B4-BE49-F238E27FC236}">
                <a16:creationId xmlns:a16="http://schemas.microsoft.com/office/drawing/2014/main" id="{25DD172B-BF30-4B44-84AC-42522AE06672}"/>
              </a:ext>
            </a:extLst>
          </p:cNvPr>
          <p:cNvGrpSpPr/>
          <p:nvPr/>
        </p:nvGrpSpPr>
        <p:grpSpPr>
          <a:xfrm>
            <a:off x="1031521" y="1893741"/>
            <a:ext cx="594686" cy="594686"/>
            <a:chOff x="9107253" y="1298026"/>
            <a:chExt cx="594686" cy="594686"/>
          </a:xfrm>
        </p:grpSpPr>
        <p:sp>
          <p:nvSpPr>
            <p:cNvPr id="54" name="PA_矩形 4">
              <a:extLst>
                <a:ext uri="{FF2B5EF4-FFF2-40B4-BE49-F238E27FC236}">
                  <a16:creationId xmlns:a16="http://schemas.microsoft.com/office/drawing/2014/main" id="{6963BE3B-63E4-4A9A-BF97-B563C750FAF7}"/>
                </a:ext>
              </a:extLst>
            </p:cNvPr>
            <p:cNvSpPr/>
            <p:nvPr>
              <p:custDataLst>
                <p:tags r:id="rId3"/>
              </p:custDataLst>
            </p:nvPr>
          </p:nvSpPr>
          <p:spPr>
            <a:xfrm>
              <a:off x="9107253" y="1298026"/>
              <a:ext cx="594686" cy="594686"/>
            </a:xfrm>
            <a:prstGeom prst="rect">
              <a:avLst/>
            </a:prstGeom>
            <a:solidFill>
              <a:srgbClr val="4CDFD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Shape 3602">
              <a:extLst>
                <a:ext uri="{FF2B5EF4-FFF2-40B4-BE49-F238E27FC236}">
                  <a16:creationId xmlns:a16="http://schemas.microsoft.com/office/drawing/2014/main" id="{5DB34E95-3295-444D-B65C-6B3CB99B2FF0}"/>
                </a:ext>
              </a:extLst>
            </p:cNvPr>
            <p:cNvSpPr/>
            <p:nvPr/>
          </p:nvSpPr>
          <p:spPr>
            <a:xfrm>
              <a:off x="9272912" y="1408643"/>
              <a:ext cx="271601" cy="37345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7" name="TextBox 19">
            <a:extLst>
              <a:ext uri="{FF2B5EF4-FFF2-40B4-BE49-F238E27FC236}">
                <a16:creationId xmlns:a16="http://schemas.microsoft.com/office/drawing/2014/main" id="{DB3783DB-E3DE-4517-A088-6CF1B6D128EB}"/>
              </a:ext>
            </a:extLst>
          </p:cNvPr>
          <p:cNvSpPr txBox="1"/>
          <p:nvPr/>
        </p:nvSpPr>
        <p:spPr>
          <a:xfrm>
            <a:off x="1791865" y="1822731"/>
            <a:ext cx="9705400"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S. D. Vara Prasad, J. Kavitha, G. C. Babu, K. V. M. Mohan and P. G. Krishna, "An Advanced Computerized Artificial Intelligent System for Assisting Real Life Feature Extraction using AI-NOVA," 2023 5th International Conference on Smart Systems and Inventive Technology (ICSSIT), Tirunelveli, India, 2023, pp. 1337-1342, </a:t>
            </a:r>
            <a:r>
              <a:rPr lang="en-US" sz="1000" dirty="0" err="1">
                <a:cs typeface="+mn-ea"/>
                <a:sym typeface="+mn-lt"/>
              </a:rPr>
              <a:t>doi</a:t>
            </a:r>
            <a:r>
              <a:rPr lang="en-US" sz="1000" dirty="0">
                <a:cs typeface="+mn-ea"/>
                <a:sym typeface="+mn-lt"/>
              </a:rPr>
              <a:t>: 10.1109/ICSSIT55814.2023.10061087.</a:t>
            </a:r>
          </a:p>
        </p:txBody>
      </p:sp>
      <p:grpSp>
        <p:nvGrpSpPr>
          <p:cNvPr id="58" name="组合 57">
            <a:extLst>
              <a:ext uri="{FF2B5EF4-FFF2-40B4-BE49-F238E27FC236}">
                <a16:creationId xmlns:a16="http://schemas.microsoft.com/office/drawing/2014/main" id="{07839E5B-D19C-4CB9-9DB0-A21FED866DA4}"/>
              </a:ext>
            </a:extLst>
          </p:cNvPr>
          <p:cNvGrpSpPr/>
          <p:nvPr/>
        </p:nvGrpSpPr>
        <p:grpSpPr>
          <a:xfrm>
            <a:off x="967982" y="3879407"/>
            <a:ext cx="594686" cy="594686"/>
            <a:chOff x="9120940" y="3901778"/>
            <a:chExt cx="594686" cy="594686"/>
          </a:xfrm>
        </p:grpSpPr>
        <p:sp>
          <p:nvSpPr>
            <p:cNvPr id="59" name="PA_矩形 4">
              <a:extLst>
                <a:ext uri="{FF2B5EF4-FFF2-40B4-BE49-F238E27FC236}">
                  <a16:creationId xmlns:a16="http://schemas.microsoft.com/office/drawing/2014/main" id="{A79B6BE0-0091-45F9-9469-7FB78F8DFD45}"/>
                </a:ext>
              </a:extLst>
            </p:cNvPr>
            <p:cNvSpPr/>
            <p:nvPr>
              <p:custDataLst>
                <p:tags r:id="rId2"/>
              </p:custDataLst>
            </p:nvPr>
          </p:nvSpPr>
          <p:spPr>
            <a:xfrm>
              <a:off x="9120940" y="3901778"/>
              <a:ext cx="594686" cy="594686"/>
            </a:xfrm>
            <a:prstGeom prst="rect">
              <a:avLst/>
            </a:prstGeom>
            <a:solidFill>
              <a:srgbClr val="407ED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Shape 3767">
              <a:extLst>
                <a:ext uri="{FF2B5EF4-FFF2-40B4-BE49-F238E27FC236}">
                  <a16:creationId xmlns:a16="http://schemas.microsoft.com/office/drawing/2014/main" id="{4B9F04B6-571F-46B4-B7FA-FB9A7733F836}"/>
                </a:ext>
              </a:extLst>
            </p:cNvPr>
            <p:cNvSpPr/>
            <p:nvPr/>
          </p:nvSpPr>
          <p:spPr>
            <a:xfrm>
              <a:off x="9217870"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62" name="TextBox 22">
            <a:extLst>
              <a:ext uri="{FF2B5EF4-FFF2-40B4-BE49-F238E27FC236}">
                <a16:creationId xmlns:a16="http://schemas.microsoft.com/office/drawing/2014/main" id="{42A399BE-1CD7-4F95-AA97-1E9FD68287DF}"/>
              </a:ext>
            </a:extLst>
          </p:cNvPr>
          <p:cNvSpPr txBox="1"/>
          <p:nvPr/>
        </p:nvSpPr>
        <p:spPr>
          <a:xfrm>
            <a:off x="1791866" y="3878365"/>
            <a:ext cx="7745673" cy="669029"/>
          </a:xfrm>
          <a:prstGeom prst="rect">
            <a:avLst/>
          </a:prstGeom>
          <a:noFill/>
        </p:spPr>
        <p:txBody>
          <a:bodyPr wrap="square" lIns="0" tIns="0" rIns="91440" bIns="0" rtlCol="0">
            <a:spAutoFit/>
          </a:bodyPr>
          <a:lstStyle/>
          <a:p>
            <a:pPr algn="just">
              <a:lnSpc>
                <a:spcPct val="150000"/>
              </a:lnSpc>
            </a:pPr>
            <a:r>
              <a:rPr lang="en-US" sz="1000">
                <a:cs typeface="+mn-ea"/>
                <a:sym typeface="+mn-lt"/>
              </a:rPr>
              <a:t>M. S. Devi, N. S N, M. Nirmala, V. A and Y. G. K K, "LARVIS - Linux AIRelied Virtual Intelligent System," 2023 Eighth International Conference on Science Technology Engineering and Mathematics (ICONSTEM), Chennai, India, 2023, pp. 1-7, doi: 10.1109/ICONSTEM56934.2023.10142584.</a:t>
            </a:r>
            <a:endParaRPr lang="en-US" sz="1000" dirty="0">
              <a:cs typeface="+mn-ea"/>
              <a:sym typeface="+mn-lt"/>
            </a:endParaRPr>
          </a:p>
        </p:txBody>
      </p:sp>
      <p:sp>
        <p:nvSpPr>
          <p:cNvPr id="2" name="TextBox 12">
            <a:extLst>
              <a:ext uri="{FF2B5EF4-FFF2-40B4-BE49-F238E27FC236}">
                <a16:creationId xmlns:a16="http://schemas.microsoft.com/office/drawing/2014/main" id="{6A9FE3E7-75C9-9600-B02C-84D2DC9B494D}"/>
              </a:ext>
            </a:extLst>
          </p:cNvPr>
          <p:cNvSpPr txBox="1"/>
          <p:nvPr/>
        </p:nvSpPr>
        <p:spPr>
          <a:xfrm>
            <a:off x="3431251" y="4788653"/>
            <a:ext cx="4442578" cy="1130694"/>
          </a:xfrm>
          <a:prstGeom prst="rect">
            <a:avLst/>
          </a:prstGeom>
          <a:noFill/>
        </p:spPr>
        <p:txBody>
          <a:bodyPr wrap="square" lIns="0" tIns="0" rIns="91440" bIns="0" rtlCol="0">
            <a:spAutoFit/>
          </a:bodyPr>
          <a:lstStyle/>
          <a:p>
            <a:pPr algn="just">
              <a:lnSpc>
                <a:spcPct val="150000"/>
              </a:lnSpc>
            </a:pPr>
            <a:r>
              <a:rPr lang="en-US" sz="1000" dirty="0">
                <a:cs typeface="+mn-ea"/>
                <a:sym typeface="+mn-lt"/>
              </a:rPr>
              <a:t>A. Jagan, M. </a:t>
            </a:r>
            <a:r>
              <a:rPr lang="en-US" sz="1000" dirty="0" err="1">
                <a:cs typeface="+mn-ea"/>
                <a:sym typeface="+mn-lt"/>
              </a:rPr>
              <a:t>Ghouse</a:t>
            </a:r>
            <a:r>
              <a:rPr lang="en-US" sz="1000" dirty="0">
                <a:cs typeface="+mn-ea"/>
                <a:sym typeface="+mn-lt"/>
              </a:rPr>
              <a:t> Pasha, D. Nandini, H. Susanna and D. N. Parvathi, "Personal Voice Assistant Using Computer Vision," 2023 International Conference on Research Methodologies in Knowledge Management, Artificial Intelligence and Telecommunication Engineering (RMKMATE), Chennai, India, 2023, pp. 1-8, </a:t>
            </a:r>
            <a:r>
              <a:rPr lang="en-US" sz="1000" dirty="0" err="1">
                <a:cs typeface="+mn-ea"/>
                <a:sym typeface="+mn-lt"/>
              </a:rPr>
              <a:t>doi</a:t>
            </a:r>
            <a:r>
              <a:rPr lang="en-US" sz="1000" dirty="0">
                <a:cs typeface="+mn-ea"/>
                <a:sym typeface="+mn-lt"/>
              </a:rPr>
              <a:t>: 10.1109/RMKMATE59243.2023.10369477.</a:t>
            </a:r>
          </a:p>
        </p:txBody>
      </p:sp>
      <p:grpSp>
        <p:nvGrpSpPr>
          <p:cNvPr id="3" name="组合 44">
            <a:extLst>
              <a:ext uri="{FF2B5EF4-FFF2-40B4-BE49-F238E27FC236}">
                <a16:creationId xmlns:a16="http://schemas.microsoft.com/office/drawing/2014/main" id="{7C107D7D-83BC-E33C-83FE-756131D859E9}"/>
              </a:ext>
            </a:extLst>
          </p:cNvPr>
          <p:cNvGrpSpPr/>
          <p:nvPr/>
        </p:nvGrpSpPr>
        <p:grpSpPr>
          <a:xfrm>
            <a:off x="2720653" y="4806983"/>
            <a:ext cx="594686" cy="594686"/>
            <a:chOff x="2473756" y="1298026"/>
            <a:chExt cx="594686" cy="594686"/>
          </a:xfrm>
        </p:grpSpPr>
        <p:sp>
          <p:nvSpPr>
            <p:cNvPr id="7" name="PA_矩形 4">
              <a:extLst>
                <a:ext uri="{FF2B5EF4-FFF2-40B4-BE49-F238E27FC236}">
                  <a16:creationId xmlns:a16="http://schemas.microsoft.com/office/drawing/2014/main" id="{1F7A89B5-FF42-3FCC-3C6C-5ABF521224F5}"/>
                </a:ext>
              </a:extLst>
            </p:cNvPr>
            <p:cNvSpPr/>
            <p:nvPr>
              <p:custDataLst>
                <p:tags r:id="rId1"/>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8" name="Shape 3624">
              <a:extLst>
                <a:ext uri="{FF2B5EF4-FFF2-40B4-BE49-F238E27FC236}">
                  <a16:creationId xmlns:a16="http://schemas.microsoft.com/office/drawing/2014/main" id="{58631158-B5D3-99CA-CD16-878861CDE325}"/>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Tree>
    <p:extLst>
      <p:ext uri="{BB962C8B-B14F-4D97-AF65-F5344CB8AC3E}">
        <p14:creationId xmlns:p14="http://schemas.microsoft.com/office/powerpoint/2010/main" val="40410835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3" presetClass="entr" presetSubtype="528" fill="hold" nodeType="withEffect">
                                  <p:stCondLst>
                                    <p:cond delay="22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anim calcmode="lin" valueType="num">
                                      <p:cBhvr>
                                        <p:cTn id="15" dur="500" fill="hold"/>
                                        <p:tgtEl>
                                          <p:spTgt spid="45"/>
                                        </p:tgtEl>
                                        <p:attrNameLst>
                                          <p:attrName>ppt_x</p:attrName>
                                        </p:attrNameLst>
                                      </p:cBhvr>
                                      <p:tavLst>
                                        <p:tav tm="0">
                                          <p:val>
                                            <p:fltVal val="0.5"/>
                                          </p:val>
                                        </p:tav>
                                        <p:tav tm="100000">
                                          <p:val>
                                            <p:strVal val="#ppt_x"/>
                                          </p:val>
                                        </p:tav>
                                      </p:tavLst>
                                    </p:anim>
                                    <p:anim calcmode="lin" valueType="num">
                                      <p:cBhvr>
                                        <p:cTn id="16" dur="500" fill="hold"/>
                                        <p:tgtEl>
                                          <p:spTgt spid="45"/>
                                        </p:tgtEl>
                                        <p:attrNameLst>
                                          <p:attrName>ppt_y</p:attrName>
                                        </p:attrNameLst>
                                      </p:cBhvr>
                                      <p:tavLst>
                                        <p:tav tm="0">
                                          <p:val>
                                            <p:fltVal val="0.5"/>
                                          </p:val>
                                        </p:tav>
                                        <p:tav tm="100000">
                                          <p:val>
                                            <p:strVal val="#ppt_y"/>
                                          </p:val>
                                        </p:tav>
                                      </p:tavLst>
                                    </p:anim>
                                  </p:childTnLst>
                                </p:cTn>
                              </p:par>
                              <p:par>
                                <p:cTn id="17" presetID="47" presetClass="entr" presetSubtype="0" fill="hold" grpId="0" nodeType="withEffect">
                                  <p:stCondLst>
                                    <p:cond delay="28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anim calcmode="lin" valueType="num">
                                      <p:cBhvr>
                                        <p:cTn id="20" dur="750" fill="hold"/>
                                        <p:tgtEl>
                                          <p:spTgt spid="44"/>
                                        </p:tgtEl>
                                        <p:attrNameLst>
                                          <p:attrName>ppt_x</p:attrName>
                                        </p:attrNameLst>
                                      </p:cBhvr>
                                      <p:tavLst>
                                        <p:tav tm="0">
                                          <p:val>
                                            <p:strVal val="#ppt_x"/>
                                          </p:val>
                                        </p:tav>
                                        <p:tav tm="100000">
                                          <p:val>
                                            <p:strVal val="#ppt_x"/>
                                          </p:val>
                                        </p:tav>
                                      </p:tavLst>
                                    </p:anim>
                                    <p:anim calcmode="lin" valueType="num">
                                      <p:cBhvr>
                                        <p:cTn id="21" dur="750" fill="hold"/>
                                        <p:tgtEl>
                                          <p:spTgt spid="44"/>
                                        </p:tgtEl>
                                        <p:attrNameLst>
                                          <p:attrName>ppt_y</p:attrName>
                                        </p:attrNameLst>
                                      </p:cBhvr>
                                      <p:tavLst>
                                        <p:tav tm="0">
                                          <p:val>
                                            <p:strVal val="#ppt_y-.1"/>
                                          </p:val>
                                        </p:tav>
                                        <p:tav tm="100000">
                                          <p:val>
                                            <p:strVal val="#ppt_y"/>
                                          </p:val>
                                        </p:tav>
                                      </p:tavLst>
                                    </p:anim>
                                  </p:childTnLst>
                                </p:cTn>
                              </p:par>
                              <p:par>
                                <p:cTn id="22" presetID="53" presetClass="entr" presetSubtype="528" fill="hold" nodeType="withEffect">
                                  <p:stCondLst>
                                    <p:cond delay="400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fltVal val="0.5"/>
                                          </p:val>
                                        </p:tav>
                                        <p:tav tm="100000">
                                          <p:val>
                                            <p:strVal val="#ppt_x"/>
                                          </p:val>
                                        </p:tav>
                                      </p:tavLst>
                                    </p:anim>
                                    <p:anim calcmode="lin" valueType="num">
                                      <p:cBhvr>
                                        <p:cTn id="28" dur="500" fill="hold"/>
                                        <p:tgtEl>
                                          <p:spTgt spid="48"/>
                                        </p:tgtEl>
                                        <p:attrNameLst>
                                          <p:attrName>ppt_y</p:attrName>
                                        </p:attrNameLst>
                                      </p:cBhvr>
                                      <p:tavLst>
                                        <p:tav tm="0">
                                          <p:val>
                                            <p:fltVal val="0.5"/>
                                          </p:val>
                                        </p:tav>
                                        <p:tav tm="100000">
                                          <p:val>
                                            <p:strVal val="#ppt_y"/>
                                          </p:val>
                                        </p:tav>
                                      </p:tavLst>
                                    </p:anim>
                                  </p:childTnLst>
                                </p:cTn>
                              </p:par>
                              <p:par>
                                <p:cTn id="29" presetID="47" presetClass="entr" presetSubtype="0" fill="hold" grpId="0" nodeType="withEffect">
                                  <p:stCondLst>
                                    <p:cond delay="45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750"/>
                                        <p:tgtEl>
                                          <p:spTgt spid="52"/>
                                        </p:tgtEl>
                                      </p:cBhvr>
                                    </p:animEffect>
                                    <p:anim calcmode="lin" valueType="num">
                                      <p:cBhvr>
                                        <p:cTn id="32" dur="750" fill="hold"/>
                                        <p:tgtEl>
                                          <p:spTgt spid="52"/>
                                        </p:tgtEl>
                                        <p:attrNameLst>
                                          <p:attrName>ppt_x</p:attrName>
                                        </p:attrNameLst>
                                      </p:cBhvr>
                                      <p:tavLst>
                                        <p:tav tm="0">
                                          <p:val>
                                            <p:strVal val="#ppt_x"/>
                                          </p:val>
                                        </p:tav>
                                        <p:tav tm="100000">
                                          <p:val>
                                            <p:strVal val="#ppt_x"/>
                                          </p:val>
                                        </p:tav>
                                      </p:tavLst>
                                    </p:anim>
                                    <p:anim calcmode="lin" valueType="num">
                                      <p:cBhvr>
                                        <p:cTn id="33" dur="750" fill="hold"/>
                                        <p:tgtEl>
                                          <p:spTgt spid="52"/>
                                        </p:tgtEl>
                                        <p:attrNameLst>
                                          <p:attrName>ppt_y</p:attrName>
                                        </p:attrNameLst>
                                      </p:cBhvr>
                                      <p:tavLst>
                                        <p:tav tm="0">
                                          <p:val>
                                            <p:strVal val="#ppt_y-.1"/>
                                          </p:val>
                                        </p:tav>
                                        <p:tav tm="100000">
                                          <p:val>
                                            <p:strVal val="#ppt_y"/>
                                          </p:val>
                                        </p:tav>
                                      </p:tavLst>
                                    </p:anim>
                                  </p:childTnLst>
                                </p:cTn>
                              </p:par>
                              <p:par>
                                <p:cTn id="34" presetID="53" presetClass="entr" presetSubtype="528" fill="hold" nodeType="withEffect">
                                  <p:stCondLst>
                                    <p:cond delay="31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anim calcmode="lin" valueType="num">
                                      <p:cBhvr>
                                        <p:cTn id="39" dur="500" fill="hold"/>
                                        <p:tgtEl>
                                          <p:spTgt spid="53"/>
                                        </p:tgtEl>
                                        <p:attrNameLst>
                                          <p:attrName>ppt_x</p:attrName>
                                        </p:attrNameLst>
                                      </p:cBhvr>
                                      <p:tavLst>
                                        <p:tav tm="0">
                                          <p:val>
                                            <p:fltVal val="0.5"/>
                                          </p:val>
                                        </p:tav>
                                        <p:tav tm="100000">
                                          <p:val>
                                            <p:strVal val="#ppt_x"/>
                                          </p:val>
                                        </p:tav>
                                      </p:tavLst>
                                    </p:anim>
                                    <p:anim calcmode="lin" valueType="num">
                                      <p:cBhvr>
                                        <p:cTn id="40" dur="500" fill="hold"/>
                                        <p:tgtEl>
                                          <p:spTgt spid="53"/>
                                        </p:tgtEl>
                                        <p:attrNameLst>
                                          <p:attrName>ppt_y</p:attrName>
                                        </p:attrNameLst>
                                      </p:cBhvr>
                                      <p:tavLst>
                                        <p:tav tm="0">
                                          <p:val>
                                            <p:fltVal val="0.5"/>
                                          </p:val>
                                        </p:tav>
                                        <p:tav tm="100000">
                                          <p:val>
                                            <p:strVal val="#ppt_y"/>
                                          </p:val>
                                        </p:tav>
                                      </p:tavLst>
                                    </p:anim>
                                  </p:childTnLst>
                                </p:cTn>
                              </p:par>
                              <p:par>
                                <p:cTn id="41" presetID="47" presetClass="entr" presetSubtype="0" fill="hold" grpId="0" nodeType="withEffect">
                                  <p:stCondLst>
                                    <p:cond delay="3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anim calcmode="lin" valueType="num">
                                      <p:cBhvr>
                                        <p:cTn id="44" dur="750" fill="hold"/>
                                        <p:tgtEl>
                                          <p:spTgt spid="57"/>
                                        </p:tgtEl>
                                        <p:attrNameLst>
                                          <p:attrName>ppt_x</p:attrName>
                                        </p:attrNameLst>
                                      </p:cBhvr>
                                      <p:tavLst>
                                        <p:tav tm="0">
                                          <p:val>
                                            <p:strVal val="#ppt_x"/>
                                          </p:val>
                                        </p:tav>
                                        <p:tav tm="100000">
                                          <p:val>
                                            <p:strVal val="#ppt_x"/>
                                          </p:val>
                                        </p:tav>
                                      </p:tavLst>
                                    </p:anim>
                                    <p:anim calcmode="lin" valueType="num">
                                      <p:cBhvr>
                                        <p:cTn id="45" dur="750" fill="hold"/>
                                        <p:tgtEl>
                                          <p:spTgt spid="57"/>
                                        </p:tgtEl>
                                        <p:attrNameLst>
                                          <p:attrName>ppt_y</p:attrName>
                                        </p:attrNameLst>
                                      </p:cBhvr>
                                      <p:tavLst>
                                        <p:tav tm="0">
                                          <p:val>
                                            <p:strVal val="#ppt_y-.1"/>
                                          </p:val>
                                        </p:tav>
                                        <p:tav tm="100000">
                                          <p:val>
                                            <p:strVal val="#ppt_y"/>
                                          </p:val>
                                        </p:tav>
                                      </p:tavLst>
                                    </p:anim>
                                  </p:childTnLst>
                                </p:cTn>
                              </p:par>
                              <p:par>
                                <p:cTn id="46" presetID="53" presetClass="entr" presetSubtype="528" fill="hold" nodeType="withEffect">
                                  <p:stCondLst>
                                    <p:cond delay="4800"/>
                                  </p:stCondLst>
                                  <p:childTnLst>
                                    <p:set>
                                      <p:cBhvr>
                                        <p:cTn id="47" dur="1" fill="hold">
                                          <p:stCondLst>
                                            <p:cond delay="0"/>
                                          </p:stCondLst>
                                        </p:cTn>
                                        <p:tgtEl>
                                          <p:spTgt spid="58"/>
                                        </p:tgtEl>
                                        <p:attrNameLst>
                                          <p:attrName>style.visibility</p:attrName>
                                        </p:attrNameLst>
                                      </p:cBhvr>
                                      <p:to>
                                        <p:strVal val="visible"/>
                                      </p:to>
                                    </p:set>
                                    <p:anim calcmode="lin" valueType="num">
                                      <p:cBhvr>
                                        <p:cTn id="48" dur="500" fill="hold"/>
                                        <p:tgtEl>
                                          <p:spTgt spid="58"/>
                                        </p:tgtEl>
                                        <p:attrNameLst>
                                          <p:attrName>ppt_w</p:attrName>
                                        </p:attrNameLst>
                                      </p:cBhvr>
                                      <p:tavLst>
                                        <p:tav tm="0">
                                          <p:val>
                                            <p:fltVal val="0"/>
                                          </p:val>
                                        </p:tav>
                                        <p:tav tm="100000">
                                          <p:val>
                                            <p:strVal val="#ppt_w"/>
                                          </p:val>
                                        </p:tav>
                                      </p:tavLst>
                                    </p:anim>
                                    <p:anim calcmode="lin" valueType="num">
                                      <p:cBhvr>
                                        <p:cTn id="49" dur="500" fill="hold"/>
                                        <p:tgtEl>
                                          <p:spTgt spid="58"/>
                                        </p:tgtEl>
                                        <p:attrNameLst>
                                          <p:attrName>ppt_h</p:attrName>
                                        </p:attrNameLst>
                                      </p:cBhvr>
                                      <p:tavLst>
                                        <p:tav tm="0">
                                          <p:val>
                                            <p:fltVal val="0"/>
                                          </p:val>
                                        </p:tav>
                                        <p:tav tm="100000">
                                          <p:val>
                                            <p:strVal val="#ppt_h"/>
                                          </p:val>
                                        </p:tav>
                                      </p:tavLst>
                                    </p:anim>
                                    <p:animEffect transition="in" filter="fade">
                                      <p:cBhvr>
                                        <p:cTn id="50" dur="500"/>
                                        <p:tgtEl>
                                          <p:spTgt spid="58"/>
                                        </p:tgtEl>
                                      </p:cBhvr>
                                    </p:animEffect>
                                    <p:anim calcmode="lin" valueType="num">
                                      <p:cBhvr>
                                        <p:cTn id="51" dur="500" fill="hold"/>
                                        <p:tgtEl>
                                          <p:spTgt spid="58"/>
                                        </p:tgtEl>
                                        <p:attrNameLst>
                                          <p:attrName>ppt_x</p:attrName>
                                        </p:attrNameLst>
                                      </p:cBhvr>
                                      <p:tavLst>
                                        <p:tav tm="0">
                                          <p:val>
                                            <p:fltVal val="0.5"/>
                                          </p:val>
                                        </p:tav>
                                        <p:tav tm="100000">
                                          <p:val>
                                            <p:strVal val="#ppt_x"/>
                                          </p:val>
                                        </p:tav>
                                      </p:tavLst>
                                    </p:anim>
                                    <p:anim calcmode="lin" valueType="num">
                                      <p:cBhvr>
                                        <p:cTn id="52" dur="500" fill="hold"/>
                                        <p:tgtEl>
                                          <p:spTgt spid="58"/>
                                        </p:tgtEl>
                                        <p:attrNameLst>
                                          <p:attrName>ppt_y</p:attrName>
                                        </p:attrNameLst>
                                      </p:cBhvr>
                                      <p:tavLst>
                                        <p:tav tm="0">
                                          <p:val>
                                            <p:fltVal val="0.5"/>
                                          </p:val>
                                        </p:tav>
                                        <p:tav tm="100000">
                                          <p:val>
                                            <p:strVal val="#ppt_y"/>
                                          </p:val>
                                        </p:tav>
                                      </p:tavLst>
                                    </p:anim>
                                  </p:childTnLst>
                                </p:cTn>
                              </p:par>
                              <p:par>
                                <p:cTn id="53" presetID="47" presetClass="entr" presetSubtype="0" fill="hold" grpId="0" nodeType="withEffect">
                                  <p:stCondLst>
                                    <p:cond delay="53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750"/>
                                        <p:tgtEl>
                                          <p:spTgt spid="62"/>
                                        </p:tgtEl>
                                      </p:cBhvr>
                                    </p:animEffect>
                                    <p:anim calcmode="lin" valueType="num">
                                      <p:cBhvr>
                                        <p:cTn id="56" dur="750" fill="hold"/>
                                        <p:tgtEl>
                                          <p:spTgt spid="62"/>
                                        </p:tgtEl>
                                        <p:attrNameLst>
                                          <p:attrName>ppt_x</p:attrName>
                                        </p:attrNameLst>
                                      </p:cBhvr>
                                      <p:tavLst>
                                        <p:tav tm="0">
                                          <p:val>
                                            <p:strVal val="#ppt_x"/>
                                          </p:val>
                                        </p:tav>
                                        <p:tav tm="100000">
                                          <p:val>
                                            <p:strVal val="#ppt_x"/>
                                          </p:val>
                                        </p:tav>
                                      </p:tavLst>
                                    </p:anim>
                                    <p:anim calcmode="lin" valueType="num">
                                      <p:cBhvr>
                                        <p:cTn id="57" dur="750" fill="hold"/>
                                        <p:tgtEl>
                                          <p:spTgt spid="62"/>
                                        </p:tgtEl>
                                        <p:attrNameLst>
                                          <p:attrName>ppt_y</p:attrName>
                                        </p:attrNameLst>
                                      </p:cBhvr>
                                      <p:tavLst>
                                        <p:tav tm="0">
                                          <p:val>
                                            <p:strVal val="#ppt_y-.1"/>
                                          </p:val>
                                        </p:tav>
                                        <p:tav tm="100000">
                                          <p:val>
                                            <p:strVal val="#ppt_y"/>
                                          </p:val>
                                        </p:tav>
                                      </p:tavLst>
                                    </p:anim>
                                  </p:childTnLst>
                                </p:cTn>
                              </p:par>
                              <p:par>
                                <p:cTn id="58" presetID="53" presetClass="entr" presetSubtype="528" fill="hold" nodeType="withEffect">
                                  <p:stCondLst>
                                    <p:cond delay="570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fill="hold"/>
                                        <p:tgtEl>
                                          <p:spTgt spid="3"/>
                                        </p:tgtEl>
                                        <p:attrNameLst>
                                          <p:attrName>ppt_w</p:attrName>
                                        </p:attrNameLst>
                                      </p:cBhvr>
                                      <p:tavLst>
                                        <p:tav tm="0">
                                          <p:val>
                                            <p:fltVal val="0"/>
                                          </p:val>
                                        </p:tav>
                                        <p:tav tm="100000">
                                          <p:val>
                                            <p:strVal val="#ppt_w"/>
                                          </p:val>
                                        </p:tav>
                                      </p:tavLst>
                                    </p:anim>
                                    <p:anim calcmode="lin" valueType="num">
                                      <p:cBhvr>
                                        <p:cTn id="61" dur="500" fill="hold"/>
                                        <p:tgtEl>
                                          <p:spTgt spid="3"/>
                                        </p:tgtEl>
                                        <p:attrNameLst>
                                          <p:attrName>ppt_h</p:attrName>
                                        </p:attrNameLst>
                                      </p:cBhvr>
                                      <p:tavLst>
                                        <p:tav tm="0">
                                          <p:val>
                                            <p:fltVal val="0"/>
                                          </p:val>
                                        </p:tav>
                                        <p:tav tm="100000">
                                          <p:val>
                                            <p:strVal val="#ppt_h"/>
                                          </p:val>
                                        </p:tav>
                                      </p:tavLst>
                                    </p:anim>
                                    <p:animEffect transition="in" filter="fade">
                                      <p:cBhvr>
                                        <p:cTn id="62" dur="500"/>
                                        <p:tgtEl>
                                          <p:spTgt spid="3"/>
                                        </p:tgtEl>
                                      </p:cBhvr>
                                    </p:animEffect>
                                    <p:anim calcmode="lin" valueType="num">
                                      <p:cBhvr>
                                        <p:cTn id="63" dur="500" fill="hold"/>
                                        <p:tgtEl>
                                          <p:spTgt spid="3"/>
                                        </p:tgtEl>
                                        <p:attrNameLst>
                                          <p:attrName>ppt_x</p:attrName>
                                        </p:attrNameLst>
                                      </p:cBhvr>
                                      <p:tavLst>
                                        <p:tav tm="0">
                                          <p:val>
                                            <p:fltVal val="0.5"/>
                                          </p:val>
                                        </p:tav>
                                        <p:tav tm="100000">
                                          <p:val>
                                            <p:strVal val="#ppt_x"/>
                                          </p:val>
                                        </p:tav>
                                      </p:tavLst>
                                    </p:anim>
                                    <p:anim calcmode="lin" valueType="num">
                                      <p:cBhvr>
                                        <p:cTn id="64" dur="500" fill="hold"/>
                                        <p:tgtEl>
                                          <p:spTgt spid="3"/>
                                        </p:tgtEl>
                                        <p:attrNameLst>
                                          <p:attrName>ppt_y</p:attrName>
                                        </p:attrNameLst>
                                      </p:cBhvr>
                                      <p:tavLst>
                                        <p:tav tm="0">
                                          <p:val>
                                            <p:fltVal val="0.5"/>
                                          </p:val>
                                        </p:tav>
                                        <p:tav tm="100000">
                                          <p:val>
                                            <p:strVal val="#ppt_y"/>
                                          </p:val>
                                        </p:tav>
                                      </p:tavLst>
                                    </p:anim>
                                  </p:childTnLst>
                                </p:cTn>
                              </p:par>
                              <p:par>
                                <p:cTn id="65" presetID="47" presetClass="entr" presetSubtype="0" fill="hold" grpId="0" nodeType="withEffect">
                                  <p:stCondLst>
                                    <p:cond delay="60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750"/>
                                        <p:tgtEl>
                                          <p:spTgt spid="2"/>
                                        </p:tgtEl>
                                      </p:cBhvr>
                                    </p:animEffect>
                                    <p:anim calcmode="lin" valueType="num">
                                      <p:cBhvr>
                                        <p:cTn id="68" dur="750" fill="hold"/>
                                        <p:tgtEl>
                                          <p:spTgt spid="2"/>
                                        </p:tgtEl>
                                        <p:attrNameLst>
                                          <p:attrName>ppt_x</p:attrName>
                                        </p:attrNameLst>
                                      </p:cBhvr>
                                      <p:tavLst>
                                        <p:tav tm="0">
                                          <p:val>
                                            <p:strVal val="#ppt_x"/>
                                          </p:val>
                                        </p:tav>
                                        <p:tav tm="100000">
                                          <p:val>
                                            <p:strVal val="#ppt_x"/>
                                          </p:val>
                                        </p:tav>
                                      </p:tavLst>
                                    </p:anim>
                                    <p:anim calcmode="lin" valueType="num">
                                      <p:cBhvr>
                                        <p:cTn id="6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7" grpId="0"/>
      <p:bldP spid="62"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3" y="581748"/>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5DEACFEF-8AC6-4301-B97A-9CE7F38D12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3828" y="3957562"/>
            <a:ext cx="4191833" cy="2959434"/>
          </a:xfrm>
          <a:prstGeom prst="rect">
            <a:avLst/>
          </a:prstGeom>
        </p:spPr>
      </p:pic>
      <p:sp>
        <p:nvSpPr>
          <p:cNvPr id="44" name="TextBox 12">
            <a:extLst>
              <a:ext uri="{FF2B5EF4-FFF2-40B4-BE49-F238E27FC236}">
                <a16:creationId xmlns:a16="http://schemas.microsoft.com/office/drawing/2014/main" id="{836DF195-72B1-4BBE-AEC2-49A240D9479A}"/>
              </a:ext>
            </a:extLst>
          </p:cNvPr>
          <p:cNvSpPr txBox="1"/>
          <p:nvPr/>
        </p:nvSpPr>
        <p:spPr>
          <a:xfrm>
            <a:off x="1727842" y="795118"/>
            <a:ext cx="9769423"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P. </a:t>
            </a:r>
            <a:r>
              <a:rPr lang="en-US" sz="1000" dirty="0" err="1">
                <a:cs typeface="+mn-ea"/>
                <a:sym typeface="+mn-lt"/>
              </a:rPr>
              <a:t>Kunekar</a:t>
            </a:r>
            <a:r>
              <a:rPr lang="en-US" sz="1000" dirty="0">
                <a:cs typeface="+mn-ea"/>
                <a:sym typeface="+mn-lt"/>
              </a:rPr>
              <a:t>, A. Deshmukh, S. </a:t>
            </a:r>
            <a:r>
              <a:rPr lang="en-US" sz="1000" dirty="0" err="1">
                <a:cs typeface="+mn-ea"/>
                <a:sym typeface="+mn-lt"/>
              </a:rPr>
              <a:t>Gajalwad</a:t>
            </a:r>
            <a:r>
              <a:rPr lang="en-US" sz="1000" dirty="0">
                <a:cs typeface="+mn-ea"/>
                <a:sym typeface="+mn-lt"/>
              </a:rPr>
              <a:t>, A. </a:t>
            </a:r>
            <a:r>
              <a:rPr lang="en-US" sz="1000" dirty="0" err="1">
                <a:cs typeface="+mn-ea"/>
                <a:sym typeface="+mn-lt"/>
              </a:rPr>
              <a:t>Bichare</a:t>
            </a:r>
            <a:r>
              <a:rPr lang="en-US" sz="1000" dirty="0">
                <a:cs typeface="+mn-ea"/>
                <a:sym typeface="+mn-lt"/>
              </a:rPr>
              <a:t>, K. </a:t>
            </a:r>
            <a:r>
              <a:rPr lang="en-US" sz="1000" dirty="0" err="1">
                <a:cs typeface="+mn-ea"/>
                <a:sym typeface="+mn-lt"/>
              </a:rPr>
              <a:t>Gunjal</a:t>
            </a:r>
            <a:r>
              <a:rPr lang="en-US" sz="1000" dirty="0">
                <a:cs typeface="+mn-ea"/>
                <a:sym typeface="+mn-lt"/>
              </a:rPr>
              <a:t> and S. </a:t>
            </a:r>
            <a:r>
              <a:rPr lang="en-US" sz="1000" dirty="0" err="1">
                <a:cs typeface="+mn-ea"/>
                <a:sym typeface="+mn-lt"/>
              </a:rPr>
              <a:t>Hingade</a:t>
            </a:r>
            <a:r>
              <a:rPr lang="en-US" sz="1000" dirty="0">
                <a:cs typeface="+mn-ea"/>
                <a:sym typeface="+mn-lt"/>
              </a:rPr>
              <a:t>, "AI-based Desktop Voice Assistant," 2023 5th Biennial International Conference on Nascent Technologies in Engineering (ICNTE), Navi Mumbai, India, 2023, pp. 1-4, </a:t>
            </a:r>
            <a:r>
              <a:rPr lang="en-US" sz="1000" dirty="0" err="1">
                <a:cs typeface="+mn-ea"/>
                <a:sym typeface="+mn-lt"/>
              </a:rPr>
              <a:t>doi</a:t>
            </a:r>
            <a:r>
              <a:rPr lang="en-US" sz="1000" dirty="0">
                <a:cs typeface="+mn-ea"/>
                <a:sym typeface="+mn-lt"/>
              </a:rPr>
              <a:t>: 10.1109/ICNTE56631.2023.10146699.</a:t>
            </a:r>
          </a:p>
        </p:txBody>
      </p:sp>
      <p:grpSp>
        <p:nvGrpSpPr>
          <p:cNvPr id="45" name="组合 44">
            <a:extLst>
              <a:ext uri="{FF2B5EF4-FFF2-40B4-BE49-F238E27FC236}">
                <a16:creationId xmlns:a16="http://schemas.microsoft.com/office/drawing/2014/main" id="{D9E30060-F303-42C6-99B0-949DAC5C3402}"/>
              </a:ext>
            </a:extLst>
          </p:cNvPr>
          <p:cNvGrpSpPr/>
          <p:nvPr/>
        </p:nvGrpSpPr>
        <p:grpSpPr>
          <a:xfrm>
            <a:off x="1017245" y="813448"/>
            <a:ext cx="594686" cy="594686"/>
            <a:chOff x="2473756" y="1298026"/>
            <a:chExt cx="594686" cy="594686"/>
          </a:xfrm>
        </p:grpSpPr>
        <p:sp>
          <p:nvSpPr>
            <p:cNvPr id="46" name="PA_矩形 4">
              <a:extLst>
                <a:ext uri="{FF2B5EF4-FFF2-40B4-BE49-F238E27FC236}">
                  <a16:creationId xmlns:a16="http://schemas.microsoft.com/office/drawing/2014/main" id="{9AFC72EA-2FB5-40E7-A43D-D95B6226E0A2}"/>
                </a:ext>
              </a:extLst>
            </p:cNvPr>
            <p:cNvSpPr/>
            <p:nvPr>
              <p:custDataLst>
                <p:tags r:id="rId5"/>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7" name="Shape 3624">
              <a:extLst>
                <a:ext uri="{FF2B5EF4-FFF2-40B4-BE49-F238E27FC236}">
                  <a16:creationId xmlns:a16="http://schemas.microsoft.com/office/drawing/2014/main" id="{F68715AE-196B-4FA0-BC3B-CFA641642759}"/>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grpSp>
        <p:nvGrpSpPr>
          <p:cNvPr id="48" name="组合 47">
            <a:extLst>
              <a:ext uri="{FF2B5EF4-FFF2-40B4-BE49-F238E27FC236}">
                <a16:creationId xmlns:a16="http://schemas.microsoft.com/office/drawing/2014/main" id="{5032C34A-7F3A-48A6-B617-30076DCA4300}"/>
              </a:ext>
            </a:extLst>
          </p:cNvPr>
          <p:cNvGrpSpPr/>
          <p:nvPr/>
        </p:nvGrpSpPr>
        <p:grpSpPr>
          <a:xfrm>
            <a:off x="1031521" y="2880423"/>
            <a:ext cx="594686" cy="594686"/>
            <a:chOff x="2476375" y="3901778"/>
            <a:chExt cx="594686" cy="594686"/>
          </a:xfrm>
        </p:grpSpPr>
        <p:sp>
          <p:nvSpPr>
            <p:cNvPr id="49" name="PA_矩形 4">
              <a:extLst>
                <a:ext uri="{FF2B5EF4-FFF2-40B4-BE49-F238E27FC236}">
                  <a16:creationId xmlns:a16="http://schemas.microsoft.com/office/drawing/2014/main" id="{39BCFB36-A462-45FB-850A-39C880A61D5C}"/>
                </a:ext>
              </a:extLst>
            </p:cNvPr>
            <p:cNvSpPr/>
            <p:nvPr>
              <p:custDataLst>
                <p:tags r:id="rId4"/>
              </p:custDataLst>
            </p:nvPr>
          </p:nvSpPr>
          <p:spPr>
            <a:xfrm>
              <a:off x="2476375" y="3901778"/>
              <a:ext cx="594686" cy="594686"/>
            </a:xfrm>
            <a:prstGeom prst="rect">
              <a:avLst/>
            </a:prstGeom>
            <a:solidFill>
              <a:srgbClr val="3636D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Shape 3620">
              <a:extLst>
                <a:ext uri="{FF2B5EF4-FFF2-40B4-BE49-F238E27FC236}">
                  <a16:creationId xmlns:a16="http://schemas.microsoft.com/office/drawing/2014/main" id="{84AD4479-35C2-46FD-B91B-F37E9DD37BCB}"/>
                </a:ext>
              </a:extLst>
            </p:cNvPr>
            <p:cNvSpPr/>
            <p:nvPr/>
          </p:nvSpPr>
          <p:spPr>
            <a:xfrm>
              <a:off x="2596559"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2" name="TextBox 16">
            <a:extLst>
              <a:ext uri="{FF2B5EF4-FFF2-40B4-BE49-F238E27FC236}">
                <a16:creationId xmlns:a16="http://schemas.microsoft.com/office/drawing/2014/main" id="{C85228E7-4907-4EE7-88A4-D99FABE7EBE2}"/>
              </a:ext>
            </a:extLst>
          </p:cNvPr>
          <p:cNvSpPr txBox="1"/>
          <p:nvPr/>
        </p:nvSpPr>
        <p:spPr>
          <a:xfrm>
            <a:off x="1791865" y="2848629"/>
            <a:ext cx="9705399"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R. </a:t>
            </a:r>
            <a:r>
              <a:rPr lang="en-US" sz="1000" dirty="0" err="1">
                <a:cs typeface="+mn-ea"/>
                <a:sym typeface="+mn-lt"/>
              </a:rPr>
              <a:t>Aldhafiri</a:t>
            </a:r>
            <a:r>
              <a:rPr lang="en-US" sz="1000" dirty="0">
                <a:cs typeface="+mn-ea"/>
                <a:sym typeface="+mn-lt"/>
              </a:rPr>
              <a:t>, G. Powell, E. Smith and C. Perera, "Voice-Enabled Privacy Assistant Towards Facilitating Successful Ageing in Smart Homes," 2023 IEEE International Conference on Pervasive Computing and Communications Workshops and other Affiliated Events (</a:t>
            </a:r>
            <a:r>
              <a:rPr lang="en-US" sz="1000" dirty="0" err="1">
                <a:cs typeface="+mn-ea"/>
                <a:sym typeface="+mn-lt"/>
              </a:rPr>
              <a:t>PerCom</a:t>
            </a:r>
            <a:r>
              <a:rPr lang="en-US" sz="1000" dirty="0">
                <a:cs typeface="+mn-ea"/>
                <a:sym typeface="+mn-lt"/>
              </a:rPr>
              <a:t> Workshops), Atlanta, GA, USA, 2023, pp. 343-345, </a:t>
            </a:r>
            <a:r>
              <a:rPr lang="en-US" sz="1000" dirty="0" err="1">
                <a:cs typeface="+mn-ea"/>
                <a:sym typeface="+mn-lt"/>
              </a:rPr>
              <a:t>doi</a:t>
            </a:r>
            <a:r>
              <a:rPr lang="en-US" sz="1000" dirty="0">
                <a:cs typeface="+mn-ea"/>
                <a:sym typeface="+mn-lt"/>
              </a:rPr>
              <a:t>: 10.1109/PerComWorkshops56833.2023.10150259.</a:t>
            </a:r>
          </a:p>
        </p:txBody>
      </p:sp>
      <p:grpSp>
        <p:nvGrpSpPr>
          <p:cNvPr id="53" name="组合 52">
            <a:extLst>
              <a:ext uri="{FF2B5EF4-FFF2-40B4-BE49-F238E27FC236}">
                <a16:creationId xmlns:a16="http://schemas.microsoft.com/office/drawing/2014/main" id="{25DD172B-BF30-4B44-84AC-42522AE06672}"/>
              </a:ext>
            </a:extLst>
          </p:cNvPr>
          <p:cNvGrpSpPr/>
          <p:nvPr/>
        </p:nvGrpSpPr>
        <p:grpSpPr>
          <a:xfrm>
            <a:off x="1031521" y="1893741"/>
            <a:ext cx="594686" cy="594686"/>
            <a:chOff x="9107253" y="1298026"/>
            <a:chExt cx="594686" cy="594686"/>
          </a:xfrm>
        </p:grpSpPr>
        <p:sp>
          <p:nvSpPr>
            <p:cNvPr id="54" name="PA_矩形 4">
              <a:extLst>
                <a:ext uri="{FF2B5EF4-FFF2-40B4-BE49-F238E27FC236}">
                  <a16:creationId xmlns:a16="http://schemas.microsoft.com/office/drawing/2014/main" id="{6963BE3B-63E4-4A9A-BF97-B563C750FAF7}"/>
                </a:ext>
              </a:extLst>
            </p:cNvPr>
            <p:cNvSpPr/>
            <p:nvPr>
              <p:custDataLst>
                <p:tags r:id="rId3"/>
              </p:custDataLst>
            </p:nvPr>
          </p:nvSpPr>
          <p:spPr>
            <a:xfrm>
              <a:off x="9107253" y="1298026"/>
              <a:ext cx="594686" cy="594686"/>
            </a:xfrm>
            <a:prstGeom prst="rect">
              <a:avLst/>
            </a:prstGeom>
            <a:solidFill>
              <a:srgbClr val="4CDFD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Shape 3602">
              <a:extLst>
                <a:ext uri="{FF2B5EF4-FFF2-40B4-BE49-F238E27FC236}">
                  <a16:creationId xmlns:a16="http://schemas.microsoft.com/office/drawing/2014/main" id="{5DB34E95-3295-444D-B65C-6B3CB99B2FF0}"/>
                </a:ext>
              </a:extLst>
            </p:cNvPr>
            <p:cNvSpPr/>
            <p:nvPr/>
          </p:nvSpPr>
          <p:spPr>
            <a:xfrm>
              <a:off x="9272912" y="1408643"/>
              <a:ext cx="271601" cy="37345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7" name="TextBox 19">
            <a:extLst>
              <a:ext uri="{FF2B5EF4-FFF2-40B4-BE49-F238E27FC236}">
                <a16:creationId xmlns:a16="http://schemas.microsoft.com/office/drawing/2014/main" id="{DB3783DB-E3DE-4517-A088-6CF1B6D128EB}"/>
              </a:ext>
            </a:extLst>
          </p:cNvPr>
          <p:cNvSpPr txBox="1"/>
          <p:nvPr/>
        </p:nvSpPr>
        <p:spPr>
          <a:xfrm>
            <a:off x="1791865" y="1822731"/>
            <a:ext cx="9705400"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S. P. Yadav, A. Gupta, C. Dos Santos Nascimento, V. Hugo C. de Albuquerque, M. S. </a:t>
            </a:r>
            <a:r>
              <a:rPr lang="en-US" sz="1000" dirty="0" err="1">
                <a:cs typeface="+mn-ea"/>
                <a:sym typeface="+mn-lt"/>
              </a:rPr>
              <a:t>Naruka</a:t>
            </a:r>
            <a:r>
              <a:rPr lang="en-US" sz="1000" dirty="0">
                <a:cs typeface="+mn-ea"/>
                <a:sym typeface="+mn-lt"/>
              </a:rPr>
              <a:t> and S. Singh Chauhan, "Voice-Based Virtual-Controlled Intelligent Personal Assistants," 2023 International Conference on Computational Intelligence, Communication Technology and Networking (CICTN), Ghaziabad, India, 2023, pp. 563-568, </a:t>
            </a:r>
            <a:r>
              <a:rPr lang="en-US" sz="1000" dirty="0" err="1">
                <a:cs typeface="+mn-ea"/>
                <a:sym typeface="+mn-lt"/>
              </a:rPr>
              <a:t>doi</a:t>
            </a:r>
            <a:r>
              <a:rPr lang="en-US" sz="1000" dirty="0">
                <a:cs typeface="+mn-ea"/>
                <a:sym typeface="+mn-lt"/>
              </a:rPr>
              <a:t>: 10.1109/CICTN57981.2023.10141447.</a:t>
            </a:r>
          </a:p>
        </p:txBody>
      </p:sp>
      <p:grpSp>
        <p:nvGrpSpPr>
          <p:cNvPr id="58" name="组合 57">
            <a:extLst>
              <a:ext uri="{FF2B5EF4-FFF2-40B4-BE49-F238E27FC236}">
                <a16:creationId xmlns:a16="http://schemas.microsoft.com/office/drawing/2014/main" id="{07839E5B-D19C-4CB9-9DB0-A21FED866DA4}"/>
              </a:ext>
            </a:extLst>
          </p:cNvPr>
          <p:cNvGrpSpPr/>
          <p:nvPr/>
        </p:nvGrpSpPr>
        <p:grpSpPr>
          <a:xfrm>
            <a:off x="967982" y="3879407"/>
            <a:ext cx="594686" cy="594686"/>
            <a:chOff x="9120940" y="3901778"/>
            <a:chExt cx="594686" cy="594686"/>
          </a:xfrm>
        </p:grpSpPr>
        <p:sp>
          <p:nvSpPr>
            <p:cNvPr id="59" name="PA_矩形 4">
              <a:extLst>
                <a:ext uri="{FF2B5EF4-FFF2-40B4-BE49-F238E27FC236}">
                  <a16:creationId xmlns:a16="http://schemas.microsoft.com/office/drawing/2014/main" id="{A79B6BE0-0091-45F9-9469-7FB78F8DFD45}"/>
                </a:ext>
              </a:extLst>
            </p:cNvPr>
            <p:cNvSpPr/>
            <p:nvPr>
              <p:custDataLst>
                <p:tags r:id="rId2"/>
              </p:custDataLst>
            </p:nvPr>
          </p:nvSpPr>
          <p:spPr>
            <a:xfrm>
              <a:off x="9120940" y="3901778"/>
              <a:ext cx="594686" cy="594686"/>
            </a:xfrm>
            <a:prstGeom prst="rect">
              <a:avLst/>
            </a:prstGeom>
            <a:solidFill>
              <a:srgbClr val="407ED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Shape 3767">
              <a:extLst>
                <a:ext uri="{FF2B5EF4-FFF2-40B4-BE49-F238E27FC236}">
                  <a16:creationId xmlns:a16="http://schemas.microsoft.com/office/drawing/2014/main" id="{4B9F04B6-571F-46B4-B7FA-FB9A7733F836}"/>
                </a:ext>
              </a:extLst>
            </p:cNvPr>
            <p:cNvSpPr/>
            <p:nvPr/>
          </p:nvSpPr>
          <p:spPr>
            <a:xfrm>
              <a:off x="9217870"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62" name="TextBox 22">
            <a:extLst>
              <a:ext uri="{FF2B5EF4-FFF2-40B4-BE49-F238E27FC236}">
                <a16:creationId xmlns:a16="http://schemas.microsoft.com/office/drawing/2014/main" id="{42A399BE-1CD7-4F95-AA97-1E9FD68287DF}"/>
              </a:ext>
            </a:extLst>
          </p:cNvPr>
          <p:cNvSpPr txBox="1"/>
          <p:nvPr/>
        </p:nvSpPr>
        <p:spPr>
          <a:xfrm>
            <a:off x="1791866" y="3878365"/>
            <a:ext cx="7745673"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P. N. Singh, N. M. and P. V. </a:t>
            </a:r>
            <a:r>
              <a:rPr lang="en-US" sz="1000" dirty="0" err="1">
                <a:cs typeface="+mn-ea"/>
                <a:sym typeface="+mn-lt"/>
              </a:rPr>
              <a:t>Tijare</a:t>
            </a:r>
            <a:r>
              <a:rPr lang="en-US" sz="1000" dirty="0">
                <a:cs typeface="+mn-ea"/>
                <a:sym typeface="+mn-lt"/>
              </a:rPr>
              <a:t>, "Operating System Command Execution Using Voice Command," 2023 3rd Asian Conference on Innovation in Technology (ASIANCON), </a:t>
            </a:r>
            <a:r>
              <a:rPr lang="en-US" sz="1000" dirty="0" err="1">
                <a:cs typeface="+mn-ea"/>
                <a:sym typeface="+mn-lt"/>
              </a:rPr>
              <a:t>Ravet</a:t>
            </a:r>
            <a:r>
              <a:rPr lang="en-US" sz="1000" dirty="0">
                <a:cs typeface="+mn-ea"/>
                <a:sym typeface="+mn-lt"/>
              </a:rPr>
              <a:t> IN, India, 2023, pp. 1-5, </a:t>
            </a:r>
            <a:r>
              <a:rPr lang="en-US" sz="1000" dirty="0" err="1">
                <a:cs typeface="+mn-ea"/>
                <a:sym typeface="+mn-lt"/>
              </a:rPr>
              <a:t>doi</a:t>
            </a:r>
            <a:r>
              <a:rPr lang="en-US" sz="1000" dirty="0">
                <a:cs typeface="+mn-ea"/>
                <a:sym typeface="+mn-lt"/>
              </a:rPr>
              <a:t>: 10.1109/ASIANCON58793.2023.10269894.</a:t>
            </a:r>
          </a:p>
        </p:txBody>
      </p:sp>
      <p:sp>
        <p:nvSpPr>
          <p:cNvPr id="2" name="TextBox 12">
            <a:extLst>
              <a:ext uri="{FF2B5EF4-FFF2-40B4-BE49-F238E27FC236}">
                <a16:creationId xmlns:a16="http://schemas.microsoft.com/office/drawing/2014/main" id="{6A9FE3E7-75C9-9600-B02C-84D2DC9B494D}"/>
              </a:ext>
            </a:extLst>
          </p:cNvPr>
          <p:cNvSpPr txBox="1"/>
          <p:nvPr/>
        </p:nvSpPr>
        <p:spPr>
          <a:xfrm>
            <a:off x="3431251" y="4788653"/>
            <a:ext cx="4442578" cy="899862"/>
          </a:xfrm>
          <a:prstGeom prst="rect">
            <a:avLst/>
          </a:prstGeom>
          <a:noFill/>
        </p:spPr>
        <p:txBody>
          <a:bodyPr wrap="square" lIns="0" tIns="0" rIns="91440" bIns="0" rtlCol="0">
            <a:spAutoFit/>
          </a:bodyPr>
          <a:lstStyle/>
          <a:p>
            <a:pPr algn="just">
              <a:lnSpc>
                <a:spcPct val="150000"/>
              </a:lnSpc>
            </a:pPr>
            <a:r>
              <a:rPr lang="en-US" sz="1000" dirty="0">
                <a:cs typeface="+mn-ea"/>
                <a:sym typeface="+mn-lt"/>
              </a:rPr>
              <a:t>P. Dalal, T. Sharma, Y. Garg, P. Gambhir and Y. Khandelwal, "“JARVIS” - AI Voice Assistant," 2023 1st International Conference on Innovations in High Speed Communication and Signal Processing (IHCSP), BHOPAL, India, 2023, pp. 273-280, </a:t>
            </a:r>
            <a:r>
              <a:rPr lang="en-US" sz="1000" dirty="0" err="1">
                <a:cs typeface="+mn-ea"/>
                <a:sym typeface="+mn-lt"/>
              </a:rPr>
              <a:t>doi</a:t>
            </a:r>
            <a:r>
              <a:rPr lang="en-US" sz="1000" dirty="0">
                <a:cs typeface="+mn-ea"/>
                <a:sym typeface="+mn-lt"/>
              </a:rPr>
              <a:t>: 10.1109/IHCSP56702.2023.10127134.</a:t>
            </a:r>
          </a:p>
        </p:txBody>
      </p:sp>
      <p:grpSp>
        <p:nvGrpSpPr>
          <p:cNvPr id="3" name="组合 44">
            <a:extLst>
              <a:ext uri="{FF2B5EF4-FFF2-40B4-BE49-F238E27FC236}">
                <a16:creationId xmlns:a16="http://schemas.microsoft.com/office/drawing/2014/main" id="{7C107D7D-83BC-E33C-83FE-756131D859E9}"/>
              </a:ext>
            </a:extLst>
          </p:cNvPr>
          <p:cNvGrpSpPr/>
          <p:nvPr/>
        </p:nvGrpSpPr>
        <p:grpSpPr>
          <a:xfrm>
            <a:off x="2720653" y="4806983"/>
            <a:ext cx="594686" cy="594686"/>
            <a:chOff x="2473756" y="1298026"/>
            <a:chExt cx="594686" cy="594686"/>
          </a:xfrm>
        </p:grpSpPr>
        <p:sp>
          <p:nvSpPr>
            <p:cNvPr id="7" name="PA_矩形 4">
              <a:extLst>
                <a:ext uri="{FF2B5EF4-FFF2-40B4-BE49-F238E27FC236}">
                  <a16:creationId xmlns:a16="http://schemas.microsoft.com/office/drawing/2014/main" id="{1F7A89B5-FF42-3FCC-3C6C-5ABF521224F5}"/>
                </a:ext>
              </a:extLst>
            </p:cNvPr>
            <p:cNvSpPr/>
            <p:nvPr>
              <p:custDataLst>
                <p:tags r:id="rId1"/>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8" name="Shape 3624">
              <a:extLst>
                <a:ext uri="{FF2B5EF4-FFF2-40B4-BE49-F238E27FC236}">
                  <a16:creationId xmlns:a16="http://schemas.microsoft.com/office/drawing/2014/main" id="{58631158-B5D3-99CA-CD16-878861CDE325}"/>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Tree>
    <p:extLst>
      <p:ext uri="{BB962C8B-B14F-4D97-AF65-F5344CB8AC3E}">
        <p14:creationId xmlns:p14="http://schemas.microsoft.com/office/powerpoint/2010/main" val="3649492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3" presetClass="entr" presetSubtype="528" fill="hold" nodeType="withEffect">
                                  <p:stCondLst>
                                    <p:cond delay="22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anim calcmode="lin" valueType="num">
                                      <p:cBhvr>
                                        <p:cTn id="15" dur="500" fill="hold"/>
                                        <p:tgtEl>
                                          <p:spTgt spid="45"/>
                                        </p:tgtEl>
                                        <p:attrNameLst>
                                          <p:attrName>ppt_x</p:attrName>
                                        </p:attrNameLst>
                                      </p:cBhvr>
                                      <p:tavLst>
                                        <p:tav tm="0">
                                          <p:val>
                                            <p:fltVal val="0.5"/>
                                          </p:val>
                                        </p:tav>
                                        <p:tav tm="100000">
                                          <p:val>
                                            <p:strVal val="#ppt_x"/>
                                          </p:val>
                                        </p:tav>
                                      </p:tavLst>
                                    </p:anim>
                                    <p:anim calcmode="lin" valueType="num">
                                      <p:cBhvr>
                                        <p:cTn id="16" dur="500" fill="hold"/>
                                        <p:tgtEl>
                                          <p:spTgt spid="45"/>
                                        </p:tgtEl>
                                        <p:attrNameLst>
                                          <p:attrName>ppt_y</p:attrName>
                                        </p:attrNameLst>
                                      </p:cBhvr>
                                      <p:tavLst>
                                        <p:tav tm="0">
                                          <p:val>
                                            <p:fltVal val="0.5"/>
                                          </p:val>
                                        </p:tav>
                                        <p:tav tm="100000">
                                          <p:val>
                                            <p:strVal val="#ppt_y"/>
                                          </p:val>
                                        </p:tav>
                                      </p:tavLst>
                                    </p:anim>
                                  </p:childTnLst>
                                </p:cTn>
                              </p:par>
                              <p:par>
                                <p:cTn id="17" presetID="47" presetClass="entr" presetSubtype="0" fill="hold" grpId="0" nodeType="withEffect">
                                  <p:stCondLst>
                                    <p:cond delay="28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anim calcmode="lin" valueType="num">
                                      <p:cBhvr>
                                        <p:cTn id="20" dur="750" fill="hold"/>
                                        <p:tgtEl>
                                          <p:spTgt spid="44"/>
                                        </p:tgtEl>
                                        <p:attrNameLst>
                                          <p:attrName>ppt_x</p:attrName>
                                        </p:attrNameLst>
                                      </p:cBhvr>
                                      <p:tavLst>
                                        <p:tav tm="0">
                                          <p:val>
                                            <p:strVal val="#ppt_x"/>
                                          </p:val>
                                        </p:tav>
                                        <p:tav tm="100000">
                                          <p:val>
                                            <p:strVal val="#ppt_x"/>
                                          </p:val>
                                        </p:tav>
                                      </p:tavLst>
                                    </p:anim>
                                    <p:anim calcmode="lin" valueType="num">
                                      <p:cBhvr>
                                        <p:cTn id="21" dur="750" fill="hold"/>
                                        <p:tgtEl>
                                          <p:spTgt spid="44"/>
                                        </p:tgtEl>
                                        <p:attrNameLst>
                                          <p:attrName>ppt_y</p:attrName>
                                        </p:attrNameLst>
                                      </p:cBhvr>
                                      <p:tavLst>
                                        <p:tav tm="0">
                                          <p:val>
                                            <p:strVal val="#ppt_y-.1"/>
                                          </p:val>
                                        </p:tav>
                                        <p:tav tm="100000">
                                          <p:val>
                                            <p:strVal val="#ppt_y"/>
                                          </p:val>
                                        </p:tav>
                                      </p:tavLst>
                                    </p:anim>
                                  </p:childTnLst>
                                </p:cTn>
                              </p:par>
                              <p:par>
                                <p:cTn id="22" presetID="53" presetClass="entr" presetSubtype="528" fill="hold" nodeType="withEffect">
                                  <p:stCondLst>
                                    <p:cond delay="400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fltVal val="0.5"/>
                                          </p:val>
                                        </p:tav>
                                        <p:tav tm="100000">
                                          <p:val>
                                            <p:strVal val="#ppt_x"/>
                                          </p:val>
                                        </p:tav>
                                      </p:tavLst>
                                    </p:anim>
                                    <p:anim calcmode="lin" valueType="num">
                                      <p:cBhvr>
                                        <p:cTn id="28" dur="500" fill="hold"/>
                                        <p:tgtEl>
                                          <p:spTgt spid="48"/>
                                        </p:tgtEl>
                                        <p:attrNameLst>
                                          <p:attrName>ppt_y</p:attrName>
                                        </p:attrNameLst>
                                      </p:cBhvr>
                                      <p:tavLst>
                                        <p:tav tm="0">
                                          <p:val>
                                            <p:fltVal val="0.5"/>
                                          </p:val>
                                        </p:tav>
                                        <p:tav tm="100000">
                                          <p:val>
                                            <p:strVal val="#ppt_y"/>
                                          </p:val>
                                        </p:tav>
                                      </p:tavLst>
                                    </p:anim>
                                  </p:childTnLst>
                                </p:cTn>
                              </p:par>
                              <p:par>
                                <p:cTn id="29" presetID="47" presetClass="entr" presetSubtype="0" fill="hold" grpId="0" nodeType="withEffect">
                                  <p:stCondLst>
                                    <p:cond delay="45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750"/>
                                        <p:tgtEl>
                                          <p:spTgt spid="52"/>
                                        </p:tgtEl>
                                      </p:cBhvr>
                                    </p:animEffect>
                                    <p:anim calcmode="lin" valueType="num">
                                      <p:cBhvr>
                                        <p:cTn id="32" dur="750" fill="hold"/>
                                        <p:tgtEl>
                                          <p:spTgt spid="52"/>
                                        </p:tgtEl>
                                        <p:attrNameLst>
                                          <p:attrName>ppt_x</p:attrName>
                                        </p:attrNameLst>
                                      </p:cBhvr>
                                      <p:tavLst>
                                        <p:tav tm="0">
                                          <p:val>
                                            <p:strVal val="#ppt_x"/>
                                          </p:val>
                                        </p:tav>
                                        <p:tav tm="100000">
                                          <p:val>
                                            <p:strVal val="#ppt_x"/>
                                          </p:val>
                                        </p:tav>
                                      </p:tavLst>
                                    </p:anim>
                                    <p:anim calcmode="lin" valueType="num">
                                      <p:cBhvr>
                                        <p:cTn id="33" dur="750" fill="hold"/>
                                        <p:tgtEl>
                                          <p:spTgt spid="52"/>
                                        </p:tgtEl>
                                        <p:attrNameLst>
                                          <p:attrName>ppt_y</p:attrName>
                                        </p:attrNameLst>
                                      </p:cBhvr>
                                      <p:tavLst>
                                        <p:tav tm="0">
                                          <p:val>
                                            <p:strVal val="#ppt_y-.1"/>
                                          </p:val>
                                        </p:tav>
                                        <p:tav tm="100000">
                                          <p:val>
                                            <p:strVal val="#ppt_y"/>
                                          </p:val>
                                        </p:tav>
                                      </p:tavLst>
                                    </p:anim>
                                  </p:childTnLst>
                                </p:cTn>
                              </p:par>
                              <p:par>
                                <p:cTn id="34" presetID="53" presetClass="entr" presetSubtype="528" fill="hold" nodeType="withEffect">
                                  <p:stCondLst>
                                    <p:cond delay="31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anim calcmode="lin" valueType="num">
                                      <p:cBhvr>
                                        <p:cTn id="39" dur="500" fill="hold"/>
                                        <p:tgtEl>
                                          <p:spTgt spid="53"/>
                                        </p:tgtEl>
                                        <p:attrNameLst>
                                          <p:attrName>ppt_x</p:attrName>
                                        </p:attrNameLst>
                                      </p:cBhvr>
                                      <p:tavLst>
                                        <p:tav tm="0">
                                          <p:val>
                                            <p:fltVal val="0.5"/>
                                          </p:val>
                                        </p:tav>
                                        <p:tav tm="100000">
                                          <p:val>
                                            <p:strVal val="#ppt_x"/>
                                          </p:val>
                                        </p:tav>
                                      </p:tavLst>
                                    </p:anim>
                                    <p:anim calcmode="lin" valueType="num">
                                      <p:cBhvr>
                                        <p:cTn id="40" dur="500" fill="hold"/>
                                        <p:tgtEl>
                                          <p:spTgt spid="53"/>
                                        </p:tgtEl>
                                        <p:attrNameLst>
                                          <p:attrName>ppt_y</p:attrName>
                                        </p:attrNameLst>
                                      </p:cBhvr>
                                      <p:tavLst>
                                        <p:tav tm="0">
                                          <p:val>
                                            <p:fltVal val="0.5"/>
                                          </p:val>
                                        </p:tav>
                                        <p:tav tm="100000">
                                          <p:val>
                                            <p:strVal val="#ppt_y"/>
                                          </p:val>
                                        </p:tav>
                                      </p:tavLst>
                                    </p:anim>
                                  </p:childTnLst>
                                </p:cTn>
                              </p:par>
                              <p:par>
                                <p:cTn id="41" presetID="47" presetClass="entr" presetSubtype="0" fill="hold" grpId="0" nodeType="withEffect">
                                  <p:stCondLst>
                                    <p:cond delay="3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anim calcmode="lin" valueType="num">
                                      <p:cBhvr>
                                        <p:cTn id="44" dur="750" fill="hold"/>
                                        <p:tgtEl>
                                          <p:spTgt spid="57"/>
                                        </p:tgtEl>
                                        <p:attrNameLst>
                                          <p:attrName>ppt_x</p:attrName>
                                        </p:attrNameLst>
                                      </p:cBhvr>
                                      <p:tavLst>
                                        <p:tav tm="0">
                                          <p:val>
                                            <p:strVal val="#ppt_x"/>
                                          </p:val>
                                        </p:tav>
                                        <p:tav tm="100000">
                                          <p:val>
                                            <p:strVal val="#ppt_x"/>
                                          </p:val>
                                        </p:tav>
                                      </p:tavLst>
                                    </p:anim>
                                    <p:anim calcmode="lin" valueType="num">
                                      <p:cBhvr>
                                        <p:cTn id="45" dur="750" fill="hold"/>
                                        <p:tgtEl>
                                          <p:spTgt spid="57"/>
                                        </p:tgtEl>
                                        <p:attrNameLst>
                                          <p:attrName>ppt_y</p:attrName>
                                        </p:attrNameLst>
                                      </p:cBhvr>
                                      <p:tavLst>
                                        <p:tav tm="0">
                                          <p:val>
                                            <p:strVal val="#ppt_y-.1"/>
                                          </p:val>
                                        </p:tav>
                                        <p:tav tm="100000">
                                          <p:val>
                                            <p:strVal val="#ppt_y"/>
                                          </p:val>
                                        </p:tav>
                                      </p:tavLst>
                                    </p:anim>
                                  </p:childTnLst>
                                </p:cTn>
                              </p:par>
                              <p:par>
                                <p:cTn id="46" presetID="53" presetClass="entr" presetSubtype="528" fill="hold" nodeType="withEffect">
                                  <p:stCondLst>
                                    <p:cond delay="4800"/>
                                  </p:stCondLst>
                                  <p:childTnLst>
                                    <p:set>
                                      <p:cBhvr>
                                        <p:cTn id="47" dur="1" fill="hold">
                                          <p:stCondLst>
                                            <p:cond delay="0"/>
                                          </p:stCondLst>
                                        </p:cTn>
                                        <p:tgtEl>
                                          <p:spTgt spid="58"/>
                                        </p:tgtEl>
                                        <p:attrNameLst>
                                          <p:attrName>style.visibility</p:attrName>
                                        </p:attrNameLst>
                                      </p:cBhvr>
                                      <p:to>
                                        <p:strVal val="visible"/>
                                      </p:to>
                                    </p:set>
                                    <p:anim calcmode="lin" valueType="num">
                                      <p:cBhvr>
                                        <p:cTn id="48" dur="500" fill="hold"/>
                                        <p:tgtEl>
                                          <p:spTgt spid="58"/>
                                        </p:tgtEl>
                                        <p:attrNameLst>
                                          <p:attrName>ppt_w</p:attrName>
                                        </p:attrNameLst>
                                      </p:cBhvr>
                                      <p:tavLst>
                                        <p:tav tm="0">
                                          <p:val>
                                            <p:fltVal val="0"/>
                                          </p:val>
                                        </p:tav>
                                        <p:tav tm="100000">
                                          <p:val>
                                            <p:strVal val="#ppt_w"/>
                                          </p:val>
                                        </p:tav>
                                      </p:tavLst>
                                    </p:anim>
                                    <p:anim calcmode="lin" valueType="num">
                                      <p:cBhvr>
                                        <p:cTn id="49" dur="500" fill="hold"/>
                                        <p:tgtEl>
                                          <p:spTgt spid="58"/>
                                        </p:tgtEl>
                                        <p:attrNameLst>
                                          <p:attrName>ppt_h</p:attrName>
                                        </p:attrNameLst>
                                      </p:cBhvr>
                                      <p:tavLst>
                                        <p:tav tm="0">
                                          <p:val>
                                            <p:fltVal val="0"/>
                                          </p:val>
                                        </p:tav>
                                        <p:tav tm="100000">
                                          <p:val>
                                            <p:strVal val="#ppt_h"/>
                                          </p:val>
                                        </p:tav>
                                      </p:tavLst>
                                    </p:anim>
                                    <p:animEffect transition="in" filter="fade">
                                      <p:cBhvr>
                                        <p:cTn id="50" dur="500"/>
                                        <p:tgtEl>
                                          <p:spTgt spid="58"/>
                                        </p:tgtEl>
                                      </p:cBhvr>
                                    </p:animEffect>
                                    <p:anim calcmode="lin" valueType="num">
                                      <p:cBhvr>
                                        <p:cTn id="51" dur="500" fill="hold"/>
                                        <p:tgtEl>
                                          <p:spTgt spid="58"/>
                                        </p:tgtEl>
                                        <p:attrNameLst>
                                          <p:attrName>ppt_x</p:attrName>
                                        </p:attrNameLst>
                                      </p:cBhvr>
                                      <p:tavLst>
                                        <p:tav tm="0">
                                          <p:val>
                                            <p:fltVal val="0.5"/>
                                          </p:val>
                                        </p:tav>
                                        <p:tav tm="100000">
                                          <p:val>
                                            <p:strVal val="#ppt_x"/>
                                          </p:val>
                                        </p:tav>
                                      </p:tavLst>
                                    </p:anim>
                                    <p:anim calcmode="lin" valueType="num">
                                      <p:cBhvr>
                                        <p:cTn id="52" dur="500" fill="hold"/>
                                        <p:tgtEl>
                                          <p:spTgt spid="58"/>
                                        </p:tgtEl>
                                        <p:attrNameLst>
                                          <p:attrName>ppt_y</p:attrName>
                                        </p:attrNameLst>
                                      </p:cBhvr>
                                      <p:tavLst>
                                        <p:tav tm="0">
                                          <p:val>
                                            <p:fltVal val="0.5"/>
                                          </p:val>
                                        </p:tav>
                                        <p:tav tm="100000">
                                          <p:val>
                                            <p:strVal val="#ppt_y"/>
                                          </p:val>
                                        </p:tav>
                                      </p:tavLst>
                                    </p:anim>
                                  </p:childTnLst>
                                </p:cTn>
                              </p:par>
                              <p:par>
                                <p:cTn id="53" presetID="47" presetClass="entr" presetSubtype="0" fill="hold" grpId="0" nodeType="withEffect">
                                  <p:stCondLst>
                                    <p:cond delay="53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750"/>
                                        <p:tgtEl>
                                          <p:spTgt spid="62"/>
                                        </p:tgtEl>
                                      </p:cBhvr>
                                    </p:animEffect>
                                    <p:anim calcmode="lin" valueType="num">
                                      <p:cBhvr>
                                        <p:cTn id="56" dur="750" fill="hold"/>
                                        <p:tgtEl>
                                          <p:spTgt spid="62"/>
                                        </p:tgtEl>
                                        <p:attrNameLst>
                                          <p:attrName>ppt_x</p:attrName>
                                        </p:attrNameLst>
                                      </p:cBhvr>
                                      <p:tavLst>
                                        <p:tav tm="0">
                                          <p:val>
                                            <p:strVal val="#ppt_x"/>
                                          </p:val>
                                        </p:tav>
                                        <p:tav tm="100000">
                                          <p:val>
                                            <p:strVal val="#ppt_x"/>
                                          </p:val>
                                        </p:tav>
                                      </p:tavLst>
                                    </p:anim>
                                    <p:anim calcmode="lin" valueType="num">
                                      <p:cBhvr>
                                        <p:cTn id="57" dur="750" fill="hold"/>
                                        <p:tgtEl>
                                          <p:spTgt spid="62"/>
                                        </p:tgtEl>
                                        <p:attrNameLst>
                                          <p:attrName>ppt_y</p:attrName>
                                        </p:attrNameLst>
                                      </p:cBhvr>
                                      <p:tavLst>
                                        <p:tav tm="0">
                                          <p:val>
                                            <p:strVal val="#ppt_y-.1"/>
                                          </p:val>
                                        </p:tav>
                                        <p:tav tm="100000">
                                          <p:val>
                                            <p:strVal val="#ppt_y"/>
                                          </p:val>
                                        </p:tav>
                                      </p:tavLst>
                                    </p:anim>
                                  </p:childTnLst>
                                </p:cTn>
                              </p:par>
                              <p:par>
                                <p:cTn id="58" presetID="53" presetClass="entr" presetSubtype="528" fill="hold" nodeType="withEffect">
                                  <p:stCondLst>
                                    <p:cond delay="570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fill="hold"/>
                                        <p:tgtEl>
                                          <p:spTgt spid="3"/>
                                        </p:tgtEl>
                                        <p:attrNameLst>
                                          <p:attrName>ppt_w</p:attrName>
                                        </p:attrNameLst>
                                      </p:cBhvr>
                                      <p:tavLst>
                                        <p:tav tm="0">
                                          <p:val>
                                            <p:fltVal val="0"/>
                                          </p:val>
                                        </p:tav>
                                        <p:tav tm="100000">
                                          <p:val>
                                            <p:strVal val="#ppt_w"/>
                                          </p:val>
                                        </p:tav>
                                      </p:tavLst>
                                    </p:anim>
                                    <p:anim calcmode="lin" valueType="num">
                                      <p:cBhvr>
                                        <p:cTn id="61" dur="500" fill="hold"/>
                                        <p:tgtEl>
                                          <p:spTgt spid="3"/>
                                        </p:tgtEl>
                                        <p:attrNameLst>
                                          <p:attrName>ppt_h</p:attrName>
                                        </p:attrNameLst>
                                      </p:cBhvr>
                                      <p:tavLst>
                                        <p:tav tm="0">
                                          <p:val>
                                            <p:fltVal val="0"/>
                                          </p:val>
                                        </p:tav>
                                        <p:tav tm="100000">
                                          <p:val>
                                            <p:strVal val="#ppt_h"/>
                                          </p:val>
                                        </p:tav>
                                      </p:tavLst>
                                    </p:anim>
                                    <p:animEffect transition="in" filter="fade">
                                      <p:cBhvr>
                                        <p:cTn id="62" dur="500"/>
                                        <p:tgtEl>
                                          <p:spTgt spid="3"/>
                                        </p:tgtEl>
                                      </p:cBhvr>
                                    </p:animEffect>
                                    <p:anim calcmode="lin" valueType="num">
                                      <p:cBhvr>
                                        <p:cTn id="63" dur="500" fill="hold"/>
                                        <p:tgtEl>
                                          <p:spTgt spid="3"/>
                                        </p:tgtEl>
                                        <p:attrNameLst>
                                          <p:attrName>ppt_x</p:attrName>
                                        </p:attrNameLst>
                                      </p:cBhvr>
                                      <p:tavLst>
                                        <p:tav tm="0">
                                          <p:val>
                                            <p:fltVal val="0.5"/>
                                          </p:val>
                                        </p:tav>
                                        <p:tav tm="100000">
                                          <p:val>
                                            <p:strVal val="#ppt_x"/>
                                          </p:val>
                                        </p:tav>
                                      </p:tavLst>
                                    </p:anim>
                                    <p:anim calcmode="lin" valueType="num">
                                      <p:cBhvr>
                                        <p:cTn id="64" dur="500" fill="hold"/>
                                        <p:tgtEl>
                                          <p:spTgt spid="3"/>
                                        </p:tgtEl>
                                        <p:attrNameLst>
                                          <p:attrName>ppt_y</p:attrName>
                                        </p:attrNameLst>
                                      </p:cBhvr>
                                      <p:tavLst>
                                        <p:tav tm="0">
                                          <p:val>
                                            <p:fltVal val="0.5"/>
                                          </p:val>
                                        </p:tav>
                                        <p:tav tm="100000">
                                          <p:val>
                                            <p:strVal val="#ppt_y"/>
                                          </p:val>
                                        </p:tav>
                                      </p:tavLst>
                                    </p:anim>
                                  </p:childTnLst>
                                </p:cTn>
                              </p:par>
                              <p:par>
                                <p:cTn id="65" presetID="47" presetClass="entr" presetSubtype="0" fill="hold" grpId="0" nodeType="withEffect">
                                  <p:stCondLst>
                                    <p:cond delay="60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750"/>
                                        <p:tgtEl>
                                          <p:spTgt spid="2"/>
                                        </p:tgtEl>
                                      </p:cBhvr>
                                    </p:animEffect>
                                    <p:anim calcmode="lin" valueType="num">
                                      <p:cBhvr>
                                        <p:cTn id="68" dur="750" fill="hold"/>
                                        <p:tgtEl>
                                          <p:spTgt spid="2"/>
                                        </p:tgtEl>
                                        <p:attrNameLst>
                                          <p:attrName>ppt_x</p:attrName>
                                        </p:attrNameLst>
                                      </p:cBhvr>
                                      <p:tavLst>
                                        <p:tav tm="0">
                                          <p:val>
                                            <p:strVal val="#ppt_x"/>
                                          </p:val>
                                        </p:tav>
                                        <p:tav tm="100000">
                                          <p:val>
                                            <p:strVal val="#ppt_x"/>
                                          </p:val>
                                        </p:tav>
                                      </p:tavLst>
                                    </p:anim>
                                    <p:anim calcmode="lin" valueType="num">
                                      <p:cBhvr>
                                        <p:cTn id="6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7" grpId="0"/>
      <p:bldP spid="62"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3" y="581748"/>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5DEACFEF-8AC6-4301-B97A-9CE7F38D12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3828" y="3957562"/>
            <a:ext cx="4191833" cy="2959434"/>
          </a:xfrm>
          <a:prstGeom prst="rect">
            <a:avLst/>
          </a:prstGeom>
        </p:spPr>
      </p:pic>
      <p:sp>
        <p:nvSpPr>
          <p:cNvPr id="44" name="TextBox 12">
            <a:extLst>
              <a:ext uri="{FF2B5EF4-FFF2-40B4-BE49-F238E27FC236}">
                <a16:creationId xmlns:a16="http://schemas.microsoft.com/office/drawing/2014/main" id="{836DF195-72B1-4BBE-AEC2-49A240D9479A}"/>
              </a:ext>
            </a:extLst>
          </p:cNvPr>
          <p:cNvSpPr txBox="1"/>
          <p:nvPr/>
        </p:nvSpPr>
        <p:spPr>
          <a:xfrm>
            <a:off x="1727842" y="795118"/>
            <a:ext cx="9769423"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D. K. </a:t>
            </a:r>
            <a:r>
              <a:rPr lang="en-US" sz="1000" dirty="0" err="1">
                <a:cs typeface="+mn-ea"/>
                <a:sym typeface="+mn-lt"/>
              </a:rPr>
              <a:t>Yadlapally</a:t>
            </a:r>
            <a:r>
              <a:rPr lang="en-US" sz="1000" dirty="0">
                <a:cs typeface="+mn-ea"/>
                <a:sym typeface="+mn-lt"/>
              </a:rPr>
              <a:t>, B. </a:t>
            </a:r>
            <a:r>
              <a:rPr lang="en-US" sz="1000" dirty="0" err="1">
                <a:cs typeface="+mn-ea"/>
                <a:sym typeface="+mn-lt"/>
              </a:rPr>
              <a:t>Vasireddy</a:t>
            </a:r>
            <a:r>
              <a:rPr lang="en-US" sz="1000" dirty="0">
                <a:cs typeface="+mn-ea"/>
                <a:sym typeface="+mn-lt"/>
              </a:rPr>
              <a:t>, M. </a:t>
            </a:r>
            <a:r>
              <a:rPr lang="en-US" sz="1000" dirty="0" err="1">
                <a:cs typeface="+mn-ea"/>
                <a:sym typeface="+mn-lt"/>
              </a:rPr>
              <a:t>Marimganti</a:t>
            </a:r>
            <a:r>
              <a:rPr lang="en-US" sz="1000" dirty="0">
                <a:cs typeface="+mn-ea"/>
                <a:sym typeface="+mn-lt"/>
              </a:rPr>
              <a:t>, T. Chowdary, C. Karthikeyan and T. Vignesh, "A Review on the Potential of AI Voice Assistants for Personalized and Adaptive Learning in Education," 2023 7th International Conference on Computing Methodologies and Communication (ICCMC), Erode, India, 2023, pp. 422-427, </a:t>
            </a:r>
            <a:r>
              <a:rPr lang="en-US" sz="1000" dirty="0" err="1">
                <a:cs typeface="+mn-ea"/>
                <a:sym typeface="+mn-lt"/>
              </a:rPr>
              <a:t>doi</a:t>
            </a:r>
            <a:r>
              <a:rPr lang="en-US" sz="1000" dirty="0">
                <a:cs typeface="+mn-ea"/>
                <a:sym typeface="+mn-lt"/>
              </a:rPr>
              <a:t>: 10.1109/ICCMC56507.2023.10084208.</a:t>
            </a:r>
          </a:p>
        </p:txBody>
      </p:sp>
      <p:grpSp>
        <p:nvGrpSpPr>
          <p:cNvPr id="45" name="组合 44">
            <a:extLst>
              <a:ext uri="{FF2B5EF4-FFF2-40B4-BE49-F238E27FC236}">
                <a16:creationId xmlns:a16="http://schemas.microsoft.com/office/drawing/2014/main" id="{D9E30060-F303-42C6-99B0-949DAC5C3402}"/>
              </a:ext>
            </a:extLst>
          </p:cNvPr>
          <p:cNvGrpSpPr/>
          <p:nvPr/>
        </p:nvGrpSpPr>
        <p:grpSpPr>
          <a:xfrm>
            <a:off x="1017245" y="813448"/>
            <a:ext cx="594686" cy="594686"/>
            <a:chOff x="2473756" y="1298026"/>
            <a:chExt cx="594686" cy="594686"/>
          </a:xfrm>
        </p:grpSpPr>
        <p:sp>
          <p:nvSpPr>
            <p:cNvPr id="46" name="PA_矩形 4">
              <a:extLst>
                <a:ext uri="{FF2B5EF4-FFF2-40B4-BE49-F238E27FC236}">
                  <a16:creationId xmlns:a16="http://schemas.microsoft.com/office/drawing/2014/main" id="{9AFC72EA-2FB5-40E7-A43D-D95B6226E0A2}"/>
                </a:ext>
              </a:extLst>
            </p:cNvPr>
            <p:cNvSpPr/>
            <p:nvPr>
              <p:custDataLst>
                <p:tags r:id="rId5"/>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7" name="Shape 3624">
              <a:extLst>
                <a:ext uri="{FF2B5EF4-FFF2-40B4-BE49-F238E27FC236}">
                  <a16:creationId xmlns:a16="http://schemas.microsoft.com/office/drawing/2014/main" id="{F68715AE-196B-4FA0-BC3B-CFA641642759}"/>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grpSp>
        <p:nvGrpSpPr>
          <p:cNvPr id="48" name="组合 47">
            <a:extLst>
              <a:ext uri="{FF2B5EF4-FFF2-40B4-BE49-F238E27FC236}">
                <a16:creationId xmlns:a16="http://schemas.microsoft.com/office/drawing/2014/main" id="{5032C34A-7F3A-48A6-B617-30076DCA4300}"/>
              </a:ext>
            </a:extLst>
          </p:cNvPr>
          <p:cNvGrpSpPr/>
          <p:nvPr/>
        </p:nvGrpSpPr>
        <p:grpSpPr>
          <a:xfrm>
            <a:off x="1031521" y="2880423"/>
            <a:ext cx="594686" cy="594686"/>
            <a:chOff x="2476375" y="3901778"/>
            <a:chExt cx="594686" cy="594686"/>
          </a:xfrm>
        </p:grpSpPr>
        <p:sp>
          <p:nvSpPr>
            <p:cNvPr id="49" name="PA_矩形 4">
              <a:extLst>
                <a:ext uri="{FF2B5EF4-FFF2-40B4-BE49-F238E27FC236}">
                  <a16:creationId xmlns:a16="http://schemas.microsoft.com/office/drawing/2014/main" id="{39BCFB36-A462-45FB-850A-39C880A61D5C}"/>
                </a:ext>
              </a:extLst>
            </p:cNvPr>
            <p:cNvSpPr/>
            <p:nvPr>
              <p:custDataLst>
                <p:tags r:id="rId4"/>
              </p:custDataLst>
            </p:nvPr>
          </p:nvSpPr>
          <p:spPr>
            <a:xfrm>
              <a:off x="2476375" y="3901778"/>
              <a:ext cx="594686" cy="594686"/>
            </a:xfrm>
            <a:prstGeom prst="rect">
              <a:avLst/>
            </a:prstGeom>
            <a:solidFill>
              <a:srgbClr val="3636D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Shape 3620">
              <a:extLst>
                <a:ext uri="{FF2B5EF4-FFF2-40B4-BE49-F238E27FC236}">
                  <a16:creationId xmlns:a16="http://schemas.microsoft.com/office/drawing/2014/main" id="{84AD4479-35C2-46FD-B91B-F37E9DD37BCB}"/>
                </a:ext>
              </a:extLst>
            </p:cNvPr>
            <p:cNvSpPr/>
            <p:nvPr/>
          </p:nvSpPr>
          <p:spPr>
            <a:xfrm>
              <a:off x="2596559"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2" name="TextBox 16">
            <a:extLst>
              <a:ext uri="{FF2B5EF4-FFF2-40B4-BE49-F238E27FC236}">
                <a16:creationId xmlns:a16="http://schemas.microsoft.com/office/drawing/2014/main" id="{C85228E7-4907-4EE7-88A4-D99FABE7EBE2}"/>
              </a:ext>
            </a:extLst>
          </p:cNvPr>
          <p:cNvSpPr txBox="1"/>
          <p:nvPr/>
        </p:nvSpPr>
        <p:spPr>
          <a:xfrm>
            <a:off x="1791865" y="2848629"/>
            <a:ext cx="9705399"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S. Chauhan and D. Arora, "Development of Cloud based Smart Voice Assistant using Amazon Web Services," 2023 2nd International Conference on Applied Artificial Intelligence and Computing (ICAAIC), Salem, India, 2023, pp. 1217-1221, </a:t>
            </a:r>
            <a:r>
              <a:rPr lang="en-US" sz="1000" dirty="0" err="1">
                <a:cs typeface="+mn-ea"/>
                <a:sym typeface="+mn-lt"/>
              </a:rPr>
              <a:t>doi</a:t>
            </a:r>
            <a:r>
              <a:rPr lang="en-US" sz="1000" dirty="0">
                <a:cs typeface="+mn-ea"/>
                <a:sym typeface="+mn-lt"/>
              </a:rPr>
              <a:t>: 10.1109/ICAAIC56838.2023.10140284.</a:t>
            </a:r>
          </a:p>
        </p:txBody>
      </p:sp>
      <p:grpSp>
        <p:nvGrpSpPr>
          <p:cNvPr id="53" name="组合 52">
            <a:extLst>
              <a:ext uri="{FF2B5EF4-FFF2-40B4-BE49-F238E27FC236}">
                <a16:creationId xmlns:a16="http://schemas.microsoft.com/office/drawing/2014/main" id="{25DD172B-BF30-4B44-84AC-42522AE06672}"/>
              </a:ext>
            </a:extLst>
          </p:cNvPr>
          <p:cNvGrpSpPr/>
          <p:nvPr/>
        </p:nvGrpSpPr>
        <p:grpSpPr>
          <a:xfrm>
            <a:off x="1031521" y="1893741"/>
            <a:ext cx="594686" cy="594686"/>
            <a:chOff x="9107253" y="1298026"/>
            <a:chExt cx="594686" cy="594686"/>
          </a:xfrm>
        </p:grpSpPr>
        <p:sp>
          <p:nvSpPr>
            <p:cNvPr id="54" name="PA_矩形 4">
              <a:extLst>
                <a:ext uri="{FF2B5EF4-FFF2-40B4-BE49-F238E27FC236}">
                  <a16:creationId xmlns:a16="http://schemas.microsoft.com/office/drawing/2014/main" id="{6963BE3B-63E4-4A9A-BF97-B563C750FAF7}"/>
                </a:ext>
              </a:extLst>
            </p:cNvPr>
            <p:cNvSpPr/>
            <p:nvPr>
              <p:custDataLst>
                <p:tags r:id="rId3"/>
              </p:custDataLst>
            </p:nvPr>
          </p:nvSpPr>
          <p:spPr>
            <a:xfrm>
              <a:off x="9107253" y="1298026"/>
              <a:ext cx="594686" cy="594686"/>
            </a:xfrm>
            <a:prstGeom prst="rect">
              <a:avLst/>
            </a:prstGeom>
            <a:solidFill>
              <a:srgbClr val="4CDFD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Shape 3602">
              <a:extLst>
                <a:ext uri="{FF2B5EF4-FFF2-40B4-BE49-F238E27FC236}">
                  <a16:creationId xmlns:a16="http://schemas.microsoft.com/office/drawing/2014/main" id="{5DB34E95-3295-444D-B65C-6B3CB99B2FF0}"/>
                </a:ext>
              </a:extLst>
            </p:cNvPr>
            <p:cNvSpPr/>
            <p:nvPr/>
          </p:nvSpPr>
          <p:spPr>
            <a:xfrm>
              <a:off x="9272912" y="1408643"/>
              <a:ext cx="271601" cy="37345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7" name="TextBox 19">
            <a:extLst>
              <a:ext uri="{FF2B5EF4-FFF2-40B4-BE49-F238E27FC236}">
                <a16:creationId xmlns:a16="http://schemas.microsoft.com/office/drawing/2014/main" id="{DB3783DB-E3DE-4517-A088-6CF1B6D128EB}"/>
              </a:ext>
            </a:extLst>
          </p:cNvPr>
          <p:cNvSpPr txBox="1"/>
          <p:nvPr/>
        </p:nvSpPr>
        <p:spPr>
          <a:xfrm>
            <a:off x="1791865" y="1822731"/>
            <a:ext cx="9705400"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B. </a:t>
            </a:r>
            <a:r>
              <a:rPr lang="en-US" sz="1000" dirty="0" err="1">
                <a:cs typeface="+mn-ea"/>
                <a:sym typeface="+mn-lt"/>
              </a:rPr>
              <a:t>Savić</a:t>
            </a:r>
            <a:r>
              <a:rPr lang="en-US" sz="1000" dirty="0">
                <a:cs typeface="+mn-ea"/>
                <a:sym typeface="+mn-lt"/>
              </a:rPr>
              <a:t>, M. </a:t>
            </a:r>
            <a:r>
              <a:rPr lang="en-US" sz="1000" dirty="0" err="1">
                <a:cs typeface="+mn-ea"/>
                <a:sym typeface="+mn-lt"/>
              </a:rPr>
              <a:t>Milić</a:t>
            </a:r>
            <a:r>
              <a:rPr lang="en-US" sz="1000" dirty="0">
                <a:cs typeface="+mn-ea"/>
                <a:sym typeface="+mn-lt"/>
              </a:rPr>
              <a:t> and S. </a:t>
            </a:r>
            <a:r>
              <a:rPr lang="en-US" sz="1000" dirty="0" err="1">
                <a:cs typeface="+mn-ea"/>
                <a:sym typeface="+mn-lt"/>
              </a:rPr>
              <a:t>Vlajić</a:t>
            </a:r>
            <a:r>
              <a:rPr lang="en-US" sz="1000" dirty="0">
                <a:cs typeface="+mn-ea"/>
                <a:sym typeface="+mn-lt"/>
              </a:rPr>
              <a:t>, "Analysis and Development of the Model for Google Assistant and Amazon Alexa Voice Assistants Integration," 2023 27th International Conference on Information Technology (IT), </a:t>
            </a:r>
            <a:r>
              <a:rPr lang="en-US" sz="1000" dirty="0" err="1">
                <a:cs typeface="+mn-ea"/>
                <a:sym typeface="+mn-lt"/>
              </a:rPr>
              <a:t>Zabljak</a:t>
            </a:r>
            <a:r>
              <a:rPr lang="en-US" sz="1000" dirty="0">
                <a:cs typeface="+mn-ea"/>
                <a:sym typeface="+mn-lt"/>
              </a:rPr>
              <a:t>, Montenegro, 2023, pp. 1-4, </a:t>
            </a:r>
            <a:r>
              <a:rPr lang="en-US" sz="1000" dirty="0" err="1">
                <a:cs typeface="+mn-ea"/>
                <a:sym typeface="+mn-lt"/>
              </a:rPr>
              <a:t>doi</a:t>
            </a:r>
            <a:r>
              <a:rPr lang="en-US" sz="1000" dirty="0">
                <a:cs typeface="+mn-ea"/>
                <a:sym typeface="+mn-lt"/>
              </a:rPr>
              <a:t>: 10.1109/IT57431.2023.10078705.</a:t>
            </a:r>
          </a:p>
        </p:txBody>
      </p:sp>
      <p:grpSp>
        <p:nvGrpSpPr>
          <p:cNvPr id="58" name="组合 57">
            <a:extLst>
              <a:ext uri="{FF2B5EF4-FFF2-40B4-BE49-F238E27FC236}">
                <a16:creationId xmlns:a16="http://schemas.microsoft.com/office/drawing/2014/main" id="{07839E5B-D19C-4CB9-9DB0-A21FED866DA4}"/>
              </a:ext>
            </a:extLst>
          </p:cNvPr>
          <p:cNvGrpSpPr/>
          <p:nvPr/>
        </p:nvGrpSpPr>
        <p:grpSpPr>
          <a:xfrm>
            <a:off x="967982" y="3879407"/>
            <a:ext cx="594686" cy="594686"/>
            <a:chOff x="9120940" y="3901778"/>
            <a:chExt cx="594686" cy="594686"/>
          </a:xfrm>
        </p:grpSpPr>
        <p:sp>
          <p:nvSpPr>
            <p:cNvPr id="59" name="PA_矩形 4">
              <a:extLst>
                <a:ext uri="{FF2B5EF4-FFF2-40B4-BE49-F238E27FC236}">
                  <a16:creationId xmlns:a16="http://schemas.microsoft.com/office/drawing/2014/main" id="{A79B6BE0-0091-45F9-9469-7FB78F8DFD45}"/>
                </a:ext>
              </a:extLst>
            </p:cNvPr>
            <p:cNvSpPr/>
            <p:nvPr>
              <p:custDataLst>
                <p:tags r:id="rId2"/>
              </p:custDataLst>
            </p:nvPr>
          </p:nvSpPr>
          <p:spPr>
            <a:xfrm>
              <a:off x="9120940" y="3901778"/>
              <a:ext cx="594686" cy="594686"/>
            </a:xfrm>
            <a:prstGeom prst="rect">
              <a:avLst/>
            </a:prstGeom>
            <a:solidFill>
              <a:srgbClr val="407ED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Shape 3767">
              <a:extLst>
                <a:ext uri="{FF2B5EF4-FFF2-40B4-BE49-F238E27FC236}">
                  <a16:creationId xmlns:a16="http://schemas.microsoft.com/office/drawing/2014/main" id="{4B9F04B6-571F-46B4-B7FA-FB9A7733F836}"/>
                </a:ext>
              </a:extLst>
            </p:cNvPr>
            <p:cNvSpPr/>
            <p:nvPr/>
          </p:nvSpPr>
          <p:spPr>
            <a:xfrm>
              <a:off x="9217870"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62" name="TextBox 22">
            <a:extLst>
              <a:ext uri="{FF2B5EF4-FFF2-40B4-BE49-F238E27FC236}">
                <a16:creationId xmlns:a16="http://schemas.microsoft.com/office/drawing/2014/main" id="{42A399BE-1CD7-4F95-AA97-1E9FD68287DF}"/>
              </a:ext>
            </a:extLst>
          </p:cNvPr>
          <p:cNvSpPr txBox="1"/>
          <p:nvPr/>
        </p:nvSpPr>
        <p:spPr>
          <a:xfrm>
            <a:off x="1791866" y="3878365"/>
            <a:ext cx="7745673"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D. Lahiri, P. C. P. </a:t>
            </a:r>
            <a:r>
              <a:rPr lang="en-US" sz="1000" dirty="0" err="1">
                <a:cs typeface="+mn-ea"/>
                <a:sym typeface="+mn-lt"/>
              </a:rPr>
              <a:t>Kandimalla</a:t>
            </a:r>
            <a:r>
              <a:rPr lang="en-US" sz="1000" dirty="0">
                <a:cs typeface="+mn-ea"/>
                <a:sym typeface="+mn-lt"/>
              </a:rPr>
              <a:t> and A. </a:t>
            </a:r>
            <a:r>
              <a:rPr lang="en-US" sz="1000" dirty="0" err="1">
                <a:cs typeface="+mn-ea"/>
                <a:sym typeface="+mn-lt"/>
              </a:rPr>
              <a:t>Jeysekar</a:t>
            </a:r>
            <a:r>
              <a:rPr lang="en-US" sz="1000" dirty="0">
                <a:cs typeface="+mn-ea"/>
                <a:sym typeface="+mn-lt"/>
              </a:rPr>
              <a:t>, "Hybrid Multi Purpose Voice Assistant," 2023 2nd International Conference on Applied Artificial Intelligence and Computing (ICAAIC), Salem, India, 2023, pp. 816-822, </a:t>
            </a:r>
            <a:r>
              <a:rPr lang="en-US" sz="1000" dirty="0" err="1">
                <a:cs typeface="+mn-ea"/>
                <a:sym typeface="+mn-lt"/>
              </a:rPr>
              <a:t>doi</a:t>
            </a:r>
            <a:r>
              <a:rPr lang="en-US" sz="1000" dirty="0">
                <a:cs typeface="+mn-ea"/>
                <a:sym typeface="+mn-lt"/>
              </a:rPr>
              <a:t>: 10.1109/ICAAIC56838.2023.10140365.</a:t>
            </a:r>
          </a:p>
        </p:txBody>
      </p:sp>
      <p:sp>
        <p:nvSpPr>
          <p:cNvPr id="2" name="TextBox 12">
            <a:extLst>
              <a:ext uri="{FF2B5EF4-FFF2-40B4-BE49-F238E27FC236}">
                <a16:creationId xmlns:a16="http://schemas.microsoft.com/office/drawing/2014/main" id="{6A9FE3E7-75C9-9600-B02C-84D2DC9B494D}"/>
              </a:ext>
            </a:extLst>
          </p:cNvPr>
          <p:cNvSpPr txBox="1"/>
          <p:nvPr/>
        </p:nvSpPr>
        <p:spPr>
          <a:xfrm>
            <a:off x="3431251" y="4788653"/>
            <a:ext cx="4442578" cy="669029"/>
          </a:xfrm>
          <a:prstGeom prst="rect">
            <a:avLst/>
          </a:prstGeom>
          <a:noFill/>
        </p:spPr>
        <p:txBody>
          <a:bodyPr wrap="square" lIns="0" tIns="0" rIns="91440" bIns="0" rtlCol="0">
            <a:spAutoFit/>
          </a:bodyPr>
          <a:lstStyle/>
          <a:p>
            <a:pPr algn="just">
              <a:lnSpc>
                <a:spcPct val="150000"/>
              </a:lnSpc>
            </a:pPr>
            <a:r>
              <a:rPr lang="en-US" sz="1000" dirty="0">
                <a:cs typeface="+mn-ea"/>
                <a:sym typeface="+mn-lt"/>
              </a:rPr>
              <a:t>.Y. Lee, N. Kim, J. Jeong and I. -Y. Kwak, "Experimental Case Study of Self-Supervised Learning for Voice Spoofing Detection," in IEEE Access, vol. 11, pp. 24216-24226, 2023, </a:t>
            </a:r>
            <a:r>
              <a:rPr lang="en-US" sz="1000" dirty="0" err="1">
                <a:cs typeface="+mn-ea"/>
                <a:sym typeface="+mn-lt"/>
              </a:rPr>
              <a:t>doi</a:t>
            </a:r>
            <a:r>
              <a:rPr lang="en-US" sz="1000" dirty="0">
                <a:cs typeface="+mn-ea"/>
                <a:sym typeface="+mn-lt"/>
              </a:rPr>
              <a:t>: 10.1109/ACCESS.2023.3254880.</a:t>
            </a:r>
          </a:p>
        </p:txBody>
      </p:sp>
      <p:grpSp>
        <p:nvGrpSpPr>
          <p:cNvPr id="3" name="组合 44">
            <a:extLst>
              <a:ext uri="{FF2B5EF4-FFF2-40B4-BE49-F238E27FC236}">
                <a16:creationId xmlns:a16="http://schemas.microsoft.com/office/drawing/2014/main" id="{7C107D7D-83BC-E33C-83FE-756131D859E9}"/>
              </a:ext>
            </a:extLst>
          </p:cNvPr>
          <p:cNvGrpSpPr/>
          <p:nvPr/>
        </p:nvGrpSpPr>
        <p:grpSpPr>
          <a:xfrm>
            <a:off x="2720653" y="4806983"/>
            <a:ext cx="594686" cy="594686"/>
            <a:chOff x="2473756" y="1298026"/>
            <a:chExt cx="594686" cy="594686"/>
          </a:xfrm>
        </p:grpSpPr>
        <p:sp>
          <p:nvSpPr>
            <p:cNvPr id="7" name="PA_矩形 4">
              <a:extLst>
                <a:ext uri="{FF2B5EF4-FFF2-40B4-BE49-F238E27FC236}">
                  <a16:creationId xmlns:a16="http://schemas.microsoft.com/office/drawing/2014/main" id="{1F7A89B5-FF42-3FCC-3C6C-5ABF521224F5}"/>
                </a:ext>
              </a:extLst>
            </p:cNvPr>
            <p:cNvSpPr/>
            <p:nvPr>
              <p:custDataLst>
                <p:tags r:id="rId1"/>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8" name="Shape 3624">
              <a:extLst>
                <a:ext uri="{FF2B5EF4-FFF2-40B4-BE49-F238E27FC236}">
                  <a16:creationId xmlns:a16="http://schemas.microsoft.com/office/drawing/2014/main" id="{58631158-B5D3-99CA-CD16-878861CDE325}"/>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Tree>
    <p:extLst>
      <p:ext uri="{BB962C8B-B14F-4D97-AF65-F5344CB8AC3E}">
        <p14:creationId xmlns:p14="http://schemas.microsoft.com/office/powerpoint/2010/main" val="23226539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3" presetClass="entr" presetSubtype="528" fill="hold" nodeType="withEffect">
                                  <p:stCondLst>
                                    <p:cond delay="22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anim calcmode="lin" valueType="num">
                                      <p:cBhvr>
                                        <p:cTn id="15" dur="500" fill="hold"/>
                                        <p:tgtEl>
                                          <p:spTgt spid="45"/>
                                        </p:tgtEl>
                                        <p:attrNameLst>
                                          <p:attrName>ppt_x</p:attrName>
                                        </p:attrNameLst>
                                      </p:cBhvr>
                                      <p:tavLst>
                                        <p:tav tm="0">
                                          <p:val>
                                            <p:fltVal val="0.5"/>
                                          </p:val>
                                        </p:tav>
                                        <p:tav tm="100000">
                                          <p:val>
                                            <p:strVal val="#ppt_x"/>
                                          </p:val>
                                        </p:tav>
                                      </p:tavLst>
                                    </p:anim>
                                    <p:anim calcmode="lin" valueType="num">
                                      <p:cBhvr>
                                        <p:cTn id="16" dur="500" fill="hold"/>
                                        <p:tgtEl>
                                          <p:spTgt spid="45"/>
                                        </p:tgtEl>
                                        <p:attrNameLst>
                                          <p:attrName>ppt_y</p:attrName>
                                        </p:attrNameLst>
                                      </p:cBhvr>
                                      <p:tavLst>
                                        <p:tav tm="0">
                                          <p:val>
                                            <p:fltVal val="0.5"/>
                                          </p:val>
                                        </p:tav>
                                        <p:tav tm="100000">
                                          <p:val>
                                            <p:strVal val="#ppt_y"/>
                                          </p:val>
                                        </p:tav>
                                      </p:tavLst>
                                    </p:anim>
                                  </p:childTnLst>
                                </p:cTn>
                              </p:par>
                              <p:par>
                                <p:cTn id="17" presetID="47" presetClass="entr" presetSubtype="0" fill="hold" grpId="0" nodeType="withEffect">
                                  <p:stCondLst>
                                    <p:cond delay="28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anim calcmode="lin" valueType="num">
                                      <p:cBhvr>
                                        <p:cTn id="20" dur="750" fill="hold"/>
                                        <p:tgtEl>
                                          <p:spTgt spid="44"/>
                                        </p:tgtEl>
                                        <p:attrNameLst>
                                          <p:attrName>ppt_x</p:attrName>
                                        </p:attrNameLst>
                                      </p:cBhvr>
                                      <p:tavLst>
                                        <p:tav tm="0">
                                          <p:val>
                                            <p:strVal val="#ppt_x"/>
                                          </p:val>
                                        </p:tav>
                                        <p:tav tm="100000">
                                          <p:val>
                                            <p:strVal val="#ppt_x"/>
                                          </p:val>
                                        </p:tav>
                                      </p:tavLst>
                                    </p:anim>
                                    <p:anim calcmode="lin" valueType="num">
                                      <p:cBhvr>
                                        <p:cTn id="21" dur="750" fill="hold"/>
                                        <p:tgtEl>
                                          <p:spTgt spid="44"/>
                                        </p:tgtEl>
                                        <p:attrNameLst>
                                          <p:attrName>ppt_y</p:attrName>
                                        </p:attrNameLst>
                                      </p:cBhvr>
                                      <p:tavLst>
                                        <p:tav tm="0">
                                          <p:val>
                                            <p:strVal val="#ppt_y-.1"/>
                                          </p:val>
                                        </p:tav>
                                        <p:tav tm="100000">
                                          <p:val>
                                            <p:strVal val="#ppt_y"/>
                                          </p:val>
                                        </p:tav>
                                      </p:tavLst>
                                    </p:anim>
                                  </p:childTnLst>
                                </p:cTn>
                              </p:par>
                              <p:par>
                                <p:cTn id="22" presetID="53" presetClass="entr" presetSubtype="528" fill="hold" nodeType="withEffect">
                                  <p:stCondLst>
                                    <p:cond delay="400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fltVal val="0.5"/>
                                          </p:val>
                                        </p:tav>
                                        <p:tav tm="100000">
                                          <p:val>
                                            <p:strVal val="#ppt_x"/>
                                          </p:val>
                                        </p:tav>
                                      </p:tavLst>
                                    </p:anim>
                                    <p:anim calcmode="lin" valueType="num">
                                      <p:cBhvr>
                                        <p:cTn id="28" dur="500" fill="hold"/>
                                        <p:tgtEl>
                                          <p:spTgt spid="48"/>
                                        </p:tgtEl>
                                        <p:attrNameLst>
                                          <p:attrName>ppt_y</p:attrName>
                                        </p:attrNameLst>
                                      </p:cBhvr>
                                      <p:tavLst>
                                        <p:tav tm="0">
                                          <p:val>
                                            <p:fltVal val="0.5"/>
                                          </p:val>
                                        </p:tav>
                                        <p:tav tm="100000">
                                          <p:val>
                                            <p:strVal val="#ppt_y"/>
                                          </p:val>
                                        </p:tav>
                                      </p:tavLst>
                                    </p:anim>
                                  </p:childTnLst>
                                </p:cTn>
                              </p:par>
                              <p:par>
                                <p:cTn id="29" presetID="47" presetClass="entr" presetSubtype="0" fill="hold" grpId="0" nodeType="withEffect">
                                  <p:stCondLst>
                                    <p:cond delay="45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750"/>
                                        <p:tgtEl>
                                          <p:spTgt spid="52"/>
                                        </p:tgtEl>
                                      </p:cBhvr>
                                    </p:animEffect>
                                    <p:anim calcmode="lin" valueType="num">
                                      <p:cBhvr>
                                        <p:cTn id="32" dur="750" fill="hold"/>
                                        <p:tgtEl>
                                          <p:spTgt spid="52"/>
                                        </p:tgtEl>
                                        <p:attrNameLst>
                                          <p:attrName>ppt_x</p:attrName>
                                        </p:attrNameLst>
                                      </p:cBhvr>
                                      <p:tavLst>
                                        <p:tav tm="0">
                                          <p:val>
                                            <p:strVal val="#ppt_x"/>
                                          </p:val>
                                        </p:tav>
                                        <p:tav tm="100000">
                                          <p:val>
                                            <p:strVal val="#ppt_x"/>
                                          </p:val>
                                        </p:tav>
                                      </p:tavLst>
                                    </p:anim>
                                    <p:anim calcmode="lin" valueType="num">
                                      <p:cBhvr>
                                        <p:cTn id="33" dur="750" fill="hold"/>
                                        <p:tgtEl>
                                          <p:spTgt spid="52"/>
                                        </p:tgtEl>
                                        <p:attrNameLst>
                                          <p:attrName>ppt_y</p:attrName>
                                        </p:attrNameLst>
                                      </p:cBhvr>
                                      <p:tavLst>
                                        <p:tav tm="0">
                                          <p:val>
                                            <p:strVal val="#ppt_y-.1"/>
                                          </p:val>
                                        </p:tav>
                                        <p:tav tm="100000">
                                          <p:val>
                                            <p:strVal val="#ppt_y"/>
                                          </p:val>
                                        </p:tav>
                                      </p:tavLst>
                                    </p:anim>
                                  </p:childTnLst>
                                </p:cTn>
                              </p:par>
                              <p:par>
                                <p:cTn id="34" presetID="53" presetClass="entr" presetSubtype="528" fill="hold" nodeType="withEffect">
                                  <p:stCondLst>
                                    <p:cond delay="31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anim calcmode="lin" valueType="num">
                                      <p:cBhvr>
                                        <p:cTn id="39" dur="500" fill="hold"/>
                                        <p:tgtEl>
                                          <p:spTgt spid="53"/>
                                        </p:tgtEl>
                                        <p:attrNameLst>
                                          <p:attrName>ppt_x</p:attrName>
                                        </p:attrNameLst>
                                      </p:cBhvr>
                                      <p:tavLst>
                                        <p:tav tm="0">
                                          <p:val>
                                            <p:fltVal val="0.5"/>
                                          </p:val>
                                        </p:tav>
                                        <p:tav tm="100000">
                                          <p:val>
                                            <p:strVal val="#ppt_x"/>
                                          </p:val>
                                        </p:tav>
                                      </p:tavLst>
                                    </p:anim>
                                    <p:anim calcmode="lin" valueType="num">
                                      <p:cBhvr>
                                        <p:cTn id="40" dur="500" fill="hold"/>
                                        <p:tgtEl>
                                          <p:spTgt spid="53"/>
                                        </p:tgtEl>
                                        <p:attrNameLst>
                                          <p:attrName>ppt_y</p:attrName>
                                        </p:attrNameLst>
                                      </p:cBhvr>
                                      <p:tavLst>
                                        <p:tav tm="0">
                                          <p:val>
                                            <p:fltVal val="0.5"/>
                                          </p:val>
                                        </p:tav>
                                        <p:tav tm="100000">
                                          <p:val>
                                            <p:strVal val="#ppt_y"/>
                                          </p:val>
                                        </p:tav>
                                      </p:tavLst>
                                    </p:anim>
                                  </p:childTnLst>
                                </p:cTn>
                              </p:par>
                              <p:par>
                                <p:cTn id="41" presetID="47" presetClass="entr" presetSubtype="0" fill="hold" grpId="0" nodeType="withEffect">
                                  <p:stCondLst>
                                    <p:cond delay="3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anim calcmode="lin" valueType="num">
                                      <p:cBhvr>
                                        <p:cTn id="44" dur="750" fill="hold"/>
                                        <p:tgtEl>
                                          <p:spTgt spid="57"/>
                                        </p:tgtEl>
                                        <p:attrNameLst>
                                          <p:attrName>ppt_x</p:attrName>
                                        </p:attrNameLst>
                                      </p:cBhvr>
                                      <p:tavLst>
                                        <p:tav tm="0">
                                          <p:val>
                                            <p:strVal val="#ppt_x"/>
                                          </p:val>
                                        </p:tav>
                                        <p:tav tm="100000">
                                          <p:val>
                                            <p:strVal val="#ppt_x"/>
                                          </p:val>
                                        </p:tav>
                                      </p:tavLst>
                                    </p:anim>
                                    <p:anim calcmode="lin" valueType="num">
                                      <p:cBhvr>
                                        <p:cTn id="45" dur="750" fill="hold"/>
                                        <p:tgtEl>
                                          <p:spTgt spid="57"/>
                                        </p:tgtEl>
                                        <p:attrNameLst>
                                          <p:attrName>ppt_y</p:attrName>
                                        </p:attrNameLst>
                                      </p:cBhvr>
                                      <p:tavLst>
                                        <p:tav tm="0">
                                          <p:val>
                                            <p:strVal val="#ppt_y-.1"/>
                                          </p:val>
                                        </p:tav>
                                        <p:tav tm="100000">
                                          <p:val>
                                            <p:strVal val="#ppt_y"/>
                                          </p:val>
                                        </p:tav>
                                      </p:tavLst>
                                    </p:anim>
                                  </p:childTnLst>
                                </p:cTn>
                              </p:par>
                              <p:par>
                                <p:cTn id="46" presetID="53" presetClass="entr" presetSubtype="528" fill="hold" nodeType="withEffect">
                                  <p:stCondLst>
                                    <p:cond delay="4800"/>
                                  </p:stCondLst>
                                  <p:childTnLst>
                                    <p:set>
                                      <p:cBhvr>
                                        <p:cTn id="47" dur="1" fill="hold">
                                          <p:stCondLst>
                                            <p:cond delay="0"/>
                                          </p:stCondLst>
                                        </p:cTn>
                                        <p:tgtEl>
                                          <p:spTgt spid="58"/>
                                        </p:tgtEl>
                                        <p:attrNameLst>
                                          <p:attrName>style.visibility</p:attrName>
                                        </p:attrNameLst>
                                      </p:cBhvr>
                                      <p:to>
                                        <p:strVal val="visible"/>
                                      </p:to>
                                    </p:set>
                                    <p:anim calcmode="lin" valueType="num">
                                      <p:cBhvr>
                                        <p:cTn id="48" dur="500" fill="hold"/>
                                        <p:tgtEl>
                                          <p:spTgt spid="58"/>
                                        </p:tgtEl>
                                        <p:attrNameLst>
                                          <p:attrName>ppt_w</p:attrName>
                                        </p:attrNameLst>
                                      </p:cBhvr>
                                      <p:tavLst>
                                        <p:tav tm="0">
                                          <p:val>
                                            <p:fltVal val="0"/>
                                          </p:val>
                                        </p:tav>
                                        <p:tav tm="100000">
                                          <p:val>
                                            <p:strVal val="#ppt_w"/>
                                          </p:val>
                                        </p:tav>
                                      </p:tavLst>
                                    </p:anim>
                                    <p:anim calcmode="lin" valueType="num">
                                      <p:cBhvr>
                                        <p:cTn id="49" dur="500" fill="hold"/>
                                        <p:tgtEl>
                                          <p:spTgt spid="58"/>
                                        </p:tgtEl>
                                        <p:attrNameLst>
                                          <p:attrName>ppt_h</p:attrName>
                                        </p:attrNameLst>
                                      </p:cBhvr>
                                      <p:tavLst>
                                        <p:tav tm="0">
                                          <p:val>
                                            <p:fltVal val="0"/>
                                          </p:val>
                                        </p:tav>
                                        <p:tav tm="100000">
                                          <p:val>
                                            <p:strVal val="#ppt_h"/>
                                          </p:val>
                                        </p:tav>
                                      </p:tavLst>
                                    </p:anim>
                                    <p:animEffect transition="in" filter="fade">
                                      <p:cBhvr>
                                        <p:cTn id="50" dur="500"/>
                                        <p:tgtEl>
                                          <p:spTgt spid="58"/>
                                        </p:tgtEl>
                                      </p:cBhvr>
                                    </p:animEffect>
                                    <p:anim calcmode="lin" valueType="num">
                                      <p:cBhvr>
                                        <p:cTn id="51" dur="500" fill="hold"/>
                                        <p:tgtEl>
                                          <p:spTgt spid="58"/>
                                        </p:tgtEl>
                                        <p:attrNameLst>
                                          <p:attrName>ppt_x</p:attrName>
                                        </p:attrNameLst>
                                      </p:cBhvr>
                                      <p:tavLst>
                                        <p:tav tm="0">
                                          <p:val>
                                            <p:fltVal val="0.5"/>
                                          </p:val>
                                        </p:tav>
                                        <p:tav tm="100000">
                                          <p:val>
                                            <p:strVal val="#ppt_x"/>
                                          </p:val>
                                        </p:tav>
                                      </p:tavLst>
                                    </p:anim>
                                    <p:anim calcmode="lin" valueType="num">
                                      <p:cBhvr>
                                        <p:cTn id="52" dur="500" fill="hold"/>
                                        <p:tgtEl>
                                          <p:spTgt spid="58"/>
                                        </p:tgtEl>
                                        <p:attrNameLst>
                                          <p:attrName>ppt_y</p:attrName>
                                        </p:attrNameLst>
                                      </p:cBhvr>
                                      <p:tavLst>
                                        <p:tav tm="0">
                                          <p:val>
                                            <p:fltVal val="0.5"/>
                                          </p:val>
                                        </p:tav>
                                        <p:tav tm="100000">
                                          <p:val>
                                            <p:strVal val="#ppt_y"/>
                                          </p:val>
                                        </p:tav>
                                      </p:tavLst>
                                    </p:anim>
                                  </p:childTnLst>
                                </p:cTn>
                              </p:par>
                              <p:par>
                                <p:cTn id="53" presetID="47" presetClass="entr" presetSubtype="0" fill="hold" grpId="0" nodeType="withEffect">
                                  <p:stCondLst>
                                    <p:cond delay="53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750"/>
                                        <p:tgtEl>
                                          <p:spTgt spid="62"/>
                                        </p:tgtEl>
                                      </p:cBhvr>
                                    </p:animEffect>
                                    <p:anim calcmode="lin" valueType="num">
                                      <p:cBhvr>
                                        <p:cTn id="56" dur="750" fill="hold"/>
                                        <p:tgtEl>
                                          <p:spTgt spid="62"/>
                                        </p:tgtEl>
                                        <p:attrNameLst>
                                          <p:attrName>ppt_x</p:attrName>
                                        </p:attrNameLst>
                                      </p:cBhvr>
                                      <p:tavLst>
                                        <p:tav tm="0">
                                          <p:val>
                                            <p:strVal val="#ppt_x"/>
                                          </p:val>
                                        </p:tav>
                                        <p:tav tm="100000">
                                          <p:val>
                                            <p:strVal val="#ppt_x"/>
                                          </p:val>
                                        </p:tav>
                                      </p:tavLst>
                                    </p:anim>
                                    <p:anim calcmode="lin" valueType="num">
                                      <p:cBhvr>
                                        <p:cTn id="57" dur="750" fill="hold"/>
                                        <p:tgtEl>
                                          <p:spTgt spid="62"/>
                                        </p:tgtEl>
                                        <p:attrNameLst>
                                          <p:attrName>ppt_y</p:attrName>
                                        </p:attrNameLst>
                                      </p:cBhvr>
                                      <p:tavLst>
                                        <p:tav tm="0">
                                          <p:val>
                                            <p:strVal val="#ppt_y-.1"/>
                                          </p:val>
                                        </p:tav>
                                        <p:tav tm="100000">
                                          <p:val>
                                            <p:strVal val="#ppt_y"/>
                                          </p:val>
                                        </p:tav>
                                      </p:tavLst>
                                    </p:anim>
                                  </p:childTnLst>
                                </p:cTn>
                              </p:par>
                              <p:par>
                                <p:cTn id="58" presetID="53" presetClass="entr" presetSubtype="528" fill="hold" nodeType="withEffect">
                                  <p:stCondLst>
                                    <p:cond delay="570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fill="hold"/>
                                        <p:tgtEl>
                                          <p:spTgt spid="3"/>
                                        </p:tgtEl>
                                        <p:attrNameLst>
                                          <p:attrName>ppt_w</p:attrName>
                                        </p:attrNameLst>
                                      </p:cBhvr>
                                      <p:tavLst>
                                        <p:tav tm="0">
                                          <p:val>
                                            <p:fltVal val="0"/>
                                          </p:val>
                                        </p:tav>
                                        <p:tav tm="100000">
                                          <p:val>
                                            <p:strVal val="#ppt_w"/>
                                          </p:val>
                                        </p:tav>
                                      </p:tavLst>
                                    </p:anim>
                                    <p:anim calcmode="lin" valueType="num">
                                      <p:cBhvr>
                                        <p:cTn id="61" dur="500" fill="hold"/>
                                        <p:tgtEl>
                                          <p:spTgt spid="3"/>
                                        </p:tgtEl>
                                        <p:attrNameLst>
                                          <p:attrName>ppt_h</p:attrName>
                                        </p:attrNameLst>
                                      </p:cBhvr>
                                      <p:tavLst>
                                        <p:tav tm="0">
                                          <p:val>
                                            <p:fltVal val="0"/>
                                          </p:val>
                                        </p:tav>
                                        <p:tav tm="100000">
                                          <p:val>
                                            <p:strVal val="#ppt_h"/>
                                          </p:val>
                                        </p:tav>
                                      </p:tavLst>
                                    </p:anim>
                                    <p:animEffect transition="in" filter="fade">
                                      <p:cBhvr>
                                        <p:cTn id="62" dur="500"/>
                                        <p:tgtEl>
                                          <p:spTgt spid="3"/>
                                        </p:tgtEl>
                                      </p:cBhvr>
                                    </p:animEffect>
                                    <p:anim calcmode="lin" valueType="num">
                                      <p:cBhvr>
                                        <p:cTn id="63" dur="500" fill="hold"/>
                                        <p:tgtEl>
                                          <p:spTgt spid="3"/>
                                        </p:tgtEl>
                                        <p:attrNameLst>
                                          <p:attrName>ppt_x</p:attrName>
                                        </p:attrNameLst>
                                      </p:cBhvr>
                                      <p:tavLst>
                                        <p:tav tm="0">
                                          <p:val>
                                            <p:fltVal val="0.5"/>
                                          </p:val>
                                        </p:tav>
                                        <p:tav tm="100000">
                                          <p:val>
                                            <p:strVal val="#ppt_x"/>
                                          </p:val>
                                        </p:tav>
                                      </p:tavLst>
                                    </p:anim>
                                    <p:anim calcmode="lin" valueType="num">
                                      <p:cBhvr>
                                        <p:cTn id="64" dur="500" fill="hold"/>
                                        <p:tgtEl>
                                          <p:spTgt spid="3"/>
                                        </p:tgtEl>
                                        <p:attrNameLst>
                                          <p:attrName>ppt_y</p:attrName>
                                        </p:attrNameLst>
                                      </p:cBhvr>
                                      <p:tavLst>
                                        <p:tav tm="0">
                                          <p:val>
                                            <p:fltVal val="0.5"/>
                                          </p:val>
                                        </p:tav>
                                        <p:tav tm="100000">
                                          <p:val>
                                            <p:strVal val="#ppt_y"/>
                                          </p:val>
                                        </p:tav>
                                      </p:tavLst>
                                    </p:anim>
                                  </p:childTnLst>
                                </p:cTn>
                              </p:par>
                              <p:par>
                                <p:cTn id="65" presetID="47" presetClass="entr" presetSubtype="0" fill="hold" grpId="0" nodeType="withEffect">
                                  <p:stCondLst>
                                    <p:cond delay="60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750"/>
                                        <p:tgtEl>
                                          <p:spTgt spid="2"/>
                                        </p:tgtEl>
                                      </p:cBhvr>
                                    </p:animEffect>
                                    <p:anim calcmode="lin" valueType="num">
                                      <p:cBhvr>
                                        <p:cTn id="68" dur="750" fill="hold"/>
                                        <p:tgtEl>
                                          <p:spTgt spid="2"/>
                                        </p:tgtEl>
                                        <p:attrNameLst>
                                          <p:attrName>ppt_x</p:attrName>
                                        </p:attrNameLst>
                                      </p:cBhvr>
                                      <p:tavLst>
                                        <p:tav tm="0">
                                          <p:val>
                                            <p:strVal val="#ppt_x"/>
                                          </p:val>
                                        </p:tav>
                                        <p:tav tm="100000">
                                          <p:val>
                                            <p:strVal val="#ppt_x"/>
                                          </p:val>
                                        </p:tav>
                                      </p:tavLst>
                                    </p:anim>
                                    <p:anim calcmode="lin" valueType="num">
                                      <p:cBhvr>
                                        <p:cTn id="6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7" grpId="0"/>
      <p:bldP spid="62"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100000">
              <a:srgbClr val="49E09B"/>
            </a:gs>
            <a:gs pos="26000">
              <a:srgbClr val="4AC6D7"/>
            </a:gs>
            <a:gs pos="0">
              <a:srgbClr val="47ADDA"/>
            </a:gs>
            <a:gs pos="83000">
              <a:srgbClr val="4BE0B8"/>
            </a:gs>
            <a:gs pos="55000">
              <a:srgbClr val="4CDFD4"/>
            </a:gs>
          </a:gsLst>
          <a:path path="circle">
            <a:fillToRect r="100000" b="100000"/>
          </a:path>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8FCFF1CE-1401-46E7-82AC-997915D662DA}"/>
              </a:ext>
            </a:extLst>
          </p:cNvPr>
          <p:cNvSpPr/>
          <p:nvPr/>
        </p:nvSpPr>
        <p:spPr>
          <a:xfrm>
            <a:off x="694733" y="581748"/>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D5DF889F-DD98-4605-9616-0D483A39F783}"/>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r="29269" b="33265"/>
          <a:stretch/>
        </p:blipFill>
        <p:spPr>
          <a:xfrm>
            <a:off x="0" y="2199259"/>
            <a:ext cx="3125337" cy="5897570"/>
          </a:xfrm>
          <a:prstGeom prst="rect">
            <a:avLst/>
          </a:prstGeom>
        </p:spPr>
      </p:pic>
      <p:pic>
        <p:nvPicPr>
          <p:cNvPr id="6" name="图片 5">
            <a:extLst>
              <a:ext uri="{FF2B5EF4-FFF2-40B4-BE49-F238E27FC236}">
                <a16:creationId xmlns:a16="http://schemas.microsoft.com/office/drawing/2014/main" id="{5DEACFEF-8AC6-4301-B97A-9CE7F38D12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3828" y="3957562"/>
            <a:ext cx="4191833" cy="2959434"/>
          </a:xfrm>
          <a:prstGeom prst="rect">
            <a:avLst/>
          </a:prstGeom>
        </p:spPr>
      </p:pic>
      <p:sp>
        <p:nvSpPr>
          <p:cNvPr id="44" name="TextBox 12">
            <a:extLst>
              <a:ext uri="{FF2B5EF4-FFF2-40B4-BE49-F238E27FC236}">
                <a16:creationId xmlns:a16="http://schemas.microsoft.com/office/drawing/2014/main" id="{836DF195-72B1-4BBE-AEC2-49A240D9479A}"/>
              </a:ext>
            </a:extLst>
          </p:cNvPr>
          <p:cNvSpPr txBox="1"/>
          <p:nvPr/>
        </p:nvSpPr>
        <p:spPr>
          <a:xfrm>
            <a:off x="1727842" y="795118"/>
            <a:ext cx="9769423"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Abhay </a:t>
            </a:r>
            <a:r>
              <a:rPr lang="en-US" sz="1000" dirty="0" err="1">
                <a:cs typeface="+mn-ea"/>
                <a:sym typeface="+mn-lt"/>
              </a:rPr>
              <a:t>Dekate</a:t>
            </a:r>
            <a:r>
              <a:rPr lang="en-US" sz="1000" dirty="0">
                <a:cs typeface="+mn-ea"/>
                <a:sym typeface="+mn-lt"/>
              </a:rPr>
              <a:t>, Chaitanya Kulkarni, Rohan </a:t>
            </a:r>
            <a:r>
              <a:rPr lang="en-US" sz="1000" dirty="0" err="1">
                <a:cs typeface="+mn-ea"/>
                <a:sym typeface="+mn-lt"/>
              </a:rPr>
              <a:t>Killedar</a:t>
            </a:r>
            <a:r>
              <a:rPr lang="en-US" sz="1000" dirty="0">
                <a:cs typeface="+mn-ea"/>
                <a:sym typeface="+mn-lt"/>
              </a:rPr>
              <a:t>, "Project of Voice Controlled Personal Assistant Device", International Journal of Computer Trends and Technology (IJCTT) - Volume 42 Number 1 December 2016.</a:t>
            </a:r>
          </a:p>
        </p:txBody>
      </p:sp>
      <p:grpSp>
        <p:nvGrpSpPr>
          <p:cNvPr id="45" name="组合 44">
            <a:extLst>
              <a:ext uri="{FF2B5EF4-FFF2-40B4-BE49-F238E27FC236}">
                <a16:creationId xmlns:a16="http://schemas.microsoft.com/office/drawing/2014/main" id="{D9E30060-F303-42C6-99B0-949DAC5C3402}"/>
              </a:ext>
            </a:extLst>
          </p:cNvPr>
          <p:cNvGrpSpPr/>
          <p:nvPr/>
        </p:nvGrpSpPr>
        <p:grpSpPr>
          <a:xfrm>
            <a:off x="1017245" y="813448"/>
            <a:ext cx="594686" cy="594686"/>
            <a:chOff x="2473756" y="1298026"/>
            <a:chExt cx="594686" cy="594686"/>
          </a:xfrm>
        </p:grpSpPr>
        <p:sp>
          <p:nvSpPr>
            <p:cNvPr id="46" name="PA_矩形 4">
              <a:extLst>
                <a:ext uri="{FF2B5EF4-FFF2-40B4-BE49-F238E27FC236}">
                  <a16:creationId xmlns:a16="http://schemas.microsoft.com/office/drawing/2014/main" id="{9AFC72EA-2FB5-40E7-A43D-D95B6226E0A2}"/>
                </a:ext>
              </a:extLst>
            </p:cNvPr>
            <p:cNvSpPr/>
            <p:nvPr>
              <p:custDataLst>
                <p:tags r:id="rId5"/>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7" name="Shape 3624">
              <a:extLst>
                <a:ext uri="{FF2B5EF4-FFF2-40B4-BE49-F238E27FC236}">
                  <a16:creationId xmlns:a16="http://schemas.microsoft.com/office/drawing/2014/main" id="{F68715AE-196B-4FA0-BC3B-CFA641642759}"/>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grpSp>
        <p:nvGrpSpPr>
          <p:cNvPr id="48" name="组合 47">
            <a:extLst>
              <a:ext uri="{FF2B5EF4-FFF2-40B4-BE49-F238E27FC236}">
                <a16:creationId xmlns:a16="http://schemas.microsoft.com/office/drawing/2014/main" id="{5032C34A-7F3A-48A6-B617-30076DCA4300}"/>
              </a:ext>
            </a:extLst>
          </p:cNvPr>
          <p:cNvGrpSpPr/>
          <p:nvPr/>
        </p:nvGrpSpPr>
        <p:grpSpPr>
          <a:xfrm>
            <a:off x="1031521" y="2880423"/>
            <a:ext cx="594686" cy="594686"/>
            <a:chOff x="2476375" y="3901778"/>
            <a:chExt cx="594686" cy="594686"/>
          </a:xfrm>
        </p:grpSpPr>
        <p:sp>
          <p:nvSpPr>
            <p:cNvPr id="49" name="PA_矩形 4">
              <a:extLst>
                <a:ext uri="{FF2B5EF4-FFF2-40B4-BE49-F238E27FC236}">
                  <a16:creationId xmlns:a16="http://schemas.microsoft.com/office/drawing/2014/main" id="{39BCFB36-A462-45FB-850A-39C880A61D5C}"/>
                </a:ext>
              </a:extLst>
            </p:cNvPr>
            <p:cNvSpPr/>
            <p:nvPr>
              <p:custDataLst>
                <p:tags r:id="rId4"/>
              </p:custDataLst>
            </p:nvPr>
          </p:nvSpPr>
          <p:spPr>
            <a:xfrm>
              <a:off x="2476375" y="3901778"/>
              <a:ext cx="594686" cy="594686"/>
            </a:xfrm>
            <a:prstGeom prst="rect">
              <a:avLst/>
            </a:prstGeom>
            <a:solidFill>
              <a:srgbClr val="3636D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Shape 3620">
              <a:extLst>
                <a:ext uri="{FF2B5EF4-FFF2-40B4-BE49-F238E27FC236}">
                  <a16:creationId xmlns:a16="http://schemas.microsoft.com/office/drawing/2014/main" id="{84AD4479-35C2-46FD-B91B-F37E9DD37BCB}"/>
                </a:ext>
              </a:extLst>
            </p:cNvPr>
            <p:cNvSpPr/>
            <p:nvPr/>
          </p:nvSpPr>
          <p:spPr>
            <a:xfrm>
              <a:off x="2596559"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2" name="TextBox 16">
            <a:extLst>
              <a:ext uri="{FF2B5EF4-FFF2-40B4-BE49-F238E27FC236}">
                <a16:creationId xmlns:a16="http://schemas.microsoft.com/office/drawing/2014/main" id="{C85228E7-4907-4EE7-88A4-D99FABE7EBE2}"/>
              </a:ext>
            </a:extLst>
          </p:cNvPr>
          <p:cNvSpPr txBox="1"/>
          <p:nvPr/>
        </p:nvSpPr>
        <p:spPr>
          <a:xfrm>
            <a:off x="1791865" y="2848629"/>
            <a:ext cx="9705399"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Deepak Shende, Ria </a:t>
            </a:r>
            <a:r>
              <a:rPr lang="en-US" sz="1000" dirty="0" err="1">
                <a:cs typeface="+mn-ea"/>
                <a:sym typeface="+mn-lt"/>
              </a:rPr>
              <a:t>Umahiya</a:t>
            </a:r>
            <a:r>
              <a:rPr lang="en-US" sz="1000" dirty="0">
                <a:cs typeface="+mn-ea"/>
                <a:sym typeface="+mn-lt"/>
              </a:rPr>
              <a:t>, Monika </a:t>
            </a:r>
            <a:r>
              <a:rPr lang="en-US" sz="1000" dirty="0" err="1">
                <a:cs typeface="+mn-ea"/>
                <a:sym typeface="+mn-lt"/>
              </a:rPr>
              <a:t>Raghorte</a:t>
            </a:r>
            <a:r>
              <a:rPr lang="en-US" sz="1000" dirty="0">
                <a:cs typeface="+mn-ea"/>
                <a:sym typeface="+mn-lt"/>
              </a:rPr>
              <a:t>, Aishwarya </a:t>
            </a:r>
            <a:r>
              <a:rPr lang="en-US" sz="1000" dirty="0" err="1">
                <a:cs typeface="+mn-ea"/>
                <a:sym typeface="+mn-lt"/>
              </a:rPr>
              <a:t>Bhisikar</a:t>
            </a:r>
            <a:r>
              <a:rPr lang="en-US" sz="1000" dirty="0">
                <a:cs typeface="+mn-ea"/>
                <a:sym typeface="+mn-lt"/>
              </a:rPr>
              <a:t>, Anup </a:t>
            </a:r>
            <a:r>
              <a:rPr lang="en-US" sz="1000" dirty="0" err="1">
                <a:cs typeface="+mn-ea"/>
                <a:sym typeface="+mn-lt"/>
              </a:rPr>
              <a:t>Bhange</a:t>
            </a:r>
            <a:r>
              <a:rPr lang="en-US" sz="1000" dirty="0">
                <a:cs typeface="+mn-ea"/>
                <a:sym typeface="+mn-lt"/>
              </a:rPr>
              <a:t>, "Al Based Voice Assistant Using Python", Journal of Emerging Technologies and Innovative Project (JETIR), February 2019, Volume 6.</a:t>
            </a:r>
          </a:p>
        </p:txBody>
      </p:sp>
      <p:grpSp>
        <p:nvGrpSpPr>
          <p:cNvPr id="53" name="组合 52">
            <a:extLst>
              <a:ext uri="{FF2B5EF4-FFF2-40B4-BE49-F238E27FC236}">
                <a16:creationId xmlns:a16="http://schemas.microsoft.com/office/drawing/2014/main" id="{25DD172B-BF30-4B44-84AC-42522AE06672}"/>
              </a:ext>
            </a:extLst>
          </p:cNvPr>
          <p:cNvGrpSpPr/>
          <p:nvPr/>
        </p:nvGrpSpPr>
        <p:grpSpPr>
          <a:xfrm>
            <a:off x="1031521" y="1893741"/>
            <a:ext cx="594686" cy="594686"/>
            <a:chOff x="9107253" y="1298026"/>
            <a:chExt cx="594686" cy="594686"/>
          </a:xfrm>
        </p:grpSpPr>
        <p:sp>
          <p:nvSpPr>
            <p:cNvPr id="54" name="PA_矩形 4">
              <a:extLst>
                <a:ext uri="{FF2B5EF4-FFF2-40B4-BE49-F238E27FC236}">
                  <a16:creationId xmlns:a16="http://schemas.microsoft.com/office/drawing/2014/main" id="{6963BE3B-63E4-4A9A-BF97-B563C750FAF7}"/>
                </a:ext>
              </a:extLst>
            </p:cNvPr>
            <p:cNvSpPr/>
            <p:nvPr>
              <p:custDataLst>
                <p:tags r:id="rId3"/>
              </p:custDataLst>
            </p:nvPr>
          </p:nvSpPr>
          <p:spPr>
            <a:xfrm>
              <a:off x="9107253" y="1298026"/>
              <a:ext cx="594686" cy="594686"/>
            </a:xfrm>
            <a:prstGeom prst="rect">
              <a:avLst/>
            </a:prstGeom>
            <a:solidFill>
              <a:srgbClr val="4CDFD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5" name="Shape 3602">
              <a:extLst>
                <a:ext uri="{FF2B5EF4-FFF2-40B4-BE49-F238E27FC236}">
                  <a16:creationId xmlns:a16="http://schemas.microsoft.com/office/drawing/2014/main" id="{5DB34E95-3295-444D-B65C-6B3CB99B2FF0}"/>
                </a:ext>
              </a:extLst>
            </p:cNvPr>
            <p:cNvSpPr/>
            <p:nvPr/>
          </p:nvSpPr>
          <p:spPr>
            <a:xfrm>
              <a:off x="9272912" y="1408643"/>
              <a:ext cx="271601" cy="37345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57" name="TextBox 19">
            <a:extLst>
              <a:ext uri="{FF2B5EF4-FFF2-40B4-BE49-F238E27FC236}">
                <a16:creationId xmlns:a16="http://schemas.microsoft.com/office/drawing/2014/main" id="{DB3783DB-E3DE-4517-A088-6CF1B6D128EB}"/>
              </a:ext>
            </a:extLst>
          </p:cNvPr>
          <p:cNvSpPr txBox="1"/>
          <p:nvPr/>
        </p:nvSpPr>
        <p:spPr>
          <a:xfrm>
            <a:off x="1791865" y="1822731"/>
            <a:ext cx="9705400"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Deny Nancy, </a:t>
            </a:r>
            <a:r>
              <a:rPr lang="en-US" sz="1000" dirty="0" err="1">
                <a:cs typeface="+mn-ea"/>
                <a:sym typeface="+mn-lt"/>
              </a:rPr>
              <a:t>Sumithra</a:t>
            </a:r>
            <a:r>
              <a:rPr lang="en-US" sz="1000" dirty="0">
                <a:cs typeface="+mn-ea"/>
                <a:sym typeface="+mn-lt"/>
              </a:rPr>
              <a:t> Praveen, </a:t>
            </a:r>
            <a:r>
              <a:rPr lang="en-US" sz="1000" dirty="0" err="1">
                <a:cs typeface="+mn-ea"/>
                <a:sym typeface="+mn-lt"/>
              </a:rPr>
              <a:t>Anushria</a:t>
            </a:r>
            <a:r>
              <a:rPr lang="en-US" sz="1000" dirty="0">
                <a:cs typeface="+mn-ea"/>
                <a:sym typeface="+mn-lt"/>
              </a:rPr>
              <a:t> Sai, </a:t>
            </a:r>
            <a:r>
              <a:rPr lang="en-US" sz="1000" dirty="0" err="1">
                <a:cs typeface="+mn-ea"/>
                <a:sym typeface="+mn-lt"/>
              </a:rPr>
              <a:t>M.Ganga</a:t>
            </a:r>
            <a:r>
              <a:rPr lang="en-US" sz="1000" dirty="0">
                <a:cs typeface="+mn-ea"/>
                <a:sym typeface="+mn-lt"/>
              </a:rPr>
              <a:t>, </a:t>
            </a:r>
            <a:r>
              <a:rPr lang="en-US" sz="1000" dirty="0" err="1">
                <a:cs typeface="+mn-ea"/>
                <a:sym typeface="+mn-lt"/>
              </a:rPr>
              <a:t>R.S.Abisree</a:t>
            </a:r>
            <a:r>
              <a:rPr lang="en-US" sz="1000" dirty="0">
                <a:cs typeface="+mn-ea"/>
                <a:sym typeface="+mn-lt"/>
              </a:rPr>
              <a:t>, "Voice Assistant Application for a college Website", International Journal of Recent Technology and Engineering (IJRTE) ISSN: 2277-3878, Volume-7,April 2019.</a:t>
            </a:r>
          </a:p>
        </p:txBody>
      </p:sp>
      <p:grpSp>
        <p:nvGrpSpPr>
          <p:cNvPr id="58" name="组合 57">
            <a:extLst>
              <a:ext uri="{FF2B5EF4-FFF2-40B4-BE49-F238E27FC236}">
                <a16:creationId xmlns:a16="http://schemas.microsoft.com/office/drawing/2014/main" id="{07839E5B-D19C-4CB9-9DB0-A21FED866DA4}"/>
              </a:ext>
            </a:extLst>
          </p:cNvPr>
          <p:cNvGrpSpPr/>
          <p:nvPr/>
        </p:nvGrpSpPr>
        <p:grpSpPr>
          <a:xfrm>
            <a:off x="967982" y="3879407"/>
            <a:ext cx="594686" cy="594686"/>
            <a:chOff x="9120940" y="3901778"/>
            <a:chExt cx="594686" cy="594686"/>
          </a:xfrm>
        </p:grpSpPr>
        <p:sp>
          <p:nvSpPr>
            <p:cNvPr id="59" name="PA_矩形 4">
              <a:extLst>
                <a:ext uri="{FF2B5EF4-FFF2-40B4-BE49-F238E27FC236}">
                  <a16:creationId xmlns:a16="http://schemas.microsoft.com/office/drawing/2014/main" id="{A79B6BE0-0091-45F9-9469-7FB78F8DFD45}"/>
                </a:ext>
              </a:extLst>
            </p:cNvPr>
            <p:cNvSpPr/>
            <p:nvPr>
              <p:custDataLst>
                <p:tags r:id="rId2"/>
              </p:custDataLst>
            </p:nvPr>
          </p:nvSpPr>
          <p:spPr>
            <a:xfrm>
              <a:off x="9120940" y="3901778"/>
              <a:ext cx="594686" cy="594686"/>
            </a:xfrm>
            <a:prstGeom prst="rect">
              <a:avLst/>
            </a:prstGeom>
            <a:solidFill>
              <a:srgbClr val="407ED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Shape 3767">
              <a:extLst>
                <a:ext uri="{FF2B5EF4-FFF2-40B4-BE49-F238E27FC236}">
                  <a16:creationId xmlns:a16="http://schemas.microsoft.com/office/drawing/2014/main" id="{4B9F04B6-571F-46B4-B7FA-FB9A7733F836}"/>
                </a:ext>
              </a:extLst>
            </p:cNvPr>
            <p:cNvSpPr/>
            <p:nvPr/>
          </p:nvSpPr>
          <p:spPr>
            <a:xfrm>
              <a:off x="9217870" y="4012395"/>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8100" tIns="38100" rIns="38100" bIns="38100" anchor="ctr"/>
            <a:lstStyle/>
            <a:p>
              <a:endParaRPr>
                <a:cs typeface="+mn-ea"/>
                <a:sym typeface="+mn-lt"/>
              </a:endParaRPr>
            </a:p>
          </p:txBody>
        </p:sp>
      </p:grpSp>
      <p:sp>
        <p:nvSpPr>
          <p:cNvPr id="62" name="TextBox 22">
            <a:extLst>
              <a:ext uri="{FF2B5EF4-FFF2-40B4-BE49-F238E27FC236}">
                <a16:creationId xmlns:a16="http://schemas.microsoft.com/office/drawing/2014/main" id="{42A399BE-1CD7-4F95-AA97-1E9FD68287DF}"/>
              </a:ext>
            </a:extLst>
          </p:cNvPr>
          <p:cNvSpPr txBox="1"/>
          <p:nvPr/>
        </p:nvSpPr>
        <p:spPr>
          <a:xfrm>
            <a:off x="1791866" y="3878365"/>
            <a:ext cx="7745673" cy="438197"/>
          </a:xfrm>
          <a:prstGeom prst="rect">
            <a:avLst/>
          </a:prstGeom>
          <a:noFill/>
        </p:spPr>
        <p:txBody>
          <a:bodyPr wrap="square" lIns="0" tIns="0" rIns="91440" bIns="0" rtlCol="0">
            <a:spAutoFit/>
          </a:bodyPr>
          <a:lstStyle/>
          <a:p>
            <a:pPr algn="just">
              <a:lnSpc>
                <a:spcPct val="150000"/>
              </a:lnSpc>
            </a:pPr>
            <a:r>
              <a:rPr lang="en-US" sz="1000" dirty="0">
                <a:cs typeface="+mn-ea"/>
                <a:sym typeface="+mn-lt"/>
              </a:rPr>
              <a:t>.</a:t>
            </a:r>
            <a:r>
              <a:rPr lang="en-US" sz="1000" dirty="0" err="1">
                <a:cs typeface="+mn-ea"/>
                <a:sym typeface="+mn-lt"/>
              </a:rPr>
              <a:t>Dr.Kshama</a:t>
            </a:r>
            <a:r>
              <a:rPr lang="en-US" sz="1000" dirty="0">
                <a:cs typeface="+mn-ea"/>
                <a:sym typeface="+mn-lt"/>
              </a:rPr>
              <a:t> </a:t>
            </a:r>
            <a:r>
              <a:rPr lang="en-US" sz="1000" dirty="0" err="1">
                <a:cs typeface="+mn-ea"/>
                <a:sym typeface="+mn-lt"/>
              </a:rPr>
              <a:t>V.Kulhalli</a:t>
            </a:r>
            <a:r>
              <a:rPr lang="en-US" sz="1000" dirty="0">
                <a:cs typeface="+mn-ea"/>
                <a:sym typeface="+mn-lt"/>
              </a:rPr>
              <a:t>, </a:t>
            </a:r>
            <a:r>
              <a:rPr lang="en-US" sz="1000" dirty="0" err="1">
                <a:cs typeface="+mn-ea"/>
                <a:sym typeface="+mn-lt"/>
              </a:rPr>
              <a:t>Dr.Kotrappa</a:t>
            </a:r>
            <a:r>
              <a:rPr lang="en-US" sz="1000" dirty="0">
                <a:cs typeface="+mn-ea"/>
                <a:sym typeface="+mn-lt"/>
              </a:rPr>
              <a:t> </a:t>
            </a:r>
            <a:r>
              <a:rPr lang="en-US" sz="1000" dirty="0" err="1">
                <a:cs typeface="+mn-ea"/>
                <a:sym typeface="+mn-lt"/>
              </a:rPr>
              <a:t>Sirbi</a:t>
            </a:r>
            <a:r>
              <a:rPr lang="en-US" sz="1000" dirty="0">
                <a:cs typeface="+mn-ea"/>
                <a:sym typeface="+mn-lt"/>
              </a:rPr>
              <a:t>, </a:t>
            </a:r>
            <a:r>
              <a:rPr lang="en-US" sz="1000" dirty="0" err="1">
                <a:cs typeface="+mn-ea"/>
                <a:sym typeface="+mn-lt"/>
              </a:rPr>
              <a:t>Mr.Abhijit</a:t>
            </a:r>
            <a:r>
              <a:rPr lang="en-US" sz="1000" dirty="0">
                <a:cs typeface="+mn-ea"/>
                <a:sym typeface="+mn-lt"/>
              </a:rPr>
              <a:t> J. </a:t>
            </a:r>
            <a:r>
              <a:rPr lang="en-US" sz="1000" dirty="0" err="1">
                <a:cs typeface="+mn-ea"/>
                <a:sym typeface="+mn-lt"/>
              </a:rPr>
              <a:t>Patankar</a:t>
            </a:r>
            <a:r>
              <a:rPr lang="en-US" sz="1000" dirty="0">
                <a:cs typeface="+mn-ea"/>
                <a:sym typeface="+mn-lt"/>
              </a:rPr>
              <a:t>, "Personal Assistant with Voice Recognition Intelligence", International Journal of Engineering Project and Technology. ISSN 0974-3154 Volume 10, Number 1 (2017).</a:t>
            </a:r>
          </a:p>
        </p:txBody>
      </p:sp>
      <p:sp>
        <p:nvSpPr>
          <p:cNvPr id="2" name="TextBox 12">
            <a:extLst>
              <a:ext uri="{FF2B5EF4-FFF2-40B4-BE49-F238E27FC236}">
                <a16:creationId xmlns:a16="http://schemas.microsoft.com/office/drawing/2014/main" id="{6A9FE3E7-75C9-9600-B02C-84D2DC9B494D}"/>
              </a:ext>
            </a:extLst>
          </p:cNvPr>
          <p:cNvSpPr txBox="1"/>
          <p:nvPr/>
        </p:nvSpPr>
        <p:spPr>
          <a:xfrm>
            <a:off x="3431251" y="4788653"/>
            <a:ext cx="4442578" cy="1361527"/>
          </a:xfrm>
          <a:prstGeom prst="rect">
            <a:avLst/>
          </a:prstGeom>
          <a:noFill/>
        </p:spPr>
        <p:txBody>
          <a:bodyPr wrap="square" lIns="0" tIns="0" rIns="91440" bIns="0" rtlCol="0">
            <a:spAutoFit/>
          </a:bodyPr>
          <a:lstStyle/>
          <a:p>
            <a:pPr algn="just">
              <a:lnSpc>
                <a:spcPct val="150000"/>
              </a:lnSpc>
            </a:pPr>
            <a:r>
              <a:rPr lang="en-US" sz="1000" dirty="0">
                <a:cs typeface="+mn-ea"/>
                <a:sym typeface="+mn-lt"/>
              </a:rPr>
              <a:t>Y. Lee, N. Kim, J. Jeong and I. -Y. Kwak, "Experimental Case Study of Self-Supervised Le. Isha S. Dubey, Jyotsna S. Verma, </a:t>
            </a:r>
            <a:r>
              <a:rPr lang="en-US" sz="1000" dirty="0" err="1">
                <a:cs typeface="+mn-ea"/>
                <a:sym typeface="+mn-lt"/>
              </a:rPr>
              <a:t>Ms.Arundhati</a:t>
            </a:r>
            <a:r>
              <a:rPr lang="en-US" sz="1000" dirty="0">
                <a:cs typeface="+mn-ea"/>
                <a:sym typeface="+mn-lt"/>
              </a:rPr>
              <a:t> </a:t>
            </a:r>
            <a:r>
              <a:rPr lang="en-US" sz="1000" dirty="0" err="1">
                <a:cs typeface="+mn-ea"/>
                <a:sym typeface="+mn-lt"/>
              </a:rPr>
              <a:t>Mehendale</a:t>
            </a:r>
            <a:r>
              <a:rPr lang="en-US" sz="1000" dirty="0">
                <a:cs typeface="+mn-ea"/>
                <a:sym typeface="+mn-lt"/>
              </a:rPr>
              <a:t>, "An Assistive System for Visually Impaired using Raspberry Pi", International Journal of Engineering Project &amp; Technology (IJERT), Volume 8, May-2019.arning for Voice Spoofing Detection," in IEEE Access, vol. 11, pp. 24216-24226, 2023, </a:t>
            </a:r>
            <a:r>
              <a:rPr lang="en-US" sz="1000" dirty="0" err="1">
                <a:cs typeface="+mn-ea"/>
                <a:sym typeface="+mn-lt"/>
              </a:rPr>
              <a:t>doi</a:t>
            </a:r>
            <a:r>
              <a:rPr lang="en-US" sz="1000" dirty="0">
                <a:cs typeface="+mn-ea"/>
                <a:sym typeface="+mn-lt"/>
              </a:rPr>
              <a:t>: 10.1109/ACCESS.2023.3254880.</a:t>
            </a:r>
          </a:p>
        </p:txBody>
      </p:sp>
      <p:grpSp>
        <p:nvGrpSpPr>
          <p:cNvPr id="3" name="组合 44">
            <a:extLst>
              <a:ext uri="{FF2B5EF4-FFF2-40B4-BE49-F238E27FC236}">
                <a16:creationId xmlns:a16="http://schemas.microsoft.com/office/drawing/2014/main" id="{7C107D7D-83BC-E33C-83FE-756131D859E9}"/>
              </a:ext>
            </a:extLst>
          </p:cNvPr>
          <p:cNvGrpSpPr/>
          <p:nvPr/>
        </p:nvGrpSpPr>
        <p:grpSpPr>
          <a:xfrm>
            <a:off x="2720653" y="4806983"/>
            <a:ext cx="594686" cy="594686"/>
            <a:chOff x="2473756" y="1298026"/>
            <a:chExt cx="594686" cy="594686"/>
          </a:xfrm>
        </p:grpSpPr>
        <p:sp>
          <p:nvSpPr>
            <p:cNvPr id="7" name="PA_矩形 4">
              <a:extLst>
                <a:ext uri="{FF2B5EF4-FFF2-40B4-BE49-F238E27FC236}">
                  <a16:creationId xmlns:a16="http://schemas.microsoft.com/office/drawing/2014/main" id="{1F7A89B5-FF42-3FCC-3C6C-5ABF521224F5}"/>
                </a:ext>
              </a:extLst>
            </p:cNvPr>
            <p:cNvSpPr/>
            <p:nvPr>
              <p:custDataLst>
                <p:tags r:id="rId1"/>
              </p:custDataLst>
            </p:nvPr>
          </p:nvSpPr>
          <p:spPr>
            <a:xfrm>
              <a:off x="2473756" y="1298026"/>
              <a:ext cx="594686" cy="594686"/>
            </a:xfrm>
            <a:prstGeom prst="rect">
              <a:avLst/>
            </a:prstGeom>
            <a:solidFill>
              <a:srgbClr val="7611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8" name="Shape 3624">
              <a:extLst>
                <a:ext uri="{FF2B5EF4-FFF2-40B4-BE49-F238E27FC236}">
                  <a16:creationId xmlns:a16="http://schemas.microsoft.com/office/drawing/2014/main" id="{58631158-B5D3-99CA-CD16-878861CDE325}"/>
                </a:ext>
              </a:extLst>
            </p:cNvPr>
            <p:cNvSpPr/>
            <p:nvPr/>
          </p:nvSpPr>
          <p:spPr>
            <a:xfrm>
              <a:off x="2613534" y="142561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endParaRPr>
                <a:cs typeface="+mn-ea"/>
                <a:sym typeface="+mn-lt"/>
              </a:endParaRPr>
            </a:p>
          </p:txBody>
        </p:sp>
      </p:grpSp>
    </p:spTree>
    <p:extLst>
      <p:ext uri="{BB962C8B-B14F-4D97-AF65-F5344CB8AC3E}">
        <p14:creationId xmlns:p14="http://schemas.microsoft.com/office/powerpoint/2010/main" val="2298164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3" presetClass="entr" presetSubtype="528" fill="hold" nodeType="withEffect">
                                  <p:stCondLst>
                                    <p:cond delay="22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anim calcmode="lin" valueType="num">
                                      <p:cBhvr>
                                        <p:cTn id="15" dur="500" fill="hold"/>
                                        <p:tgtEl>
                                          <p:spTgt spid="45"/>
                                        </p:tgtEl>
                                        <p:attrNameLst>
                                          <p:attrName>ppt_x</p:attrName>
                                        </p:attrNameLst>
                                      </p:cBhvr>
                                      <p:tavLst>
                                        <p:tav tm="0">
                                          <p:val>
                                            <p:fltVal val="0.5"/>
                                          </p:val>
                                        </p:tav>
                                        <p:tav tm="100000">
                                          <p:val>
                                            <p:strVal val="#ppt_x"/>
                                          </p:val>
                                        </p:tav>
                                      </p:tavLst>
                                    </p:anim>
                                    <p:anim calcmode="lin" valueType="num">
                                      <p:cBhvr>
                                        <p:cTn id="16" dur="500" fill="hold"/>
                                        <p:tgtEl>
                                          <p:spTgt spid="45"/>
                                        </p:tgtEl>
                                        <p:attrNameLst>
                                          <p:attrName>ppt_y</p:attrName>
                                        </p:attrNameLst>
                                      </p:cBhvr>
                                      <p:tavLst>
                                        <p:tav tm="0">
                                          <p:val>
                                            <p:fltVal val="0.5"/>
                                          </p:val>
                                        </p:tav>
                                        <p:tav tm="100000">
                                          <p:val>
                                            <p:strVal val="#ppt_y"/>
                                          </p:val>
                                        </p:tav>
                                      </p:tavLst>
                                    </p:anim>
                                  </p:childTnLst>
                                </p:cTn>
                              </p:par>
                              <p:par>
                                <p:cTn id="17" presetID="47" presetClass="entr" presetSubtype="0" fill="hold" grpId="0" nodeType="withEffect">
                                  <p:stCondLst>
                                    <p:cond delay="28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anim calcmode="lin" valueType="num">
                                      <p:cBhvr>
                                        <p:cTn id="20" dur="750" fill="hold"/>
                                        <p:tgtEl>
                                          <p:spTgt spid="44"/>
                                        </p:tgtEl>
                                        <p:attrNameLst>
                                          <p:attrName>ppt_x</p:attrName>
                                        </p:attrNameLst>
                                      </p:cBhvr>
                                      <p:tavLst>
                                        <p:tav tm="0">
                                          <p:val>
                                            <p:strVal val="#ppt_x"/>
                                          </p:val>
                                        </p:tav>
                                        <p:tav tm="100000">
                                          <p:val>
                                            <p:strVal val="#ppt_x"/>
                                          </p:val>
                                        </p:tav>
                                      </p:tavLst>
                                    </p:anim>
                                    <p:anim calcmode="lin" valueType="num">
                                      <p:cBhvr>
                                        <p:cTn id="21" dur="750" fill="hold"/>
                                        <p:tgtEl>
                                          <p:spTgt spid="44"/>
                                        </p:tgtEl>
                                        <p:attrNameLst>
                                          <p:attrName>ppt_y</p:attrName>
                                        </p:attrNameLst>
                                      </p:cBhvr>
                                      <p:tavLst>
                                        <p:tav tm="0">
                                          <p:val>
                                            <p:strVal val="#ppt_y-.1"/>
                                          </p:val>
                                        </p:tav>
                                        <p:tav tm="100000">
                                          <p:val>
                                            <p:strVal val="#ppt_y"/>
                                          </p:val>
                                        </p:tav>
                                      </p:tavLst>
                                    </p:anim>
                                  </p:childTnLst>
                                </p:cTn>
                              </p:par>
                              <p:par>
                                <p:cTn id="22" presetID="53" presetClass="entr" presetSubtype="528" fill="hold" nodeType="withEffect">
                                  <p:stCondLst>
                                    <p:cond delay="400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fltVal val="0.5"/>
                                          </p:val>
                                        </p:tav>
                                        <p:tav tm="100000">
                                          <p:val>
                                            <p:strVal val="#ppt_x"/>
                                          </p:val>
                                        </p:tav>
                                      </p:tavLst>
                                    </p:anim>
                                    <p:anim calcmode="lin" valueType="num">
                                      <p:cBhvr>
                                        <p:cTn id="28" dur="500" fill="hold"/>
                                        <p:tgtEl>
                                          <p:spTgt spid="48"/>
                                        </p:tgtEl>
                                        <p:attrNameLst>
                                          <p:attrName>ppt_y</p:attrName>
                                        </p:attrNameLst>
                                      </p:cBhvr>
                                      <p:tavLst>
                                        <p:tav tm="0">
                                          <p:val>
                                            <p:fltVal val="0.5"/>
                                          </p:val>
                                        </p:tav>
                                        <p:tav tm="100000">
                                          <p:val>
                                            <p:strVal val="#ppt_y"/>
                                          </p:val>
                                        </p:tav>
                                      </p:tavLst>
                                    </p:anim>
                                  </p:childTnLst>
                                </p:cTn>
                              </p:par>
                              <p:par>
                                <p:cTn id="29" presetID="47" presetClass="entr" presetSubtype="0" fill="hold" grpId="0" nodeType="withEffect">
                                  <p:stCondLst>
                                    <p:cond delay="45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750"/>
                                        <p:tgtEl>
                                          <p:spTgt spid="52"/>
                                        </p:tgtEl>
                                      </p:cBhvr>
                                    </p:animEffect>
                                    <p:anim calcmode="lin" valueType="num">
                                      <p:cBhvr>
                                        <p:cTn id="32" dur="750" fill="hold"/>
                                        <p:tgtEl>
                                          <p:spTgt spid="52"/>
                                        </p:tgtEl>
                                        <p:attrNameLst>
                                          <p:attrName>ppt_x</p:attrName>
                                        </p:attrNameLst>
                                      </p:cBhvr>
                                      <p:tavLst>
                                        <p:tav tm="0">
                                          <p:val>
                                            <p:strVal val="#ppt_x"/>
                                          </p:val>
                                        </p:tav>
                                        <p:tav tm="100000">
                                          <p:val>
                                            <p:strVal val="#ppt_x"/>
                                          </p:val>
                                        </p:tav>
                                      </p:tavLst>
                                    </p:anim>
                                    <p:anim calcmode="lin" valueType="num">
                                      <p:cBhvr>
                                        <p:cTn id="33" dur="750" fill="hold"/>
                                        <p:tgtEl>
                                          <p:spTgt spid="52"/>
                                        </p:tgtEl>
                                        <p:attrNameLst>
                                          <p:attrName>ppt_y</p:attrName>
                                        </p:attrNameLst>
                                      </p:cBhvr>
                                      <p:tavLst>
                                        <p:tav tm="0">
                                          <p:val>
                                            <p:strVal val="#ppt_y-.1"/>
                                          </p:val>
                                        </p:tav>
                                        <p:tav tm="100000">
                                          <p:val>
                                            <p:strVal val="#ppt_y"/>
                                          </p:val>
                                        </p:tav>
                                      </p:tavLst>
                                    </p:anim>
                                  </p:childTnLst>
                                </p:cTn>
                              </p:par>
                              <p:par>
                                <p:cTn id="34" presetID="53" presetClass="entr" presetSubtype="528" fill="hold" nodeType="withEffect">
                                  <p:stCondLst>
                                    <p:cond delay="31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anim calcmode="lin" valueType="num">
                                      <p:cBhvr>
                                        <p:cTn id="39" dur="500" fill="hold"/>
                                        <p:tgtEl>
                                          <p:spTgt spid="53"/>
                                        </p:tgtEl>
                                        <p:attrNameLst>
                                          <p:attrName>ppt_x</p:attrName>
                                        </p:attrNameLst>
                                      </p:cBhvr>
                                      <p:tavLst>
                                        <p:tav tm="0">
                                          <p:val>
                                            <p:fltVal val="0.5"/>
                                          </p:val>
                                        </p:tav>
                                        <p:tav tm="100000">
                                          <p:val>
                                            <p:strVal val="#ppt_x"/>
                                          </p:val>
                                        </p:tav>
                                      </p:tavLst>
                                    </p:anim>
                                    <p:anim calcmode="lin" valueType="num">
                                      <p:cBhvr>
                                        <p:cTn id="40" dur="500" fill="hold"/>
                                        <p:tgtEl>
                                          <p:spTgt spid="53"/>
                                        </p:tgtEl>
                                        <p:attrNameLst>
                                          <p:attrName>ppt_y</p:attrName>
                                        </p:attrNameLst>
                                      </p:cBhvr>
                                      <p:tavLst>
                                        <p:tav tm="0">
                                          <p:val>
                                            <p:fltVal val="0.5"/>
                                          </p:val>
                                        </p:tav>
                                        <p:tav tm="100000">
                                          <p:val>
                                            <p:strVal val="#ppt_y"/>
                                          </p:val>
                                        </p:tav>
                                      </p:tavLst>
                                    </p:anim>
                                  </p:childTnLst>
                                </p:cTn>
                              </p:par>
                              <p:par>
                                <p:cTn id="41" presetID="47" presetClass="entr" presetSubtype="0" fill="hold" grpId="0" nodeType="withEffect">
                                  <p:stCondLst>
                                    <p:cond delay="3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anim calcmode="lin" valueType="num">
                                      <p:cBhvr>
                                        <p:cTn id="44" dur="750" fill="hold"/>
                                        <p:tgtEl>
                                          <p:spTgt spid="57"/>
                                        </p:tgtEl>
                                        <p:attrNameLst>
                                          <p:attrName>ppt_x</p:attrName>
                                        </p:attrNameLst>
                                      </p:cBhvr>
                                      <p:tavLst>
                                        <p:tav tm="0">
                                          <p:val>
                                            <p:strVal val="#ppt_x"/>
                                          </p:val>
                                        </p:tav>
                                        <p:tav tm="100000">
                                          <p:val>
                                            <p:strVal val="#ppt_x"/>
                                          </p:val>
                                        </p:tav>
                                      </p:tavLst>
                                    </p:anim>
                                    <p:anim calcmode="lin" valueType="num">
                                      <p:cBhvr>
                                        <p:cTn id="45" dur="750" fill="hold"/>
                                        <p:tgtEl>
                                          <p:spTgt spid="57"/>
                                        </p:tgtEl>
                                        <p:attrNameLst>
                                          <p:attrName>ppt_y</p:attrName>
                                        </p:attrNameLst>
                                      </p:cBhvr>
                                      <p:tavLst>
                                        <p:tav tm="0">
                                          <p:val>
                                            <p:strVal val="#ppt_y-.1"/>
                                          </p:val>
                                        </p:tav>
                                        <p:tav tm="100000">
                                          <p:val>
                                            <p:strVal val="#ppt_y"/>
                                          </p:val>
                                        </p:tav>
                                      </p:tavLst>
                                    </p:anim>
                                  </p:childTnLst>
                                </p:cTn>
                              </p:par>
                              <p:par>
                                <p:cTn id="46" presetID="53" presetClass="entr" presetSubtype="528" fill="hold" nodeType="withEffect">
                                  <p:stCondLst>
                                    <p:cond delay="4800"/>
                                  </p:stCondLst>
                                  <p:childTnLst>
                                    <p:set>
                                      <p:cBhvr>
                                        <p:cTn id="47" dur="1" fill="hold">
                                          <p:stCondLst>
                                            <p:cond delay="0"/>
                                          </p:stCondLst>
                                        </p:cTn>
                                        <p:tgtEl>
                                          <p:spTgt spid="58"/>
                                        </p:tgtEl>
                                        <p:attrNameLst>
                                          <p:attrName>style.visibility</p:attrName>
                                        </p:attrNameLst>
                                      </p:cBhvr>
                                      <p:to>
                                        <p:strVal val="visible"/>
                                      </p:to>
                                    </p:set>
                                    <p:anim calcmode="lin" valueType="num">
                                      <p:cBhvr>
                                        <p:cTn id="48" dur="500" fill="hold"/>
                                        <p:tgtEl>
                                          <p:spTgt spid="58"/>
                                        </p:tgtEl>
                                        <p:attrNameLst>
                                          <p:attrName>ppt_w</p:attrName>
                                        </p:attrNameLst>
                                      </p:cBhvr>
                                      <p:tavLst>
                                        <p:tav tm="0">
                                          <p:val>
                                            <p:fltVal val="0"/>
                                          </p:val>
                                        </p:tav>
                                        <p:tav tm="100000">
                                          <p:val>
                                            <p:strVal val="#ppt_w"/>
                                          </p:val>
                                        </p:tav>
                                      </p:tavLst>
                                    </p:anim>
                                    <p:anim calcmode="lin" valueType="num">
                                      <p:cBhvr>
                                        <p:cTn id="49" dur="500" fill="hold"/>
                                        <p:tgtEl>
                                          <p:spTgt spid="58"/>
                                        </p:tgtEl>
                                        <p:attrNameLst>
                                          <p:attrName>ppt_h</p:attrName>
                                        </p:attrNameLst>
                                      </p:cBhvr>
                                      <p:tavLst>
                                        <p:tav tm="0">
                                          <p:val>
                                            <p:fltVal val="0"/>
                                          </p:val>
                                        </p:tav>
                                        <p:tav tm="100000">
                                          <p:val>
                                            <p:strVal val="#ppt_h"/>
                                          </p:val>
                                        </p:tav>
                                      </p:tavLst>
                                    </p:anim>
                                    <p:animEffect transition="in" filter="fade">
                                      <p:cBhvr>
                                        <p:cTn id="50" dur="500"/>
                                        <p:tgtEl>
                                          <p:spTgt spid="58"/>
                                        </p:tgtEl>
                                      </p:cBhvr>
                                    </p:animEffect>
                                    <p:anim calcmode="lin" valueType="num">
                                      <p:cBhvr>
                                        <p:cTn id="51" dur="500" fill="hold"/>
                                        <p:tgtEl>
                                          <p:spTgt spid="58"/>
                                        </p:tgtEl>
                                        <p:attrNameLst>
                                          <p:attrName>ppt_x</p:attrName>
                                        </p:attrNameLst>
                                      </p:cBhvr>
                                      <p:tavLst>
                                        <p:tav tm="0">
                                          <p:val>
                                            <p:fltVal val="0.5"/>
                                          </p:val>
                                        </p:tav>
                                        <p:tav tm="100000">
                                          <p:val>
                                            <p:strVal val="#ppt_x"/>
                                          </p:val>
                                        </p:tav>
                                      </p:tavLst>
                                    </p:anim>
                                    <p:anim calcmode="lin" valueType="num">
                                      <p:cBhvr>
                                        <p:cTn id="52" dur="500" fill="hold"/>
                                        <p:tgtEl>
                                          <p:spTgt spid="58"/>
                                        </p:tgtEl>
                                        <p:attrNameLst>
                                          <p:attrName>ppt_y</p:attrName>
                                        </p:attrNameLst>
                                      </p:cBhvr>
                                      <p:tavLst>
                                        <p:tav tm="0">
                                          <p:val>
                                            <p:fltVal val="0.5"/>
                                          </p:val>
                                        </p:tav>
                                        <p:tav tm="100000">
                                          <p:val>
                                            <p:strVal val="#ppt_y"/>
                                          </p:val>
                                        </p:tav>
                                      </p:tavLst>
                                    </p:anim>
                                  </p:childTnLst>
                                </p:cTn>
                              </p:par>
                              <p:par>
                                <p:cTn id="53" presetID="47" presetClass="entr" presetSubtype="0" fill="hold" grpId="0" nodeType="withEffect">
                                  <p:stCondLst>
                                    <p:cond delay="53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750"/>
                                        <p:tgtEl>
                                          <p:spTgt spid="62"/>
                                        </p:tgtEl>
                                      </p:cBhvr>
                                    </p:animEffect>
                                    <p:anim calcmode="lin" valueType="num">
                                      <p:cBhvr>
                                        <p:cTn id="56" dur="750" fill="hold"/>
                                        <p:tgtEl>
                                          <p:spTgt spid="62"/>
                                        </p:tgtEl>
                                        <p:attrNameLst>
                                          <p:attrName>ppt_x</p:attrName>
                                        </p:attrNameLst>
                                      </p:cBhvr>
                                      <p:tavLst>
                                        <p:tav tm="0">
                                          <p:val>
                                            <p:strVal val="#ppt_x"/>
                                          </p:val>
                                        </p:tav>
                                        <p:tav tm="100000">
                                          <p:val>
                                            <p:strVal val="#ppt_x"/>
                                          </p:val>
                                        </p:tav>
                                      </p:tavLst>
                                    </p:anim>
                                    <p:anim calcmode="lin" valueType="num">
                                      <p:cBhvr>
                                        <p:cTn id="57" dur="750" fill="hold"/>
                                        <p:tgtEl>
                                          <p:spTgt spid="62"/>
                                        </p:tgtEl>
                                        <p:attrNameLst>
                                          <p:attrName>ppt_y</p:attrName>
                                        </p:attrNameLst>
                                      </p:cBhvr>
                                      <p:tavLst>
                                        <p:tav tm="0">
                                          <p:val>
                                            <p:strVal val="#ppt_y-.1"/>
                                          </p:val>
                                        </p:tav>
                                        <p:tav tm="100000">
                                          <p:val>
                                            <p:strVal val="#ppt_y"/>
                                          </p:val>
                                        </p:tav>
                                      </p:tavLst>
                                    </p:anim>
                                  </p:childTnLst>
                                </p:cTn>
                              </p:par>
                              <p:par>
                                <p:cTn id="58" presetID="53" presetClass="entr" presetSubtype="528" fill="hold" nodeType="withEffect">
                                  <p:stCondLst>
                                    <p:cond delay="570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fill="hold"/>
                                        <p:tgtEl>
                                          <p:spTgt spid="3"/>
                                        </p:tgtEl>
                                        <p:attrNameLst>
                                          <p:attrName>ppt_w</p:attrName>
                                        </p:attrNameLst>
                                      </p:cBhvr>
                                      <p:tavLst>
                                        <p:tav tm="0">
                                          <p:val>
                                            <p:fltVal val="0"/>
                                          </p:val>
                                        </p:tav>
                                        <p:tav tm="100000">
                                          <p:val>
                                            <p:strVal val="#ppt_w"/>
                                          </p:val>
                                        </p:tav>
                                      </p:tavLst>
                                    </p:anim>
                                    <p:anim calcmode="lin" valueType="num">
                                      <p:cBhvr>
                                        <p:cTn id="61" dur="500" fill="hold"/>
                                        <p:tgtEl>
                                          <p:spTgt spid="3"/>
                                        </p:tgtEl>
                                        <p:attrNameLst>
                                          <p:attrName>ppt_h</p:attrName>
                                        </p:attrNameLst>
                                      </p:cBhvr>
                                      <p:tavLst>
                                        <p:tav tm="0">
                                          <p:val>
                                            <p:fltVal val="0"/>
                                          </p:val>
                                        </p:tav>
                                        <p:tav tm="100000">
                                          <p:val>
                                            <p:strVal val="#ppt_h"/>
                                          </p:val>
                                        </p:tav>
                                      </p:tavLst>
                                    </p:anim>
                                    <p:animEffect transition="in" filter="fade">
                                      <p:cBhvr>
                                        <p:cTn id="62" dur="500"/>
                                        <p:tgtEl>
                                          <p:spTgt spid="3"/>
                                        </p:tgtEl>
                                      </p:cBhvr>
                                    </p:animEffect>
                                    <p:anim calcmode="lin" valueType="num">
                                      <p:cBhvr>
                                        <p:cTn id="63" dur="500" fill="hold"/>
                                        <p:tgtEl>
                                          <p:spTgt spid="3"/>
                                        </p:tgtEl>
                                        <p:attrNameLst>
                                          <p:attrName>ppt_x</p:attrName>
                                        </p:attrNameLst>
                                      </p:cBhvr>
                                      <p:tavLst>
                                        <p:tav tm="0">
                                          <p:val>
                                            <p:fltVal val="0.5"/>
                                          </p:val>
                                        </p:tav>
                                        <p:tav tm="100000">
                                          <p:val>
                                            <p:strVal val="#ppt_x"/>
                                          </p:val>
                                        </p:tav>
                                      </p:tavLst>
                                    </p:anim>
                                    <p:anim calcmode="lin" valueType="num">
                                      <p:cBhvr>
                                        <p:cTn id="64" dur="500" fill="hold"/>
                                        <p:tgtEl>
                                          <p:spTgt spid="3"/>
                                        </p:tgtEl>
                                        <p:attrNameLst>
                                          <p:attrName>ppt_y</p:attrName>
                                        </p:attrNameLst>
                                      </p:cBhvr>
                                      <p:tavLst>
                                        <p:tav tm="0">
                                          <p:val>
                                            <p:fltVal val="0.5"/>
                                          </p:val>
                                        </p:tav>
                                        <p:tav tm="100000">
                                          <p:val>
                                            <p:strVal val="#ppt_y"/>
                                          </p:val>
                                        </p:tav>
                                      </p:tavLst>
                                    </p:anim>
                                  </p:childTnLst>
                                </p:cTn>
                              </p:par>
                              <p:par>
                                <p:cTn id="65" presetID="47" presetClass="entr" presetSubtype="0" fill="hold" grpId="0" nodeType="withEffect">
                                  <p:stCondLst>
                                    <p:cond delay="60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750"/>
                                        <p:tgtEl>
                                          <p:spTgt spid="2"/>
                                        </p:tgtEl>
                                      </p:cBhvr>
                                    </p:animEffect>
                                    <p:anim calcmode="lin" valueType="num">
                                      <p:cBhvr>
                                        <p:cTn id="68" dur="750" fill="hold"/>
                                        <p:tgtEl>
                                          <p:spTgt spid="2"/>
                                        </p:tgtEl>
                                        <p:attrNameLst>
                                          <p:attrName>ppt_x</p:attrName>
                                        </p:attrNameLst>
                                      </p:cBhvr>
                                      <p:tavLst>
                                        <p:tav tm="0">
                                          <p:val>
                                            <p:strVal val="#ppt_x"/>
                                          </p:val>
                                        </p:tav>
                                        <p:tav tm="100000">
                                          <p:val>
                                            <p:strVal val="#ppt_x"/>
                                          </p:val>
                                        </p:tav>
                                      </p:tavLst>
                                    </p:anim>
                                    <p:anim calcmode="lin" valueType="num">
                                      <p:cBhvr>
                                        <p:cTn id="6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7" grpId="0"/>
      <p:bldP spid="6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rgbClr val="407ED1"/>
            </a:gs>
            <a:gs pos="23000">
              <a:srgbClr val="4AC6D7"/>
            </a:gs>
            <a:gs pos="38000">
              <a:srgbClr val="47ADDA"/>
            </a:gs>
            <a:gs pos="100000">
              <a:srgbClr val="3644DB"/>
            </a:gs>
            <a:gs pos="0">
              <a:srgbClr val="4CDFD4"/>
            </a:gs>
          </a:gsLst>
          <a:lin ang="2700000" scaled="1"/>
          <a:tileRect/>
        </a:gradFill>
        <a:effectLst/>
      </p:bgPr>
    </p:bg>
    <p:spTree>
      <p:nvGrpSpPr>
        <p:cNvPr id="1" name=""/>
        <p:cNvGrpSpPr/>
        <p:nvPr/>
      </p:nvGrpSpPr>
      <p:grpSpPr>
        <a:xfrm>
          <a:off x="0" y="0"/>
          <a:ext cx="0" cy="0"/>
          <a:chOff x="0" y="0"/>
          <a:chExt cx="0" cy="0"/>
        </a:xfrm>
      </p:grpSpPr>
      <p:sp>
        <p:nvSpPr>
          <p:cNvPr id="5" name="圆角矩形 3">
            <a:extLst>
              <a:ext uri="{FF2B5EF4-FFF2-40B4-BE49-F238E27FC236}">
                <a16:creationId xmlns:a16="http://schemas.microsoft.com/office/drawing/2014/main" id="{3E3564D9-A279-40F6-9BEE-327D5D7279A2}"/>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a:extLst>
              <a:ext uri="{FF2B5EF4-FFF2-40B4-BE49-F238E27FC236}">
                <a16:creationId xmlns:a16="http://schemas.microsoft.com/office/drawing/2014/main" id="{26AAA558-6387-498C-9DBB-AF763E29223E}"/>
              </a:ext>
            </a:extLst>
          </p:cNvPr>
          <p:cNvPicPr>
            <a:picLocks noChangeAspect="1"/>
          </p:cNvPicPr>
          <p:nvPr/>
        </p:nvPicPr>
        <p:blipFill rotWithShape="1">
          <a:blip r:embed="rId3">
            <a:extLst>
              <a:ext uri="{28A0092B-C50C-407E-A947-70E740481C1C}">
                <a14:useLocalDpi xmlns:a14="http://schemas.microsoft.com/office/drawing/2010/main" val="0"/>
              </a:ext>
            </a:extLst>
          </a:blip>
          <a:srcRect r="25204" b="35513"/>
          <a:stretch/>
        </p:blipFill>
        <p:spPr>
          <a:xfrm rot="16200000">
            <a:off x="-1191703" y="2911327"/>
            <a:ext cx="2925580" cy="5044710"/>
          </a:xfrm>
          <a:prstGeom prst="rect">
            <a:avLst/>
          </a:prstGeom>
        </p:spPr>
      </p:pic>
      <p:sp>
        <p:nvSpPr>
          <p:cNvPr id="7" name="文本框 6">
            <a:extLst>
              <a:ext uri="{FF2B5EF4-FFF2-40B4-BE49-F238E27FC236}">
                <a16:creationId xmlns:a16="http://schemas.microsoft.com/office/drawing/2014/main" id="{9E509401-BD0B-49F1-AE08-C05331C250E1}"/>
              </a:ext>
            </a:extLst>
          </p:cNvPr>
          <p:cNvSpPr txBox="1"/>
          <p:nvPr/>
        </p:nvSpPr>
        <p:spPr>
          <a:xfrm>
            <a:off x="761755" y="1710371"/>
            <a:ext cx="4124805" cy="307777"/>
          </a:xfrm>
          <a:prstGeom prst="rect">
            <a:avLst/>
          </a:prstGeom>
          <a:noFill/>
        </p:spPr>
        <p:txBody>
          <a:bodyPr wrap="square" rtlCol="0">
            <a:spAutoFit/>
          </a:bodyPr>
          <a:lstStyle/>
          <a:p>
            <a:r>
              <a:rPr lang="en-US" altLang="zh-CN" sz="1400" dirty="0">
                <a:latin typeface="+mn-ea"/>
              </a:rPr>
              <a:t>INTRODUCTION</a:t>
            </a:r>
            <a:endParaRPr lang="zh-CN" altLang="en-US" sz="1400" dirty="0">
              <a:latin typeface="+mn-ea"/>
            </a:endParaRPr>
          </a:p>
        </p:txBody>
      </p:sp>
      <p:grpSp>
        <p:nvGrpSpPr>
          <p:cNvPr id="8" name="组合 7">
            <a:extLst>
              <a:ext uri="{FF2B5EF4-FFF2-40B4-BE49-F238E27FC236}">
                <a16:creationId xmlns:a16="http://schemas.microsoft.com/office/drawing/2014/main" id="{0DE97B45-32C9-46EC-A65C-174E0174A779}"/>
              </a:ext>
            </a:extLst>
          </p:cNvPr>
          <p:cNvGrpSpPr/>
          <p:nvPr/>
        </p:nvGrpSpPr>
        <p:grpSpPr>
          <a:xfrm>
            <a:off x="864383" y="742474"/>
            <a:ext cx="845706" cy="845706"/>
            <a:chOff x="6617737" y="2692686"/>
            <a:chExt cx="376106" cy="376106"/>
          </a:xfrm>
        </p:grpSpPr>
        <p:sp>
          <p:nvSpPr>
            <p:cNvPr id="9" name="圆角矩形 9">
              <a:extLst>
                <a:ext uri="{FF2B5EF4-FFF2-40B4-BE49-F238E27FC236}">
                  <a16:creationId xmlns:a16="http://schemas.microsoft.com/office/drawing/2014/main" id="{2BF96646-1A55-47BD-B64F-EA5CAFA822DE}"/>
                </a:ext>
              </a:extLst>
            </p:cNvPr>
            <p:cNvSpPr/>
            <p:nvPr/>
          </p:nvSpPr>
          <p:spPr>
            <a:xfrm rot="2700000">
              <a:off x="6617737" y="2692686"/>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任意多边形 20">
              <a:extLst>
                <a:ext uri="{FF2B5EF4-FFF2-40B4-BE49-F238E27FC236}">
                  <a16:creationId xmlns:a16="http://schemas.microsoft.com/office/drawing/2014/main" id="{E9143187-C5C4-4312-BA01-323F7227CFDF}"/>
                </a:ext>
              </a:extLst>
            </p:cNvPr>
            <p:cNvSpPr>
              <a:spLocks noChangeAspect="1"/>
            </p:cNvSpPr>
            <p:nvPr/>
          </p:nvSpPr>
          <p:spPr>
            <a:xfrm>
              <a:off x="6715790" y="2790739"/>
              <a:ext cx="180000" cy="180000"/>
            </a:xfrm>
            <a:custGeom>
              <a:avLst/>
              <a:gdLst/>
              <a:ahLst/>
              <a:cxnLst/>
              <a:rect l="l" t="t" r="r" b="b"/>
              <a:pathLst>
                <a:path w="234213" h="234213">
                  <a:moveTo>
                    <a:pt x="163030" y="128587"/>
                  </a:moveTo>
                  <a:cubicBezTo>
                    <a:pt x="159012" y="128587"/>
                    <a:pt x="155568" y="130118"/>
                    <a:pt x="152697" y="133179"/>
                  </a:cubicBezTo>
                  <a:cubicBezTo>
                    <a:pt x="152984" y="133466"/>
                    <a:pt x="153893" y="134352"/>
                    <a:pt x="155424" y="135834"/>
                  </a:cubicBezTo>
                  <a:cubicBezTo>
                    <a:pt x="156955" y="137317"/>
                    <a:pt x="157983" y="138346"/>
                    <a:pt x="158510" y="138920"/>
                  </a:cubicBezTo>
                  <a:cubicBezTo>
                    <a:pt x="159036" y="139494"/>
                    <a:pt x="159753" y="140403"/>
                    <a:pt x="160662" y="141647"/>
                  </a:cubicBezTo>
                  <a:cubicBezTo>
                    <a:pt x="161571" y="142891"/>
                    <a:pt x="162193" y="144110"/>
                    <a:pt x="162528" y="145306"/>
                  </a:cubicBezTo>
                  <a:cubicBezTo>
                    <a:pt x="162863" y="146502"/>
                    <a:pt x="163030" y="147818"/>
                    <a:pt x="163030" y="149253"/>
                  </a:cubicBezTo>
                  <a:cubicBezTo>
                    <a:pt x="163030" y="153080"/>
                    <a:pt x="161691" y="156333"/>
                    <a:pt x="159012" y="159012"/>
                  </a:cubicBezTo>
                  <a:cubicBezTo>
                    <a:pt x="156333" y="161691"/>
                    <a:pt x="153080" y="163030"/>
                    <a:pt x="149253" y="163030"/>
                  </a:cubicBezTo>
                  <a:cubicBezTo>
                    <a:pt x="147818" y="163030"/>
                    <a:pt x="146502" y="162863"/>
                    <a:pt x="145306" y="162528"/>
                  </a:cubicBezTo>
                  <a:cubicBezTo>
                    <a:pt x="144111" y="162193"/>
                    <a:pt x="142891" y="161571"/>
                    <a:pt x="141647" y="160662"/>
                  </a:cubicBezTo>
                  <a:cubicBezTo>
                    <a:pt x="140403" y="159753"/>
                    <a:pt x="139494" y="159036"/>
                    <a:pt x="138920" y="158509"/>
                  </a:cubicBezTo>
                  <a:cubicBezTo>
                    <a:pt x="138346" y="157983"/>
                    <a:pt x="137318" y="156955"/>
                    <a:pt x="135835" y="155424"/>
                  </a:cubicBezTo>
                  <a:cubicBezTo>
                    <a:pt x="134352" y="153893"/>
                    <a:pt x="133467" y="152984"/>
                    <a:pt x="133180" y="152697"/>
                  </a:cubicBezTo>
                  <a:cubicBezTo>
                    <a:pt x="130022" y="155663"/>
                    <a:pt x="128444" y="159155"/>
                    <a:pt x="128444" y="163174"/>
                  </a:cubicBezTo>
                  <a:cubicBezTo>
                    <a:pt x="128444" y="167001"/>
                    <a:pt x="129783" y="170254"/>
                    <a:pt x="132462" y="172933"/>
                  </a:cubicBezTo>
                  <a:lnTo>
                    <a:pt x="162026" y="202640"/>
                  </a:lnTo>
                  <a:cubicBezTo>
                    <a:pt x="164609" y="205223"/>
                    <a:pt x="167862" y="206515"/>
                    <a:pt x="171785" y="206515"/>
                  </a:cubicBezTo>
                  <a:cubicBezTo>
                    <a:pt x="175612" y="206515"/>
                    <a:pt x="178865" y="205271"/>
                    <a:pt x="181543" y="202783"/>
                  </a:cubicBezTo>
                  <a:lnTo>
                    <a:pt x="202640" y="181830"/>
                  </a:lnTo>
                  <a:cubicBezTo>
                    <a:pt x="205319" y="179151"/>
                    <a:pt x="206658" y="175946"/>
                    <a:pt x="206658" y="172215"/>
                  </a:cubicBezTo>
                  <a:cubicBezTo>
                    <a:pt x="206658" y="168388"/>
                    <a:pt x="205319" y="165135"/>
                    <a:pt x="202640" y="162456"/>
                  </a:cubicBezTo>
                  <a:lnTo>
                    <a:pt x="172789" y="132605"/>
                  </a:lnTo>
                  <a:cubicBezTo>
                    <a:pt x="170110" y="129927"/>
                    <a:pt x="166857" y="128587"/>
                    <a:pt x="163030" y="128587"/>
                  </a:cubicBezTo>
                  <a:close/>
                  <a:moveTo>
                    <a:pt x="62428" y="27554"/>
                  </a:moveTo>
                  <a:cubicBezTo>
                    <a:pt x="58696" y="27554"/>
                    <a:pt x="55443" y="28846"/>
                    <a:pt x="52669" y="31429"/>
                  </a:cubicBezTo>
                  <a:lnTo>
                    <a:pt x="31573" y="52382"/>
                  </a:lnTo>
                  <a:cubicBezTo>
                    <a:pt x="28894" y="55061"/>
                    <a:pt x="27554" y="58266"/>
                    <a:pt x="27554" y="61997"/>
                  </a:cubicBezTo>
                  <a:cubicBezTo>
                    <a:pt x="27554" y="65824"/>
                    <a:pt x="28894" y="69077"/>
                    <a:pt x="31573" y="71756"/>
                  </a:cubicBezTo>
                  <a:lnTo>
                    <a:pt x="61423" y="101607"/>
                  </a:lnTo>
                  <a:cubicBezTo>
                    <a:pt x="64006" y="104190"/>
                    <a:pt x="67259" y="105481"/>
                    <a:pt x="71182" y="105481"/>
                  </a:cubicBezTo>
                  <a:cubicBezTo>
                    <a:pt x="75200" y="105481"/>
                    <a:pt x="78645" y="103999"/>
                    <a:pt x="81515" y="101033"/>
                  </a:cubicBezTo>
                  <a:cubicBezTo>
                    <a:pt x="81228" y="100746"/>
                    <a:pt x="80319" y="99861"/>
                    <a:pt x="78788" y="98378"/>
                  </a:cubicBezTo>
                  <a:cubicBezTo>
                    <a:pt x="77257" y="96895"/>
                    <a:pt x="76229" y="95866"/>
                    <a:pt x="75703" y="95292"/>
                  </a:cubicBezTo>
                  <a:cubicBezTo>
                    <a:pt x="75177" y="94718"/>
                    <a:pt x="74459" y="93809"/>
                    <a:pt x="73550" y="92565"/>
                  </a:cubicBezTo>
                  <a:cubicBezTo>
                    <a:pt x="72641" y="91322"/>
                    <a:pt x="72019" y="90102"/>
                    <a:pt x="71684" y="88906"/>
                  </a:cubicBezTo>
                  <a:cubicBezTo>
                    <a:pt x="71350" y="87710"/>
                    <a:pt x="71182" y="86394"/>
                    <a:pt x="71182" y="84959"/>
                  </a:cubicBezTo>
                  <a:cubicBezTo>
                    <a:pt x="71182" y="81132"/>
                    <a:pt x="72522" y="77879"/>
                    <a:pt x="75200" y="75200"/>
                  </a:cubicBezTo>
                  <a:cubicBezTo>
                    <a:pt x="77879" y="72521"/>
                    <a:pt x="81132" y="71182"/>
                    <a:pt x="84959" y="71182"/>
                  </a:cubicBezTo>
                  <a:cubicBezTo>
                    <a:pt x="86394" y="71182"/>
                    <a:pt x="87710" y="71349"/>
                    <a:pt x="88906" y="71684"/>
                  </a:cubicBezTo>
                  <a:cubicBezTo>
                    <a:pt x="90102" y="72019"/>
                    <a:pt x="91322" y="72641"/>
                    <a:pt x="92565" y="73550"/>
                  </a:cubicBezTo>
                  <a:cubicBezTo>
                    <a:pt x="93809" y="74459"/>
                    <a:pt x="94718" y="75176"/>
                    <a:pt x="95292" y="75703"/>
                  </a:cubicBezTo>
                  <a:cubicBezTo>
                    <a:pt x="95866" y="76229"/>
                    <a:pt x="96895" y="77257"/>
                    <a:pt x="98378" y="78788"/>
                  </a:cubicBezTo>
                  <a:cubicBezTo>
                    <a:pt x="99861" y="80319"/>
                    <a:pt x="100746" y="81228"/>
                    <a:pt x="101033" y="81515"/>
                  </a:cubicBezTo>
                  <a:cubicBezTo>
                    <a:pt x="104190" y="78549"/>
                    <a:pt x="105769" y="75057"/>
                    <a:pt x="105769" y="71038"/>
                  </a:cubicBezTo>
                  <a:cubicBezTo>
                    <a:pt x="105769" y="67211"/>
                    <a:pt x="104429" y="63958"/>
                    <a:pt x="101750" y="61280"/>
                  </a:cubicBezTo>
                  <a:lnTo>
                    <a:pt x="72187" y="31572"/>
                  </a:lnTo>
                  <a:cubicBezTo>
                    <a:pt x="69508" y="28893"/>
                    <a:pt x="66255" y="27554"/>
                    <a:pt x="62428" y="27554"/>
                  </a:cubicBezTo>
                  <a:close/>
                  <a:moveTo>
                    <a:pt x="62428" y="0"/>
                  </a:moveTo>
                  <a:cubicBezTo>
                    <a:pt x="74004" y="0"/>
                    <a:pt x="83763" y="4066"/>
                    <a:pt x="91704" y="12198"/>
                  </a:cubicBezTo>
                  <a:lnTo>
                    <a:pt x="121268" y="41905"/>
                  </a:lnTo>
                  <a:cubicBezTo>
                    <a:pt x="129209" y="49846"/>
                    <a:pt x="133180" y="59557"/>
                    <a:pt x="133180" y="71038"/>
                  </a:cubicBezTo>
                  <a:cubicBezTo>
                    <a:pt x="133180" y="82806"/>
                    <a:pt x="128970" y="92805"/>
                    <a:pt x="120550" y="101033"/>
                  </a:cubicBezTo>
                  <a:lnTo>
                    <a:pt x="133180" y="113662"/>
                  </a:lnTo>
                  <a:cubicBezTo>
                    <a:pt x="141408" y="105242"/>
                    <a:pt x="151358" y="101033"/>
                    <a:pt x="163030" y="101033"/>
                  </a:cubicBezTo>
                  <a:cubicBezTo>
                    <a:pt x="174511" y="101033"/>
                    <a:pt x="184270" y="105051"/>
                    <a:pt x="192307" y="113088"/>
                  </a:cubicBezTo>
                  <a:lnTo>
                    <a:pt x="222158" y="142938"/>
                  </a:lnTo>
                  <a:cubicBezTo>
                    <a:pt x="230194" y="150975"/>
                    <a:pt x="234213" y="160734"/>
                    <a:pt x="234213" y="172215"/>
                  </a:cubicBezTo>
                  <a:cubicBezTo>
                    <a:pt x="234213" y="183696"/>
                    <a:pt x="230146" y="193407"/>
                    <a:pt x="222014" y="201348"/>
                  </a:cubicBezTo>
                  <a:lnTo>
                    <a:pt x="200918" y="222301"/>
                  </a:lnTo>
                  <a:cubicBezTo>
                    <a:pt x="192977" y="230242"/>
                    <a:pt x="183266" y="234213"/>
                    <a:pt x="171785" y="234213"/>
                  </a:cubicBezTo>
                  <a:cubicBezTo>
                    <a:pt x="160208" y="234213"/>
                    <a:pt x="150449" y="230146"/>
                    <a:pt x="142508" y="222014"/>
                  </a:cubicBezTo>
                  <a:lnTo>
                    <a:pt x="112944" y="192307"/>
                  </a:lnTo>
                  <a:cubicBezTo>
                    <a:pt x="105003" y="184366"/>
                    <a:pt x="101033" y="174655"/>
                    <a:pt x="101033" y="163174"/>
                  </a:cubicBezTo>
                  <a:cubicBezTo>
                    <a:pt x="101033" y="151406"/>
                    <a:pt x="105242" y="141408"/>
                    <a:pt x="113662" y="133179"/>
                  </a:cubicBezTo>
                  <a:lnTo>
                    <a:pt x="101033" y="120550"/>
                  </a:lnTo>
                  <a:cubicBezTo>
                    <a:pt x="92805" y="128970"/>
                    <a:pt x="82854" y="133179"/>
                    <a:pt x="71182" y="133179"/>
                  </a:cubicBezTo>
                  <a:cubicBezTo>
                    <a:pt x="59701" y="133179"/>
                    <a:pt x="49942" y="129161"/>
                    <a:pt x="41905" y="121124"/>
                  </a:cubicBezTo>
                  <a:lnTo>
                    <a:pt x="12055" y="91274"/>
                  </a:lnTo>
                  <a:cubicBezTo>
                    <a:pt x="4018" y="83237"/>
                    <a:pt x="0" y="73478"/>
                    <a:pt x="0" y="61997"/>
                  </a:cubicBezTo>
                  <a:cubicBezTo>
                    <a:pt x="0" y="50516"/>
                    <a:pt x="4066" y="40805"/>
                    <a:pt x="12198" y="32864"/>
                  </a:cubicBezTo>
                  <a:lnTo>
                    <a:pt x="33295" y="11911"/>
                  </a:lnTo>
                  <a:cubicBezTo>
                    <a:pt x="41236" y="3970"/>
                    <a:pt x="50947" y="0"/>
                    <a:pt x="62428" y="0"/>
                  </a:cubicBezTo>
                  <a:close/>
                </a:path>
              </a:pathLst>
            </a:custGeom>
            <a:solidFill>
              <a:schemeClr val="bg2">
                <a:lumMod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latin typeface="FontAwesome" pitchFamily="2" charset="0"/>
              </a:endParaRPr>
            </a:p>
          </p:txBody>
        </p:sp>
      </p:grpSp>
      <p:sp>
        <p:nvSpPr>
          <p:cNvPr id="11" name="文本框 10">
            <a:extLst>
              <a:ext uri="{FF2B5EF4-FFF2-40B4-BE49-F238E27FC236}">
                <a16:creationId xmlns:a16="http://schemas.microsoft.com/office/drawing/2014/main" id="{D2D732B0-C8C1-43F2-90A8-A18BAD7F8E5B}"/>
              </a:ext>
            </a:extLst>
          </p:cNvPr>
          <p:cNvSpPr txBox="1"/>
          <p:nvPr/>
        </p:nvSpPr>
        <p:spPr>
          <a:xfrm>
            <a:off x="2466942" y="591265"/>
            <a:ext cx="4359222" cy="4842416"/>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ü"/>
            </a:pPr>
            <a:r>
              <a:rPr lang="en-US" altLang="zh-CN" sz="1200" dirty="0">
                <a:latin typeface="+mn-ea"/>
              </a:rPr>
              <a:t>Analysts predict a growing use for digital voice assistants and devices with voice control in the next few years (</a:t>
            </a:r>
            <a:r>
              <a:rPr lang="en-US" altLang="zh-CN" sz="1200" dirty="0" err="1">
                <a:latin typeface="+mn-ea"/>
              </a:rPr>
              <a:t>Tuzovic</a:t>
            </a:r>
            <a:r>
              <a:rPr lang="en-US" altLang="zh-CN" sz="1200" dirty="0">
                <a:latin typeface="+mn-ea"/>
              </a:rPr>
              <a:t> and </a:t>
            </a:r>
            <a:r>
              <a:rPr lang="en-US" altLang="zh-CN" sz="1200" dirty="0" err="1">
                <a:latin typeface="+mn-ea"/>
              </a:rPr>
              <a:t>Paluch</a:t>
            </a:r>
            <a:r>
              <a:rPr lang="en-US" altLang="zh-CN" sz="1200" dirty="0">
                <a:latin typeface="+mn-ea"/>
              </a:rPr>
              <a:t>, 2018). </a:t>
            </a:r>
          </a:p>
          <a:p>
            <a:pPr marL="171450" indent="-171450" algn="just">
              <a:lnSpc>
                <a:spcPct val="200000"/>
              </a:lnSpc>
              <a:buFont typeface="Wingdings" panose="05000000000000000000" pitchFamily="2" charset="2"/>
              <a:buChar char="ü"/>
            </a:pPr>
            <a:r>
              <a:rPr lang="en-US" altLang="zh-CN" sz="1200" dirty="0">
                <a:latin typeface="+mn-ea"/>
              </a:rPr>
              <a:t>Current market analyses expect a worldwide increase from almost 2 billion dollars in 2020 to almost 7 billion dollars in 2025 for voice- and speech-recognition software (</a:t>
            </a:r>
            <a:r>
              <a:rPr lang="en-US" altLang="zh-CN" sz="1200" dirty="0" err="1">
                <a:latin typeface="+mn-ea"/>
              </a:rPr>
              <a:t>Tractica</a:t>
            </a:r>
            <a:r>
              <a:rPr lang="en-US" altLang="zh-CN" sz="1200" dirty="0">
                <a:latin typeface="+mn-ea"/>
              </a:rPr>
              <a:t>, 2020). </a:t>
            </a:r>
          </a:p>
          <a:p>
            <a:pPr marL="171450" indent="-171450" algn="just">
              <a:lnSpc>
                <a:spcPct val="200000"/>
              </a:lnSpc>
              <a:buFont typeface="Wingdings" panose="05000000000000000000" pitchFamily="2" charset="2"/>
              <a:buChar char="ü"/>
            </a:pPr>
            <a:r>
              <a:rPr lang="en-US" altLang="zh-CN" sz="1200" dirty="0">
                <a:latin typeface="+mn-ea"/>
              </a:rPr>
              <a:t>This technology will and has already started: it has developed into a leading-edge technology with a wide range of applications in both corporate and consumer sectors. </a:t>
            </a:r>
          </a:p>
          <a:p>
            <a:pPr marL="171450" indent="-171450" algn="just">
              <a:lnSpc>
                <a:spcPct val="200000"/>
              </a:lnSpc>
              <a:buFont typeface="Wingdings" panose="05000000000000000000" pitchFamily="2" charset="2"/>
              <a:buChar char="ü"/>
            </a:pPr>
            <a:r>
              <a:rPr lang="en-US" altLang="zh-CN" sz="1200" dirty="0">
                <a:latin typeface="+mn-ea"/>
              </a:rPr>
              <a:t>The example areas are healthcare, automotive industry, authentication and identification, voice commerce and customer service, and smart home (</a:t>
            </a:r>
            <a:r>
              <a:rPr lang="en-US" altLang="zh-CN" sz="1200" dirty="0" err="1">
                <a:latin typeface="+mn-ea"/>
              </a:rPr>
              <a:t>Tractica</a:t>
            </a:r>
            <a:r>
              <a:rPr lang="en-US" altLang="zh-CN" sz="1200" dirty="0">
                <a:latin typeface="+mn-ea"/>
              </a:rPr>
              <a:t>, 2020). </a:t>
            </a:r>
          </a:p>
        </p:txBody>
      </p:sp>
      <p:grpSp>
        <p:nvGrpSpPr>
          <p:cNvPr id="12" name="组合 11">
            <a:extLst>
              <a:ext uri="{FF2B5EF4-FFF2-40B4-BE49-F238E27FC236}">
                <a16:creationId xmlns:a16="http://schemas.microsoft.com/office/drawing/2014/main" id="{8E9A5625-0926-4321-B038-4186BB7CF69A}"/>
              </a:ext>
            </a:extLst>
          </p:cNvPr>
          <p:cNvGrpSpPr/>
          <p:nvPr/>
        </p:nvGrpSpPr>
        <p:grpSpPr>
          <a:xfrm>
            <a:off x="6961141" y="699192"/>
            <a:ext cx="932267" cy="932267"/>
            <a:chOff x="9748287" y="5170595"/>
            <a:chExt cx="376106" cy="376106"/>
          </a:xfrm>
        </p:grpSpPr>
        <p:sp>
          <p:nvSpPr>
            <p:cNvPr id="13" name="圆角矩形 12">
              <a:extLst>
                <a:ext uri="{FF2B5EF4-FFF2-40B4-BE49-F238E27FC236}">
                  <a16:creationId xmlns:a16="http://schemas.microsoft.com/office/drawing/2014/main" id="{79971B27-F8FB-4F52-896E-6C5E891A47D6}"/>
                </a:ext>
              </a:extLst>
            </p:cNvPr>
            <p:cNvSpPr/>
            <p:nvPr/>
          </p:nvSpPr>
          <p:spPr>
            <a:xfrm rot="2700000">
              <a:off x="9748287" y="5170595"/>
              <a:ext cx="376106" cy="376106"/>
            </a:xfrm>
            <a:prstGeom prst="roundRect">
              <a:avLst>
                <a:gd name="adj" fmla="val 40606"/>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3">
              <a:extLst>
                <a:ext uri="{FF2B5EF4-FFF2-40B4-BE49-F238E27FC236}">
                  <a16:creationId xmlns:a16="http://schemas.microsoft.com/office/drawing/2014/main" id="{6D0D52F8-4B8D-494E-BBD0-45425ECCFE5E}"/>
                </a:ext>
              </a:extLst>
            </p:cNvPr>
            <p:cNvGrpSpPr>
              <a:grpSpLocks noChangeAspect="1"/>
            </p:cNvGrpSpPr>
            <p:nvPr/>
          </p:nvGrpSpPr>
          <p:grpSpPr>
            <a:xfrm>
              <a:off x="9873718" y="5270266"/>
              <a:ext cx="125243" cy="180000"/>
              <a:chOff x="9132888" y="2062163"/>
              <a:chExt cx="341312" cy="490537"/>
            </a:xfrm>
            <a:solidFill>
              <a:schemeClr val="bg2">
                <a:lumMod val="25000"/>
              </a:schemeClr>
            </a:solidFill>
          </p:grpSpPr>
          <p:sp>
            <p:nvSpPr>
              <p:cNvPr id="15" name="Freeform 326">
                <a:extLst>
                  <a:ext uri="{FF2B5EF4-FFF2-40B4-BE49-F238E27FC236}">
                    <a16:creationId xmlns:a16="http://schemas.microsoft.com/office/drawing/2014/main" id="{379DC297-247E-4ABE-86E6-7B71E618A08B}"/>
                  </a:ext>
                </a:extLst>
              </p:cNvPr>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7">
                <a:extLst>
                  <a:ext uri="{FF2B5EF4-FFF2-40B4-BE49-F238E27FC236}">
                    <a16:creationId xmlns:a16="http://schemas.microsoft.com/office/drawing/2014/main" id="{F1B1662D-CBAC-484B-A571-A9786E5DC992}"/>
                  </a:ext>
                </a:extLst>
              </p:cNvPr>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7" name="文本框 16">
            <a:extLst>
              <a:ext uri="{FF2B5EF4-FFF2-40B4-BE49-F238E27FC236}">
                <a16:creationId xmlns:a16="http://schemas.microsoft.com/office/drawing/2014/main" id="{9A9CEF00-090C-4F68-B6C6-E96A51D7964B}"/>
              </a:ext>
            </a:extLst>
          </p:cNvPr>
          <p:cNvSpPr txBox="1"/>
          <p:nvPr/>
        </p:nvSpPr>
        <p:spPr>
          <a:xfrm>
            <a:off x="6982091" y="1670649"/>
            <a:ext cx="3430225" cy="307777"/>
          </a:xfrm>
          <a:prstGeom prst="rect">
            <a:avLst/>
          </a:prstGeom>
          <a:noFill/>
        </p:spPr>
        <p:txBody>
          <a:bodyPr wrap="square" rtlCol="0">
            <a:spAutoFit/>
          </a:bodyPr>
          <a:lstStyle/>
          <a:p>
            <a:r>
              <a:rPr lang="en-US" altLang="zh-CN" sz="1400" dirty="0">
                <a:latin typeface="+mn-ea"/>
              </a:rPr>
              <a:t>INTRODUCTION</a:t>
            </a:r>
            <a:endParaRPr lang="zh-CN" altLang="en-US" sz="1400" dirty="0">
              <a:latin typeface="+mn-ea"/>
            </a:endParaRPr>
          </a:p>
        </p:txBody>
      </p:sp>
      <p:sp>
        <p:nvSpPr>
          <p:cNvPr id="18" name="文本框 17">
            <a:extLst>
              <a:ext uri="{FF2B5EF4-FFF2-40B4-BE49-F238E27FC236}">
                <a16:creationId xmlns:a16="http://schemas.microsoft.com/office/drawing/2014/main" id="{8E280629-6F4D-4970-B362-58C3F8F3477D}"/>
              </a:ext>
            </a:extLst>
          </p:cNvPr>
          <p:cNvSpPr txBox="1"/>
          <p:nvPr/>
        </p:nvSpPr>
        <p:spPr>
          <a:xfrm>
            <a:off x="6828448" y="2112678"/>
            <a:ext cx="4689209" cy="3734420"/>
          </a:xfrm>
          <a:prstGeom prst="rect">
            <a:avLst/>
          </a:prstGeom>
          <a:noFill/>
        </p:spPr>
        <p:txBody>
          <a:bodyPr wrap="square" rtlCol="0">
            <a:spAutoFit/>
          </a:bodyPr>
          <a:lstStyle/>
          <a:p>
            <a:pPr marL="171450" indent="-171450">
              <a:lnSpc>
                <a:spcPct val="200000"/>
              </a:lnSpc>
              <a:buFont typeface="Wingdings" panose="05000000000000000000" pitchFamily="2" charset="2"/>
              <a:buChar char="ü"/>
            </a:pPr>
            <a:r>
              <a:rPr lang="en-US" altLang="zh-CN" sz="1200" dirty="0">
                <a:latin typeface="+mn-ea"/>
              </a:rPr>
              <a:t>When talking about digital voice assistants or smart personal assistants, we consider the so-called “general-purpose assistants”, that belong to the “adaptive voice (vision) assistants”.</a:t>
            </a:r>
          </a:p>
          <a:p>
            <a:pPr marL="171450" indent="-171450">
              <a:lnSpc>
                <a:spcPct val="200000"/>
              </a:lnSpc>
              <a:buFont typeface="Wingdings" panose="05000000000000000000" pitchFamily="2" charset="2"/>
              <a:buChar char="ü"/>
            </a:pPr>
            <a:r>
              <a:rPr lang="en-US" altLang="zh-CN" sz="1200" dirty="0">
                <a:latin typeface="+mn-ea"/>
              </a:rPr>
              <a:t> Well-known examples are Google Assistant (Google), Siri (Apple), Alexa (Amazon), Bixby (Samsung), and Cortana (Microsoft). </a:t>
            </a:r>
          </a:p>
          <a:p>
            <a:pPr marL="171450" indent="-171450">
              <a:lnSpc>
                <a:spcPct val="200000"/>
              </a:lnSpc>
              <a:buFont typeface="Wingdings" panose="05000000000000000000" pitchFamily="2" charset="2"/>
              <a:buChar char="ü"/>
            </a:pPr>
            <a:r>
              <a:rPr lang="en-US" altLang="zh-CN" sz="1200" dirty="0">
                <a:latin typeface="+mn-ea"/>
              </a:rPr>
              <a:t>We refer to these systems and devices with integrated voice user interfaces (VUIs) as voice assistant (VA) in the following. </a:t>
            </a:r>
          </a:p>
          <a:p>
            <a:pPr marL="171450" indent="-171450">
              <a:lnSpc>
                <a:spcPct val="200000"/>
              </a:lnSpc>
              <a:buFont typeface="Wingdings" panose="05000000000000000000" pitchFamily="2" charset="2"/>
              <a:buChar char="ü"/>
            </a:pPr>
            <a:r>
              <a:rPr lang="en-US" altLang="zh-CN" sz="1200" dirty="0">
                <a:latin typeface="+mn-ea"/>
              </a:rPr>
              <a:t>On one hand, VAs are highly available in the consumer sector, as they are recently being integrated into smart devices (also, internet of Things, IoTs), tablets and personal computers.</a:t>
            </a:r>
          </a:p>
        </p:txBody>
      </p:sp>
      <p:pic>
        <p:nvPicPr>
          <p:cNvPr id="3" name="图片 3">
            <a:extLst>
              <a:ext uri="{FF2B5EF4-FFF2-40B4-BE49-F238E27FC236}">
                <a16:creationId xmlns:a16="http://schemas.microsoft.com/office/drawing/2014/main" id="{BFC2B0D3-13D8-D3B6-A8F3-090F282D4B5B}"/>
              </a:ext>
            </a:extLst>
          </p:cNvPr>
          <p:cNvPicPr>
            <a:picLocks noChangeAspect="1"/>
          </p:cNvPicPr>
          <p:nvPr/>
        </p:nvPicPr>
        <p:blipFill rotWithShape="1">
          <a:blip r:embed="rId3">
            <a:extLst>
              <a:ext uri="{28A0092B-C50C-407E-A947-70E740481C1C}">
                <a14:useLocalDpi xmlns:a14="http://schemas.microsoft.com/office/drawing/2010/main" val="0"/>
              </a:ext>
            </a:extLst>
          </a:blip>
          <a:srcRect l="8755" t="63143" r="-8755" b="-63143"/>
          <a:stretch/>
        </p:blipFill>
        <p:spPr>
          <a:xfrm rot="16200000">
            <a:off x="10789081" y="-2704881"/>
            <a:ext cx="4606394" cy="9212787"/>
          </a:xfrm>
          <a:prstGeom prst="rect">
            <a:avLst/>
          </a:prstGeom>
        </p:spPr>
      </p:pic>
    </p:spTree>
    <p:extLst>
      <p:ext uri="{BB962C8B-B14F-4D97-AF65-F5344CB8AC3E}">
        <p14:creationId xmlns:p14="http://schemas.microsoft.com/office/powerpoint/2010/main" val="23294580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35" presetClass="path" presetSubtype="0" decel="100000" fill="hold" nodeType="withEffect">
                                  <p:stCondLst>
                                    <p:cond delay="0"/>
                                  </p:stCondLst>
                                  <p:childTnLst>
                                    <p:animMotion origin="layout" path="M 1.25E-6 2.59259E-6 L -0.04557 2.59259E-6 " pathEditMode="relative" rAng="0" ptsTypes="AA">
                                      <p:cBhvr>
                                        <p:cTn id="9" dur="1500" spd="-100000" fill="hold"/>
                                        <p:tgtEl>
                                          <p:spTgt spid="8"/>
                                        </p:tgtEl>
                                        <p:attrNameLst>
                                          <p:attrName>ppt_x</p:attrName>
                                          <p:attrName>ppt_y</p:attrName>
                                        </p:attrNameLst>
                                      </p:cBhvr>
                                      <p:rCtr x="-2279" y="0"/>
                                    </p:animMotion>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par>
                                <p:cTn id="13" presetID="35" presetClass="path" presetSubtype="0" decel="100000" fill="hold" grpId="1" nodeType="withEffect">
                                  <p:stCondLst>
                                    <p:cond delay="250"/>
                                  </p:stCondLst>
                                  <p:childTnLst>
                                    <p:animMotion origin="layout" path="M -6.25E-7 7.40741E-7 L -0.04557 7.40741E-7 " pathEditMode="relative" rAng="0" ptsTypes="AA">
                                      <p:cBhvr>
                                        <p:cTn id="14" dur="1500" spd="-100000" fill="hold"/>
                                        <p:tgtEl>
                                          <p:spTgt spid="7"/>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35" presetClass="path" presetSubtype="0" decel="100000" fill="hold" grpId="1" nodeType="withEffect">
                                  <p:stCondLst>
                                    <p:cond delay="500"/>
                                  </p:stCondLst>
                                  <p:childTnLst>
                                    <p:animMotion origin="layout" path="M 2.08333E-7 -3.7037E-7 L -0.04557 -3.7037E-7 " pathEditMode="relative" rAng="0" ptsTypes="AA">
                                      <p:cBhvr>
                                        <p:cTn id="19" dur="1500" spd="-100000" fill="hold"/>
                                        <p:tgtEl>
                                          <p:spTgt spid="11"/>
                                        </p:tgtEl>
                                        <p:attrNameLst>
                                          <p:attrName>ppt_x</p:attrName>
                                          <p:attrName>ppt_y</p:attrName>
                                        </p:attrNameLst>
                                      </p:cBhvr>
                                      <p:rCtr x="-2279" y="0"/>
                                    </p:animMotion>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800"/>
                                        <p:tgtEl>
                                          <p:spTgt spid="12"/>
                                        </p:tgtEl>
                                      </p:cBhvr>
                                    </p:animEffect>
                                  </p:childTnLst>
                                </p:cTn>
                              </p:par>
                              <p:par>
                                <p:cTn id="23" presetID="63" presetClass="path" presetSubtype="0" decel="100000" fill="hold" nodeType="withEffect">
                                  <p:stCondLst>
                                    <p:cond delay="1500"/>
                                  </p:stCondLst>
                                  <p:childTnLst>
                                    <p:animMotion origin="layout" path="M -4.58333E-6 2.59259E-6 L 0.025 2.59259E-6 " pathEditMode="relative" rAng="0" ptsTypes="AA">
                                      <p:cBhvr>
                                        <p:cTn id="24" dur="1250" spd="-100000" fill="hold"/>
                                        <p:tgtEl>
                                          <p:spTgt spid="12"/>
                                        </p:tgtEl>
                                        <p:attrNameLst>
                                          <p:attrName>ppt_x</p:attrName>
                                          <p:attrName>ppt_y</p:attrName>
                                        </p:attrNameLst>
                                      </p:cBhvr>
                                      <p:rCtr x="1250" y="0"/>
                                    </p:animMotion>
                                  </p:childTnLst>
                                </p:cTn>
                              </p:par>
                              <p:par>
                                <p:cTn id="25" presetID="10" presetClass="entr" presetSubtype="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750"/>
                                        <p:tgtEl>
                                          <p:spTgt spid="17"/>
                                        </p:tgtEl>
                                      </p:cBhvr>
                                    </p:animEffect>
                                  </p:childTnLst>
                                </p:cTn>
                              </p:par>
                              <p:par>
                                <p:cTn id="28" presetID="35" presetClass="path" presetSubtype="0" decel="100000" fill="hold" grpId="1" nodeType="withEffect">
                                  <p:stCondLst>
                                    <p:cond delay="250"/>
                                  </p:stCondLst>
                                  <p:childTnLst>
                                    <p:animMotion origin="layout" path="M -1.25E-6 -2.22222E-6 L -0.04557 -2.22222E-6 " pathEditMode="relative" rAng="0" ptsTypes="AA">
                                      <p:cBhvr>
                                        <p:cTn id="29" dur="1500" spd="-100000" fill="hold"/>
                                        <p:tgtEl>
                                          <p:spTgt spid="17"/>
                                        </p:tgtEl>
                                        <p:attrNameLst>
                                          <p:attrName>ppt_x</p:attrName>
                                          <p:attrName>ppt_y</p:attrName>
                                        </p:attrNameLst>
                                      </p:cBhvr>
                                      <p:rCtr x="-2279" y="0"/>
                                    </p:animMotion>
                                  </p:childTnLst>
                                </p:cTn>
                              </p:par>
                              <p:par>
                                <p:cTn id="30" presetID="10"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750"/>
                                        <p:tgtEl>
                                          <p:spTgt spid="18"/>
                                        </p:tgtEl>
                                      </p:cBhvr>
                                    </p:animEffect>
                                  </p:childTnLst>
                                </p:cTn>
                              </p:par>
                              <p:par>
                                <p:cTn id="33" presetID="35" presetClass="path" presetSubtype="0" decel="100000" fill="hold" grpId="1" nodeType="withEffect">
                                  <p:stCondLst>
                                    <p:cond delay="500"/>
                                  </p:stCondLst>
                                  <p:childTnLst>
                                    <p:animMotion origin="layout" path="M -3.75E-6 -4.07407E-6 L -0.04557 -4.07407E-6 " pathEditMode="relative" rAng="0" ptsTypes="AA">
                                      <p:cBhvr>
                                        <p:cTn id="34" dur="1500" spd="-100000" fill="hold"/>
                                        <p:tgtEl>
                                          <p:spTgt spid="18"/>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7" grpId="0"/>
      <p:bldP spid="17" grpId="1"/>
      <p:bldP spid="18" grpId="0"/>
      <p:bldP spid="18"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6" name="PA_库_圆角矩形 15">
            <a:extLst>
              <a:ext uri="{FF2B5EF4-FFF2-40B4-BE49-F238E27FC236}">
                <a16:creationId xmlns:a16="http://schemas.microsoft.com/office/drawing/2014/main" id="{78617E61-4601-43D8-8D30-D5E538F816E2}"/>
              </a:ext>
            </a:extLst>
          </p:cNvPr>
          <p:cNvSpPr/>
          <p:nvPr>
            <p:custDataLst>
              <p:tags r:id="rId1"/>
            </p:custDataLst>
          </p:nvPr>
        </p:nvSpPr>
        <p:spPr>
          <a:xfrm>
            <a:off x="1416655" y="3477119"/>
            <a:ext cx="1567177" cy="583837"/>
          </a:xfrm>
          <a:prstGeom prst="roundRect">
            <a:avLst>
              <a:gd name="adj" fmla="val 50000"/>
            </a:avLst>
          </a:prstGeom>
          <a:gradFill>
            <a:gsLst>
              <a:gs pos="96000">
                <a:srgbClr val="C6A9FF"/>
              </a:gs>
              <a:gs pos="55500">
                <a:srgbClr val="61E1FF"/>
              </a:gs>
              <a:gs pos="15000">
                <a:srgbClr val="65E1FF"/>
              </a:gs>
            </a:gsLst>
            <a:path path="circle">
              <a:fillToRect l="100000" t="100000"/>
            </a:path>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_图片 4">
            <a:extLst>
              <a:ext uri="{FF2B5EF4-FFF2-40B4-BE49-F238E27FC236}">
                <a16:creationId xmlns:a16="http://schemas.microsoft.com/office/drawing/2014/main" id="{4B65A265-3275-4B5B-B2FB-9C0EA70AA699}"/>
              </a:ext>
            </a:extLst>
          </p:cNvPr>
          <p:cNvPicPr>
            <a:picLocks noChangeAspect="1"/>
          </p:cNvPicPr>
          <p:nvPr>
            <p:custDataLst>
              <p:tags r:id="rId2"/>
            </p:custDataLst>
          </p:nvPr>
        </p:nvPicPr>
        <p:blipFill rotWithShape="1">
          <a:blip r:embed="rId8">
            <a:extLst>
              <a:ext uri="{28A0092B-C50C-407E-A947-70E740481C1C}">
                <a14:useLocalDpi xmlns:a14="http://schemas.microsoft.com/office/drawing/2010/main" val="0"/>
              </a:ext>
            </a:extLst>
          </a:blip>
          <a:srcRect t="14884" r="25272" b="35504"/>
          <a:stretch/>
        </p:blipFill>
        <p:spPr>
          <a:xfrm flipH="1">
            <a:off x="7401636" y="497353"/>
            <a:ext cx="4790364" cy="6360647"/>
          </a:xfrm>
          <a:prstGeom prst="rect">
            <a:avLst/>
          </a:prstGeom>
        </p:spPr>
      </p:pic>
      <p:pic>
        <p:nvPicPr>
          <p:cNvPr id="7" name="PA_图片 6">
            <a:extLst>
              <a:ext uri="{FF2B5EF4-FFF2-40B4-BE49-F238E27FC236}">
                <a16:creationId xmlns:a16="http://schemas.microsoft.com/office/drawing/2014/main" id="{F96D29DB-C94F-4BF4-8984-4939670CD8EF}"/>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flipH="1">
            <a:off x="0" y="3639"/>
            <a:ext cx="4071959" cy="1817153"/>
          </a:xfrm>
          <a:prstGeom prst="rect">
            <a:avLst/>
          </a:prstGeom>
        </p:spPr>
      </p:pic>
      <p:pic>
        <p:nvPicPr>
          <p:cNvPr id="8" name="PA_图片 7">
            <a:extLst>
              <a:ext uri="{FF2B5EF4-FFF2-40B4-BE49-F238E27FC236}">
                <a16:creationId xmlns:a16="http://schemas.microsoft.com/office/drawing/2014/main" id="{842C23C1-1195-4933-A9C1-483D21D2CC9E}"/>
              </a:ext>
            </a:extLst>
          </p:cNvPr>
          <p:cNvPicPr>
            <a:picLocks noChangeAspect="1"/>
          </p:cNvPicPr>
          <p:nvPr>
            <p:custDataLst>
              <p:tags r:id="rId4"/>
            </p:custDataLst>
          </p:nvPr>
        </p:nvPicPr>
        <p:blipFill rotWithShape="1">
          <a:blip r:embed="rId10">
            <a:extLst>
              <a:ext uri="{28A0092B-C50C-407E-A947-70E740481C1C}">
                <a14:useLocalDpi xmlns:a14="http://schemas.microsoft.com/office/drawing/2010/main" val="0"/>
              </a:ext>
            </a:extLst>
          </a:blip>
          <a:srcRect l="43802" t="61735" r="-239" b="2068"/>
          <a:stretch/>
        </p:blipFill>
        <p:spPr>
          <a:xfrm flipH="1">
            <a:off x="-12032" y="2936501"/>
            <a:ext cx="3179929" cy="4075855"/>
          </a:xfrm>
          <a:prstGeom prst="rect">
            <a:avLst/>
          </a:prstGeom>
        </p:spPr>
      </p:pic>
      <p:sp>
        <p:nvSpPr>
          <p:cNvPr id="13" name="PA_文本框 12">
            <a:extLst>
              <a:ext uri="{FF2B5EF4-FFF2-40B4-BE49-F238E27FC236}">
                <a16:creationId xmlns:a16="http://schemas.microsoft.com/office/drawing/2014/main" id="{2001BB57-36C4-46CF-A2EC-BB9F5ED0F188}"/>
              </a:ext>
            </a:extLst>
          </p:cNvPr>
          <p:cNvSpPr txBox="1"/>
          <p:nvPr>
            <p:custDataLst>
              <p:tags r:id="rId5"/>
            </p:custDataLst>
          </p:nvPr>
        </p:nvSpPr>
        <p:spPr>
          <a:xfrm>
            <a:off x="1068113" y="1519104"/>
            <a:ext cx="7051930" cy="2215991"/>
          </a:xfrm>
          <a:prstGeom prst="rect">
            <a:avLst/>
          </a:prstGeom>
          <a:noFill/>
          <a:effectLst>
            <a:innerShdw blurRad="114300">
              <a:prstClr val="black"/>
            </a:innerShdw>
          </a:effectLst>
        </p:spPr>
        <p:txBody>
          <a:bodyPr wrap="none" rtlCol="0">
            <a:spAutoFit/>
          </a:bodyPr>
          <a:lstStyle/>
          <a:p>
            <a:r>
              <a:rPr lang="en-US" altLang="zh-CN" sz="13800" b="1" dirty="0">
                <a:blipFill dpi="0" rotWithShape="1">
                  <a:blip r:embed="rId11"/>
                  <a:srcRect/>
                  <a:stretch>
                    <a:fillRect/>
                  </a:stretch>
                </a:blipFill>
              </a:rPr>
              <a:t>THANKS</a:t>
            </a:r>
            <a:endParaRPr lang="zh-CN" altLang="en-US" sz="13800" b="1" dirty="0">
              <a:blipFill dpi="0" rotWithShape="1">
                <a:blip r:embed="rId11"/>
                <a:srcRect/>
                <a:stretch>
                  <a:fillRect/>
                </a:stretch>
              </a:blipFill>
            </a:endParaRPr>
          </a:p>
        </p:txBody>
      </p:sp>
    </p:spTree>
    <p:extLst>
      <p:ext uri="{BB962C8B-B14F-4D97-AF65-F5344CB8AC3E}">
        <p14:creationId xmlns:p14="http://schemas.microsoft.com/office/powerpoint/2010/main" val="28459927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35" presetClass="path" presetSubtype="0" decel="100000" fill="hold" grpId="1" nodeType="withEffect">
                                  <p:stCondLst>
                                    <p:cond delay="250"/>
                                  </p:stCondLst>
                                  <p:childTnLst>
                                    <p:animMotion origin="layout" path="M 6.25E-7 -3.7037E-6 L -0.04557 -3.7037E-6 " pathEditMode="relative" rAng="0" ptsTypes="AA">
                                      <p:cBhvr>
                                        <p:cTn id="9" dur="1500" spd="-100000" fill="hold"/>
                                        <p:tgtEl>
                                          <p:spTgt spid="13"/>
                                        </p:tgtEl>
                                        <p:attrNameLst>
                                          <p:attrName>ppt_x</p:attrName>
                                          <p:attrName>ppt_y</p:attrName>
                                        </p:attrNameLst>
                                      </p:cBhvr>
                                      <p:rCtr x="-2279" y="0"/>
                                    </p:animMotion>
                                  </p:childTnLst>
                                </p:cTn>
                              </p:par>
                              <p:par>
                                <p:cTn id="10" presetID="22" presetClass="entr" presetSubtype="8" fill="hold" grpId="0" nodeType="withEffect" nodePh="1">
                                  <p:stCondLst>
                                    <p:cond delay="250"/>
                                  </p:stCondLst>
                                  <p:endCondLst>
                                    <p:cond evt="begin" delay="0">
                                      <p:tn val="10"/>
                                    </p:cond>
                                  </p:endCondLst>
                                  <p:childTnLst>
                                    <p:set>
                                      <p:cBhvr>
                                        <p:cTn id="11" dur="1" fill="hold">
                                          <p:stCondLst>
                                            <p:cond delay="0"/>
                                          </p:stCondLst>
                                        </p:cTn>
                                        <p:tgtEl>
                                          <p:spTgt spid="16">
                                            <p:txEl>
                                              <p:charRg st="4294967295" end="4294967295"/>
                                            </p:txEl>
                                          </p:spTgt>
                                        </p:tgtEl>
                                        <p:attrNameLst>
                                          <p:attrName>style.visibility</p:attrName>
                                        </p:attrNameLst>
                                      </p:cBhvr>
                                      <p:to>
                                        <p:strVal val="visible"/>
                                      </p:to>
                                    </p:set>
                                    <p:animEffect transition="in" filter="wipe(left)">
                                      <p:cBhvr>
                                        <p:cTn id="12" dur="1000"/>
                                        <p:tgtEl>
                                          <p:spTgt spid="1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rgbClr val="3644DB"/>
            </a:gs>
            <a:gs pos="54000">
              <a:srgbClr val="47ADDA"/>
            </a:gs>
            <a:gs pos="100000">
              <a:srgbClr val="4CDF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0C780F-8E7A-448D-8600-766E7644E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0"/>
            <a:ext cx="3637130" cy="1282890"/>
          </a:xfrm>
          <a:prstGeom prst="rect">
            <a:avLst/>
          </a:prstGeom>
        </p:spPr>
      </p:pic>
      <p:pic>
        <p:nvPicPr>
          <p:cNvPr id="5" name="图片 4">
            <a:extLst>
              <a:ext uri="{FF2B5EF4-FFF2-40B4-BE49-F238E27FC236}">
                <a16:creationId xmlns:a16="http://schemas.microsoft.com/office/drawing/2014/main" id="{75B9A13E-1A57-42E1-B9A2-AEF61DE3E690}"/>
              </a:ext>
            </a:extLst>
          </p:cNvPr>
          <p:cNvPicPr>
            <a:picLocks noChangeAspect="1"/>
          </p:cNvPicPr>
          <p:nvPr/>
        </p:nvPicPr>
        <p:blipFill rotWithShape="1">
          <a:blip r:embed="rId4">
            <a:extLst>
              <a:ext uri="{28A0092B-C50C-407E-A947-70E740481C1C}">
                <a14:useLocalDpi xmlns:a14="http://schemas.microsoft.com/office/drawing/2010/main" val="0"/>
              </a:ext>
            </a:extLst>
          </a:blip>
          <a:srcRect t="14884" r="25272" b="35504"/>
          <a:stretch/>
        </p:blipFill>
        <p:spPr>
          <a:xfrm flipH="1">
            <a:off x="7401636" y="248676"/>
            <a:ext cx="4790364" cy="6360647"/>
          </a:xfrm>
          <a:prstGeom prst="rect">
            <a:avLst/>
          </a:prstGeom>
        </p:spPr>
      </p:pic>
      <p:pic>
        <p:nvPicPr>
          <p:cNvPr id="6" name="图片 5">
            <a:extLst>
              <a:ext uri="{FF2B5EF4-FFF2-40B4-BE49-F238E27FC236}">
                <a16:creationId xmlns:a16="http://schemas.microsoft.com/office/drawing/2014/main" id="{0631A57C-5B7E-4DDA-BAFD-4B3C2C4EC84A}"/>
              </a:ext>
            </a:extLst>
          </p:cNvPr>
          <p:cNvPicPr>
            <a:picLocks noChangeAspect="1"/>
          </p:cNvPicPr>
          <p:nvPr/>
        </p:nvPicPr>
        <p:blipFill>
          <a:blip r:embed="rId5">
            <a:lum bright="100000"/>
            <a:duotone>
              <a:prstClr val="black"/>
              <a:schemeClr val="bg1">
                <a:tint val="45000"/>
                <a:satMod val="400000"/>
              </a:schemeClr>
            </a:duotone>
          </a:blip>
          <a:stretch>
            <a:fillRect/>
          </a:stretch>
        </p:blipFill>
        <p:spPr>
          <a:xfrm>
            <a:off x="3017056" y="1568234"/>
            <a:ext cx="2462588" cy="3632200"/>
          </a:xfrm>
          <a:prstGeom prst="rect">
            <a:avLst/>
          </a:prstGeom>
        </p:spPr>
      </p:pic>
      <p:sp>
        <p:nvSpPr>
          <p:cNvPr id="7" name="文本框 6">
            <a:extLst>
              <a:ext uri="{FF2B5EF4-FFF2-40B4-BE49-F238E27FC236}">
                <a16:creationId xmlns:a16="http://schemas.microsoft.com/office/drawing/2014/main" id="{36D69B71-B8E8-44C9-91A7-6D43BF55B8E9}"/>
              </a:ext>
            </a:extLst>
          </p:cNvPr>
          <p:cNvSpPr txBox="1"/>
          <p:nvPr/>
        </p:nvSpPr>
        <p:spPr>
          <a:xfrm>
            <a:off x="2150573" y="1568234"/>
            <a:ext cx="738664" cy="4079963"/>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en-US" altLang="zh-CN" sz="3600" b="1" dirty="0">
                <a:solidFill>
                  <a:schemeClr val="bg1"/>
                </a:solidFill>
                <a:latin typeface="郑庆科智雅体" panose="02000603000000000000" pitchFamily="2" charset="-122"/>
                <a:ea typeface="郑庆科智雅体" panose="02000603000000000000" pitchFamily="2" charset="-122"/>
              </a:rPr>
              <a:t>Literature Survey</a:t>
            </a:r>
            <a:endParaRPr lang="zh-CN" altLang="en-US" sz="3600" b="1" dirty="0">
              <a:solidFill>
                <a:schemeClr val="bg1"/>
              </a:solidFill>
              <a:latin typeface="郑庆科智雅体" panose="02000603000000000000" pitchFamily="2" charset="-122"/>
              <a:ea typeface="郑庆科智雅体" panose="02000603000000000000" pitchFamily="2" charset="-122"/>
            </a:endParaRPr>
          </a:p>
        </p:txBody>
      </p:sp>
    </p:spTree>
    <p:extLst>
      <p:ext uri="{BB962C8B-B14F-4D97-AF65-F5344CB8AC3E}">
        <p14:creationId xmlns:p14="http://schemas.microsoft.com/office/powerpoint/2010/main" val="34470742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nodeType="withEffect">
                                  <p:stCondLst>
                                    <p:cond delay="0"/>
                                  </p:stCondLst>
                                  <p:childTnLst>
                                    <p:animMotion origin="layout" path="M 6.25E-7 -1.11111E-6 L 0.025 -1.11111E-6 " pathEditMode="relative" rAng="0" ptsTypes="AA">
                                      <p:cBhvr>
                                        <p:cTn id="9" dur="1250" spd="-100000" fill="hold"/>
                                        <p:tgtEl>
                                          <p:spTgt spid="6"/>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63" presetClass="path" presetSubtype="0" decel="100000" fill="hold" grpId="1" nodeType="withEffect">
                                  <p:stCondLst>
                                    <p:cond delay="0"/>
                                  </p:stCondLst>
                                  <p:childTnLst>
                                    <p:animMotion origin="layout" path="M -6.25E-7 2.59259E-6 L 0.025 2.59259E-6 " pathEditMode="relative" rAng="0" ptsTypes="AA">
                                      <p:cBhvr>
                                        <p:cTn id="15" dur="1250" spd="-100000" fill="hold"/>
                                        <p:tgtEl>
                                          <p:spTgt spid="7"/>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1486997278"/>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433794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c="http://schemas.openxmlformats.org/drawingml/2006/chart" xmlns:a14="http://schemas.microsoft.com/office/drawing/2010/main" xmlns:a16="http://schemas.microsoft.com/office/drawing/2014/main"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4249516316"/>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301157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rgbClr val="7611D5"/>
            </a:gs>
            <a:gs pos="55500">
              <a:srgbClr val="5624D9"/>
            </a:gs>
            <a:gs pos="15000">
              <a:srgbClr val="3A5BD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75B64B16-946B-40FF-87D3-DE62BE80829D}"/>
              </a:ext>
            </a:extLst>
          </p:cNvPr>
          <p:cNvSpPr/>
          <p:nvPr/>
        </p:nvSpPr>
        <p:spPr>
          <a:xfrm>
            <a:off x="694734" y="581749"/>
            <a:ext cx="10802533" cy="5694503"/>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01B57BDB-73EA-4F1A-A795-16DE0B02894D}"/>
              </a:ext>
            </a:extLst>
          </p:cNvPr>
          <p:cNvPicPr>
            <a:picLocks noChangeAspect="1"/>
          </p:cNvPicPr>
          <p:nvPr/>
        </p:nvPicPr>
        <p:blipFill rotWithShape="1">
          <a:blip r:embed="rId3">
            <a:extLst>
              <a:ext uri="{28A0092B-C50C-407E-A947-70E740481C1C}">
                <a14:useLocalDpi xmlns:a14="http://schemas.microsoft.com/office/drawing/2010/main" val="0"/>
              </a:ext>
            </a:extLst>
          </a:blip>
          <a:srcRect r="29269" b="33265"/>
          <a:stretch/>
        </p:blipFill>
        <p:spPr>
          <a:xfrm>
            <a:off x="0" y="-352872"/>
            <a:ext cx="4899546" cy="9245536"/>
          </a:xfrm>
          <a:prstGeom prst="rect">
            <a:avLst/>
          </a:prstGeom>
        </p:spPr>
      </p:pic>
      <p:pic>
        <p:nvPicPr>
          <p:cNvPr id="4" name="图片 3">
            <a:extLst>
              <a:ext uri="{FF2B5EF4-FFF2-40B4-BE49-F238E27FC236}">
                <a16:creationId xmlns:a16="http://schemas.microsoft.com/office/drawing/2014/main" id="{1D0B3B02-C9A6-44CC-A792-9235424FDE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395" t="37333" r="16679" b="37931"/>
          <a:stretch/>
        </p:blipFill>
        <p:spPr>
          <a:xfrm>
            <a:off x="517760" y="766771"/>
            <a:ext cx="5734119" cy="4912349"/>
          </a:xfrm>
          <a:prstGeom prst="rect">
            <a:avLst/>
          </a:prstGeom>
        </p:spPr>
      </p:pic>
      <p:graphicFrame>
        <p:nvGraphicFramePr>
          <p:cNvPr id="33" name="图表 32">
            <a:extLst>
              <a:ext uri="{FF2B5EF4-FFF2-40B4-BE49-F238E27FC236}">
                <a16:creationId xmlns:a16="http://schemas.microsoft.com/office/drawing/2014/main" id="{9BE3C1DA-400D-48B2-8C16-8EAB0C7A0B25}"/>
              </a:ext>
            </a:extLst>
          </p:cNvPr>
          <p:cNvGraphicFramePr>
            <a:graphicFrameLocks/>
          </p:cNvGraphicFramePr>
          <p:nvPr>
            <p:extLst>
              <p:ext uri="{D42A27DB-BD31-4B8C-83A1-F6EECF244321}">
                <p14:modId xmlns:p14="http://schemas.microsoft.com/office/powerpoint/2010/main" val="362227774"/>
              </p:ext>
            </p:extLst>
          </p:nvPr>
        </p:nvGraphicFramePr>
        <p:xfrm>
          <a:off x="5594280" y="1619020"/>
          <a:ext cx="5734120" cy="3777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467927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par>
                                <p:cTn id="13" presetID="35" presetClass="path" presetSubtype="0" decel="100000" fill="hold" grpId="1" nodeType="withEffect">
                                  <p:stCondLst>
                                    <p:cond delay="750"/>
                                  </p:stCondLst>
                                  <p:childTnLst>
                                    <p:animMotion origin="layout" path="M 0.04557 -4.07407E-6 L -4.16667E-7 -4.07407E-6 " pathEditMode="relative" rAng="0" ptsTypes="AA">
                                      <p:cBhvr>
                                        <p:cTn id="14" dur="1500" spd="-100000" fill="hold"/>
                                        <p:tgtEl>
                                          <p:spTgt spid="33"/>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3" grpId="1">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视频2"/>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https://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3600</Words>
  <Application>Microsoft Office PowerPoint</Application>
  <PresentationFormat>Widescreen</PresentationFormat>
  <Paragraphs>317</Paragraphs>
  <Slides>50</Slides>
  <Notes>50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等线</vt:lpstr>
      <vt:lpstr>等线 Light</vt:lpstr>
      <vt:lpstr>微软雅黑</vt:lpstr>
      <vt:lpstr>微软雅黑</vt:lpstr>
      <vt:lpstr>华文细黑</vt:lpstr>
      <vt:lpstr>-apple-system</vt:lpstr>
      <vt:lpstr>Arial</vt:lpstr>
      <vt:lpstr>Calibri</vt:lpstr>
      <vt:lpstr>FontAwesome</vt:lpstr>
      <vt:lpstr>Gill Sans</vt:lpstr>
      <vt:lpstr>roboto</vt:lpstr>
      <vt:lpstr>Verdana</vt:lpstr>
      <vt:lpstr>Wingdings</vt:lpstr>
      <vt:lpstr>方正幼线简体</vt:lpstr>
      <vt:lpstr>郑庆科智雅体</vt:lpstr>
      <vt:lpstr>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https://www.freeppt7.com</dc:creator>
  <cp:keywords>https:/www.freeppt7.com</cp:keywords>
  <cp:lastModifiedBy>SANJIL KC</cp:lastModifiedBy>
  <cp:revision>73</cp:revision>
  <dcterms:created xsi:type="dcterms:W3CDTF">2018-07-20T07:47:46Z</dcterms:created>
  <dcterms:modified xsi:type="dcterms:W3CDTF">2024-01-10T07:37:07Z</dcterms:modified>
</cp:coreProperties>
</file>